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elayu.github.io/" TargetMode="External"/><Relationship Id="rId3" Type="http://schemas.openxmlformats.org/officeDocument/2006/relationships/hyperlink" Target="https://github.com/goelayu/Jawa" TargetMode="External"/><Relationship Id="rId4" Type="http://schemas.openxmlformats.org/officeDocument/2006/relationships/hyperlink" Target="https://www.usenix.org/system/files/osdi22-goel.pdf" TargetMode="External"/><Relationship Id="rId5" Type="http://schemas.openxmlformats.org/officeDocument/2006/relationships/hyperlink" Target="https://www.usenix.org/sites/default/files/conference/protected-files/osdi22_slides_goel.pdf" TargetMode="External"/><Relationship Id="rId6" Type="http://schemas.openxmlformats.org/officeDocument/2006/relationships/hyperlink" Target="https://goelayu.github.io/files/jawa-poster.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f1de7989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f1de7989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https://goelayu.github.io/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https://github.com/goelayu/Jawa</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https://www.usenix.org/system/files/osdi22-goel.pdf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https://www.usenix.org/sites/default/files/conference/protected-files/osdi22_slides_goel.pdf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https://goelayu.github.io/files/jawa-poster.pdf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9512d00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9512d00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Cannot test directly against Internet Archive’s infrastructure as their crawler is partly proprietary and they use a customized headless Chrome implementation.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Jawa and ArchiveBox have similar baseline performance.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Much of Jawa’s crawler performance gains over ArchiveBox comes from it’s filtering, which could be implemented into software like ArchiveBox.</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Filtering reduces overall I/O reads when crawling by both blocking requests to third-party scripts as well as </a:t>
            </a:r>
            <a:r>
              <a:rPr lang="en"/>
              <a:t>subsequent </a:t>
            </a:r>
            <a:r>
              <a:rPr lang="en"/>
              <a:t>requests that would have been made by them.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9512d000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9512d000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a:t>
            </a:r>
            <a:r>
              <a:rPr lang="en"/>
              <a:t>requirements:</a:t>
            </a:r>
            <a:endParaRPr/>
          </a:p>
          <a:p>
            <a:pPr indent="-298450" lvl="0" marL="457200" rtl="0" algn="l">
              <a:spcBef>
                <a:spcPts val="0"/>
              </a:spcBef>
              <a:spcAft>
                <a:spcPts val="0"/>
              </a:spcAft>
              <a:buSzPts val="1100"/>
              <a:buAutoNum type="arabicPeriod"/>
            </a:pPr>
            <a:r>
              <a:rPr lang="en"/>
              <a:t>Internet Archive base crawling techniques</a:t>
            </a:r>
            <a:endParaRPr/>
          </a:p>
          <a:p>
            <a:pPr indent="-298450" lvl="0" marL="457200" rtl="0" algn="l">
              <a:spcBef>
                <a:spcPts val="0"/>
              </a:spcBef>
              <a:spcAft>
                <a:spcPts val="0"/>
              </a:spcAft>
              <a:buSzPts val="1100"/>
              <a:buAutoNum type="arabicPeriod"/>
            </a:pPr>
            <a:r>
              <a:rPr lang="en"/>
              <a:t>IA crawl + blocking applied from Jawa’s custom filter</a:t>
            </a:r>
            <a:endParaRPr/>
          </a:p>
          <a:p>
            <a:pPr indent="-298450" lvl="0" marL="457200" rtl="0" algn="l">
              <a:spcBef>
                <a:spcPts val="0"/>
              </a:spcBef>
              <a:spcAft>
                <a:spcPts val="0"/>
              </a:spcAft>
              <a:buSzPts val="1100"/>
              <a:buAutoNum type="arabicPeriod"/>
            </a:pPr>
            <a:r>
              <a:rPr lang="en"/>
              <a:t>IA Crawl + Jawa filter + EasyList Ad blocking filter</a:t>
            </a:r>
            <a:endParaRPr/>
          </a:p>
          <a:p>
            <a:pPr indent="-298450" lvl="0" marL="457200" rtl="0" algn="l">
              <a:spcBef>
                <a:spcPts val="0"/>
              </a:spcBef>
              <a:spcAft>
                <a:spcPts val="0"/>
              </a:spcAft>
              <a:buSzPts val="1100"/>
              <a:buAutoNum type="arabicPeriod"/>
            </a:pPr>
            <a:r>
              <a:rPr lang="en"/>
              <a:t>Jawa crawl techniques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Highlighting of large amount </a:t>
            </a:r>
            <a:r>
              <a:rPr lang="en"/>
              <a:t>of JavaScript code that is not compatible with or necessary for archives snapshots</a:t>
            </a:r>
            <a:endParaRPr/>
          </a:p>
          <a:p>
            <a:pPr indent="-298450" lvl="1" marL="914400" rtl="0" algn="l">
              <a:spcBef>
                <a:spcPts val="0"/>
              </a:spcBef>
              <a:spcAft>
                <a:spcPts val="0"/>
              </a:spcAft>
              <a:buSzPts val="1100"/>
              <a:buChar char="○"/>
            </a:pPr>
            <a:r>
              <a:rPr lang="en"/>
              <a:t>Ads</a:t>
            </a:r>
            <a:endParaRPr/>
          </a:p>
          <a:p>
            <a:pPr indent="-298450" lvl="1" marL="914400" rtl="0" algn="l">
              <a:spcBef>
                <a:spcPts val="0"/>
              </a:spcBef>
              <a:spcAft>
                <a:spcPts val="0"/>
              </a:spcAft>
              <a:buSzPts val="1100"/>
              <a:buChar char="○"/>
            </a:pPr>
            <a:r>
              <a:rPr lang="en"/>
              <a:t>Forms, inputs</a:t>
            </a:r>
            <a:endParaRPr/>
          </a:p>
          <a:p>
            <a:pPr indent="-298450" lvl="1" marL="914400" rtl="0" algn="l">
              <a:spcBef>
                <a:spcPts val="0"/>
              </a:spcBef>
              <a:spcAft>
                <a:spcPts val="0"/>
              </a:spcAft>
              <a:buSzPts val="1100"/>
              <a:buChar char="○"/>
            </a:pPr>
            <a:r>
              <a:rPr lang="en"/>
              <a:t>Commenting, tweeting, sharing, and similar social media interactions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9512d00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9512d00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Jawa project’s homepage presents multiple pieces of quality ephemera such as a presentation video, related presentation slides, a project overview poster, and the open source code repository.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Jawa is </a:t>
            </a:r>
            <a:r>
              <a:rPr lang="en"/>
              <a:t>written in such a way that it can easily be used in a piecewise manner, adaptable to the needs and capabilities of a given archivist.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Reasonable sampling pools.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Project makes efforts to promote reproducible data and results, which is a large issue in scientific research and experimentation.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large hurdle for Jawa, as with anything new, is reaching a critical mass of large-scale social adoption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Integration is the largest elephant in the room</a:t>
            </a:r>
            <a:endParaRPr/>
          </a:p>
          <a:p>
            <a:pPr indent="-298450" lvl="1" marL="914400" rtl="0" algn="l">
              <a:spcBef>
                <a:spcPts val="0"/>
              </a:spcBef>
              <a:spcAft>
                <a:spcPts val="0"/>
              </a:spcAft>
              <a:buSzPts val="1100"/>
              <a:buChar char="○"/>
            </a:pPr>
            <a:r>
              <a:rPr lang="en"/>
              <a:t>Labor, time, cost</a:t>
            </a:r>
            <a:endParaRPr/>
          </a:p>
          <a:p>
            <a:pPr indent="-298450" lvl="1" marL="914400" rtl="0" algn="l">
              <a:spcBef>
                <a:spcPts val="0"/>
              </a:spcBef>
              <a:spcAft>
                <a:spcPts val="0"/>
              </a:spcAft>
              <a:buSzPts val="1100"/>
              <a:buChar char="○"/>
            </a:pPr>
            <a:r>
              <a:rPr lang="en"/>
              <a:t>Redesigns</a:t>
            </a:r>
            <a:endParaRPr/>
          </a:p>
          <a:p>
            <a:pPr indent="-298450" lvl="1" marL="914400" rtl="0" algn="l">
              <a:spcBef>
                <a:spcPts val="0"/>
              </a:spcBef>
              <a:spcAft>
                <a:spcPts val="0"/>
              </a:spcAft>
              <a:buSzPts val="1100"/>
              <a:buChar char="○"/>
            </a:pPr>
            <a:r>
              <a:rPr lang="en"/>
              <a:t>Technical hurdles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true size and scope of the world wide web is difficult ascertain, is this sample size truly representative enough when measuring the web is difficult to begin with?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technological landscape shifts so rapidly that the authors’ predictions on future proofing could eventually have to be reworked.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Broken links are like the floor-legos of the web, which was a little ironic to find on a project about web archiving. The slides link on the project’s main page is currently broken as the OSDI presentation has moved the page which was hosting the project’s presentation slides.</a:t>
            </a:r>
            <a:endParaRPr/>
          </a:p>
          <a:p>
            <a:pPr indent="0" lvl="0" marL="0" rtl="0" algn="l">
              <a:spcBef>
                <a:spcPts val="0"/>
              </a:spcBef>
              <a:spcAft>
                <a:spcPts val="0"/>
              </a:spcAft>
              <a:buNone/>
            </a:pPr>
            <a:r>
              <a:rPr lang="en"/>
              <a:t>Project’s link: https://www.usenix.org/system/files/osdi22-goel-slides.pd</a:t>
            </a:r>
            <a:endParaRPr/>
          </a:p>
          <a:p>
            <a:pPr indent="0" lvl="0" marL="0" rtl="0" algn="l">
              <a:spcBef>
                <a:spcPts val="0"/>
              </a:spcBef>
              <a:spcAft>
                <a:spcPts val="0"/>
              </a:spcAft>
              <a:buNone/>
            </a:pPr>
            <a:r>
              <a:rPr lang="en"/>
              <a:t>Current link: https://www.usenix.org/conference/osdi22/presentation/goel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9512d00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9512d00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With JavaScript existing as such a prevalent force within the Web’s infrastructure and its use only growing, I agree with the authors in that JavaScript must become some incorporated part of a web </a:t>
            </a:r>
            <a:r>
              <a:rPr lang="en"/>
              <a:t>archive index</a:t>
            </a:r>
            <a:r>
              <a:rPr lang="en"/>
              <a: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Not all archives might have the resources or ability to adapt an entirely new format. Jawa’s design allows archives to capitalize on it’s research and tools to implement improvements without having to complete migrate to a new archive format. Archives can utilize Jawa’s filter list to prune unnecessary code.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Authors calculate that using Jawa’s filtering techniques, the Internet Archive would only have to test 1 in 53 crawls to ensure content fidelity, which could be toggled off for future crawls of a website that is experiencing issues.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Jawa offers huge </a:t>
            </a:r>
            <a:r>
              <a:rPr lang="en"/>
              <a:t>potential</a:t>
            </a:r>
            <a:r>
              <a:rPr lang="en"/>
              <a:t> savings for large archives with its ability to significantly reduce archived JavaScript code through lightweight mechanisms. This directly translates to large cost savings and increased storage capacity. With respect to the Internet Archive, the authors estimate a data savings to the tune of 35 petabytes.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f1de798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f1de798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Goel et al. have measured that the median allotment of JavaScript in 2020 was 44% of total page bytes, up 24% from the year 2000.</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Web pages have seen a four-fold increase in JavaScript adoption since 2010, growing in complexity each year.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512d00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512d00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Storage overhead increasing.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Web archiving is a simple task for static pages without JavaScript or complex interactions.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JavaScript enables dynamic interaction and </a:t>
            </a:r>
            <a:r>
              <a:rPr lang="en"/>
              <a:t>asynchronous</a:t>
            </a:r>
            <a:r>
              <a:rPr lang="en"/>
              <a:t> loading of resources which make complete resource extraction and crawling difficult for traditional archiving methods.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client’s device, browser, location, among other variables can all have an effect on how a page is represented to a user.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Many code analysis methods are too computationally expensive to be </a:t>
            </a:r>
            <a:r>
              <a:rPr lang="en"/>
              <a:t>efficiently utilized when crawling.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f1de798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f1de798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Jawa can help optimize operational costs and capacity for traditional archives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Enables a thinner line between live and archived web.</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solidFill>
                  <a:schemeClr val="dk1"/>
                </a:solidFill>
              </a:rPr>
              <a:t>Jawa almost eliminates failed resource requests eliminating a huge problem with current web archives.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As an:</a:t>
            </a:r>
            <a:endParaRPr/>
          </a:p>
          <a:p>
            <a:pPr indent="-298450" lvl="1" marL="914400" rtl="0" algn="l">
              <a:spcBef>
                <a:spcPts val="0"/>
              </a:spcBef>
              <a:spcAft>
                <a:spcPts val="0"/>
              </a:spcAft>
              <a:buSzPts val="1100"/>
              <a:buChar char="○"/>
            </a:pPr>
            <a:r>
              <a:rPr lang="en"/>
              <a:t>End User: Increased fidelity for requested snapshots</a:t>
            </a:r>
            <a:endParaRPr/>
          </a:p>
          <a:p>
            <a:pPr indent="-298450" lvl="1" marL="914400" rtl="0" algn="l">
              <a:spcBef>
                <a:spcPts val="0"/>
              </a:spcBef>
              <a:spcAft>
                <a:spcPts val="0"/>
              </a:spcAft>
              <a:buSzPts val="1100"/>
              <a:buChar char="○"/>
            </a:pPr>
            <a:r>
              <a:rPr lang="en"/>
              <a:t>Archivist: Better storage efficiency, future proofing, and user satisfaction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512d000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512d00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Jawa still using WARC files for archived </a:t>
            </a:r>
            <a:r>
              <a:rPr lang="en"/>
              <a:t>indices.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Jawa files store JavaScript as partitioned chunks of code within the archive.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When a snapshot is requested the relevant JavaScript partitions are read at various byte offsets and compiled back together.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1 to 5 reduction in I/O requests when serving compared to IA indexes.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9512d000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9512d000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Alexa top site groupings:</a:t>
            </a:r>
            <a:endParaRPr/>
          </a:p>
          <a:p>
            <a:pPr indent="-298450" lvl="1" marL="914400" rtl="0" algn="l">
              <a:spcBef>
                <a:spcPts val="0"/>
              </a:spcBef>
              <a:spcAft>
                <a:spcPts val="0"/>
              </a:spcAft>
              <a:buSzPts val="1100"/>
              <a:buChar char="○"/>
            </a:pPr>
            <a:r>
              <a:rPr lang="en"/>
              <a:t>1 - 1,000</a:t>
            </a:r>
            <a:endParaRPr/>
          </a:p>
          <a:p>
            <a:pPr indent="-298450" lvl="1" marL="914400" rtl="0" algn="l">
              <a:spcBef>
                <a:spcPts val="0"/>
              </a:spcBef>
              <a:spcAft>
                <a:spcPts val="0"/>
              </a:spcAft>
              <a:buSzPts val="1100"/>
              <a:buChar char="○"/>
            </a:pPr>
            <a:r>
              <a:rPr lang="en"/>
              <a:t>1,000 - 100K</a:t>
            </a:r>
            <a:endParaRPr/>
          </a:p>
          <a:p>
            <a:pPr indent="-298450" lvl="1" marL="914400" rtl="0" algn="l">
              <a:spcBef>
                <a:spcPts val="0"/>
              </a:spcBef>
              <a:spcAft>
                <a:spcPts val="0"/>
              </a:spcAft>
              <a:buSzPts val="1100"/>
              <a:buChar char="○"/>
            </a:pPr>
            <a:r>
              <a:rPr lang="en"/>
              <a:t>100K - 1M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While snapshots were chosen from a specifically dated page, page contents of each snapshot could be much older.</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Pages outside of the collected dataset might exhibit patterns and edge cased not handled by Jawa’s techniques.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9512d00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9512d00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Examination</a:t>
            </a:r>
            <a:r>
              <a:rPr lang="en"/>
              <a:t> of key differences between live and archived web in relation to </a:t>
            </a:r>
            <a:r>
              <a:rPr lang="en"/>
              <a:t>interactivity</a:t>
            </a:r>
            <a:r>
              <a:rPr lang="en"/>
              <a:t> and non-determinism.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Any server-side communication API </a:t>
            </a:r>
            <a:r>
              <a:rPr lang="en"/>
              <a:t>would</a:t>
            </a:r>
            <a:r>
              <a:rPr lang="en"/>
              <a:t> not be operational within the context of a web archive.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Public archives viewed through a context-less lens, state configurations are more-or-less not an option for web archives.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Both client-side and server-side </a:t>
            </a:r>
            <a:r>
              <a:rPr lang="en"/>
              <a:t>interactions</a:t>
            </a:r>
            <a:r>
              <a:rPr lang="en"/>
              <a:t> act as sources of non-determinism.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9512d000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9512d000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Date, Random, Performance (dubbed DRP) APIs had no ultimate performance impacts but did need to be accounted for in crawling requests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 large source of snapshot fidelity issues stem from dynamic inputs to page APIs which can </a:t>
            </a:r>
            <a:r>
              <a:rPr lang="en"/>
              <a:t>affect</a:t>
            </a:r>
            <a:r>
              <a:rPr lang="en"/>
              <a:t> what representation is returned to the user and even the number of files returned by a server.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Jawa’s crawler measures impact of non-determinism by loading two different clients, a desktop and iPhone 6, to analyze how a page changes across different client devices.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512d000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512d000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Curated filter list based on manual assessment.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Blocking of requests to common third-party libraries and code which categorically would not work with web archives.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 file compartmentalization and importing third-party libraries being common practices within software development, file-level blocking and remote script calls are relatively lightweight and powerful techniques.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solidFill>
                  <a:schemeClr val="dk1"/>
                </a:solidFill>
              </a:rPr>
              <a:t>Jawa analyzes code by converting JavaScript into an Abstract Syntax Tree (AST) to then evaluate scope and variable information.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Activation of all event triggers to see which code can be kept and which code would never be executed and could therefore safely be pruned.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honedude/cs895-f2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www.usenix.org/system/files/osdi22-goel.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www.usenix.org/system/files/osdi22-goel.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goelayu.github.io/files/jawa-post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usenix.org/system/files/osdi22-goel.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goelayu.github.io/files/jawa-poster.pdf"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hyperlink" Target="https://www.usenix.org/sites/default/files/conference/protected-files/osdi22_slides_goel.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www.usenix.org/system/files/osdi22-goel.pdf" TargetMode="External"/><Relationship Id="rId6" Type="http://schemas.openxmlformats.org/officeDocument/2006/relationships/hyperlink" Target="https://wiki.archivematica.org/Significant_characteristics_of_websi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www.usenix.org/sites/default/files/conference/protected-files/osdi22_slides_goel.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goelayu.github.io/files/jawa-poster.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goelayu.github.io/files/jawa-poster.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20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959">
                <a:solidFill>
                  <a:srgbClr val="1F497D"/>
                </a:solidFill>
                <a:latin typeface="Calibri"/>
                <a:ea typeface="Calibri"/>
                <a:cs typeface="Calibri"/>
                <a:sym typeface="Calibri"/>
              </a:rPr>
              <a:t>Making JavaScript WARC</a:t>
            </a:r>
            <a:endParaRPr sz="4600"/>
          </a:p>
        </p:txBody>
      </p:sp>
      <p:sp>
        <p:nvSpPr>
          <p:cNvPr id="55" name="Google Shape;55;p13"/>
          <p:cNvSpPr txBox="1"/>
          <p:nvPr>
            <p:ph idx="1" type="subTitle"/>
          </p:nvPr>
        </p:nvSpPr>
        <p:spPr>
          <a:xfrm>
            <a:off x="311700" y="2148325"/>
            <a:ext cx="8520600" cy="14448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David Calano</a:t>
            </a:r>
            <a:endParaRPr b="1"/>
          </a:p>
          <a:p>
            <a:pPr indent="0" lvl="0" marL="0" rtl="0" algn="ctr">
              <a:spcBef>
                <a:spcPts val="0"/>
              </a:spcBef>
              <a:spcAft>
                <a:spcPts val="0"/>
              </a:spcAft>
              <a:buNone/>
            </a:pPr>
            <a:r>
              <a:rPr lang="en" u="sng">
                <a:solidFill>
                  <a:schemeClr val="hlink"/>
                </a:solidFill>
                <a:hlinkClick r:id="rId3"/>
              </a:rPr>
              <a:t>CS 895 - Web Archiving Forensics</a:t>
            </a:r>
            <a:endParaRPr/>
          </a:p>
          <a:p>
            <a:pPr indent="0" lvl="0" marL="0" rtl="0" algn="ctr">
              <a:spcBef>
                <a:spcPts val="0"/>
              </a:spcBef>
              <a:spcAft>
                <a:spcPts val="0"/>
              </a:spcAft>
              <a:buNone/>
            </a:pPr>
            <a:r>
              <a:rPr lang="en"/>
              <a:t>Week 5</a:t>
            </a:r>
            <a:endParaRPr/>
          </a:p>
          <a:p>
            <a:pPr indent="0" lvl="0" marL="0" rtl="0" algn="ctr">
              <a:spcBef>
                <a:spcPts val="0"/>
              </a:spcBef>
              <a:spcAft>
                <a:spcPts val="0"/>
              </a:spcAft>
              <a:buNone/>
            </a:pPr>
            <a:r>
              <a:rPr lang="en"/>
              <a:t>September 26, 2022</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57" name="Google Shape;57;p13"/>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58" name="Google Shape;58;p13"/>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59" name="Google Shape;59;p13"/>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60" name="Google Shape;160;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ArchiveBox used as basis for testing</a:t>
            </a:r>
            <a:endParaRPr/>
          </a:p>
          <a:p>
            <a:pPr indent="-304800" lvl="1" marL="914400" rtl="0" algn="l">
              <a:spcBef>
                <a:spcPts val="0"/>
              </a:spcBef>
              <a:spcAft>
                <a:spcPts val="0"/>
              </a:spcAft>
              <a:buSzPts val="1200"/>
              <a:buChar char="○"/>
            </a:pPr>
            <a:r>
              <a:rPr lang="en"/>
              <a:t>Proprietary Internet Archive code and headless Chrome engine</a:t>
            </a:r>
            <a:endParaRPr/>
          </a:p>
          <a:p>
            <a:pPr indent="-317500" lvl="0" marL="457200" rtl="0" algn="l">
              <a:spcBef>
                <a:spcPts val="0"/>
              </a:spcBef>
              <a:spcAft>
                <a:spcPts val="0"/>
              </a:spcAft>
              <a:buSzPts val="1400"/>
              <a:buChar char="●"/>
            </a:pPr>
            <a:r>
              <a:rPr lang="en"/>
              <a:t>Custom crawler to inject blocking and code analysis capabilities</a:t>
            </a:r>
            <a:endParaRPr/>
          </a:p>
          <a:p>
            <a:pPr indent="-317500" lvl="0" marL="457200" rtl="0" algn="l">
              <a:spcBef>
                <a:spcPts val="0"/>
              </a:spcBef>
              <a:spcAft>
                <a:spcPts val="0"/>
              </a:spcAft>
              <a:buSzPts val="1400"/>
              <a:buChar char="●"/>
            </a:pPr>
            <a:r>
              <a:rPr lang="en"/>
              <a:t>Decreased I/O calls due to filtering</a:t>
            </a:r>
            <a:endParaRPr/>
          </a:p>
          <a:p>
            <a:pPr indent="-317500" lvl="0" marL="457200" rtl="0" algn="l">
              <a:spcBef>
                <a:spcPts val="0"/>
              </a:spcBef>
              <a:spcAft>
                <a:spcPts val="0"/>
              </a:spcAft>
              <a:buSzPts val="1400"/>
              <a:buChar char="●"/>
            </a:pPr>
            <a:r>
              <a:rPr lang="en"/>
              <a:t>No performance impact from DRP APIs</a:t>
            </a:r>
            <a:endParaRPr/>
          </a:p>
        </p:txBody>
      </p:sp>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62" name="Google Shape;162;p22"/>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63" name="Google Shape;163;p22"/>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64" name="Google Shape;164;p22"/>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65" name="Google Shape;165;p22"/>
          <p:cNvPicPr preferRelativeResize="0"/>
          <p:nvPr/>
        </p:nvPicPr>
        <p:blipFill>
          <a:blip r:embed="rId3">
            <a:alphaModFix/>
          </a:blip>
          <a:stretch>
            <a:fillRect/>
          </a:stretch>
        </p:blipFill>
        <p:spPr>
          <a:xfrm>
            <a:off x="4464000" y="1170125"/>
            <a:ext cx="4527600" cy="2352980"/>
          </a:xfrm>
          <a:prstGeom prst="rect">
            <a:avLst/>
          </a:prstGeom>
          <a:noFill/>
          <a:ln cap="flat" cmpd="sng" w="9525">
            <a:solidFill>
              <a:schemeClr val="dk2"/>
            </a:solidFill>
            <a:prstDash val="solid"/>
            <a:round/>
            <a:headEnd len="sm" w="sm" type="none"/>
            <a:tailEnd len="sm" w="sm" type="none"/>
          </a:ln>
        </p:spPr>
      </p:pic>
      <p:sp>
        <p:nvSpPr>
          <p:cNvPr id="166" name="Google Shape;166;p22"/>
          <p:cNvSpPr txBox="1"/>
          <p:nvPr/>
        </p:nvSpPr>
        <p:spPr>
          <a:xfrm>
            <a:off x="5482038" y="3523112"/>
            <a:ext cx="249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4"/>
              </a:rPr>
              <a:t>https://www.usenix.org/system/files/osdi22-goel.pdf</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Code Reduction</a:t>
            </a:r>
            <a:endParaRPr/>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73" name="Google Shape;173;p23"/>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74" name="Google Shape;174;p23"/>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75" name="Google Shape;175;p23"/>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76" name="Google Shape;176;p23"/>
          <p:cNvPicPr preferRelativeResize="0"/>
          <p:nvPr/>
        </p:nvPicPr>
        <p:blipFill>
          <a:blip r:embed="rId3">
            <a:alphaModFix/>
          </a:blip>
          <a:stretch>
            <a:fillRect/>
          </a:stretch>
        </p:blipFill>
        <p:spPr>
          <a:xfrm>
            <a:off x="217275" y="1272137"/>
            <a:ext cx="8709449" cy="2734514"/>
          </a:xfrm>
          <a:prstGeom prst="rect">
            <a:avLst/>
          </a:prstGeom>
          <a:noFill/>
          <a:ln>
            <a:noFill/>
          </a:ln>
        </p:spPr>
      </p:pic>
      <p:sp>
        <p:nvSpPr>
          <p:cNvPr id="177" name="Google Shape;177;p23"/>
          <p:cNvSpPr txBox="1"/>
          <p:nvPr/>
        </p:nvSpPr>
        <p:spPr>
          <a:xfrm>
            <a:off x="3017550" y="3983125"/>
            <a:ext cx="31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https://www.usenix.org/system/files/osdi22-goel.pdf</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183" name="Google Shape;183;p24"/>
          <p:cNvSpPr txBox="1"/>
          <p:nvPr>
            <p:ph idx="1" type="body"/>
          </p:nvPr>
        </p:nvSpPr>
        <p:spPr>
          <a:xfrm>
            <a:off x="311700" y="1152475"/>
            <a:ext cx="3999900" cy="187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Amazing promise</a:t>
            </a:r>
            <a:endParaRPr/>
          </a:p>
          <a:p>
            <a:pPr indent="-317500" lvl="0" marL="457200" rtl="0" algn="l">
              <a:spcBef>
                <a:spcPts val="0"/>
              </a:spcBef>
              <a:spcAft>
                <a:spcPts val="0"/>
              </a:spcAft>
              <a:buSzPts val="1400"/>
              <a:buChar char="●"/>
            </a:pPr>
            <a:r>
              <a:rPr lang="en"/>
              <a:t>Great presentation and ephemera</a:t>
            </a:r>
            <a:endParaRPr/>
          </a:p>
          <a:p>
            <a:pPr indent="-317500" lvl="0" marL="457200" rtl="0" algn="l">
              <a:spcBef>
                <a:spcPts val="0"/>
              </a:spcBef>
              <a:spcAft>
                <a:spcPts val="0"/>
              </a:spcAft>
              <a:buSzPts val="1400"/>
              <a:buChar char="●"/>
            </a:pPr>
            <a:r>
              <a:rPr lang="en"/>
              <a:t>Modular design</a:t>
            </a:r>
            <a:endParaRPr/>
          </a:p>
          <a:p>
            <a:pPr indent="-317500" lvl="0" marL="457200" rtl="0" algn="l">
              <a:spcBef>
                <a:spcPts val="0"/>
              </a:spcBef>
              <a:spcAft>
                <a:spcPts val="0"/>
              </a:spcAft>
              <a:buSzPts val="1400"/>
              <a:buChar char="●"/>
            </a:pPr>
            <a:r>
              <a:rPr lang="en"/>
              <a:t>Large sampling</a:t>
            </a:r>
            <a:endParaRPr/>
          </a:p>
          <a:p>
            <a:pPr indent="-317500" lvl="0" marL="457200" rtl="0" algn="l">
              <a:spcBef>
                <a:spcPts val="0"/>
              </a:spcBef>
              <a:spcAft>
                <a:spcPts val="0"/>
              </a:spcAft>
              <a:buSzPts val="1400"/>
              <a:buChar char="●"/>
            </a:pPr>
            <a:r>
              <a:rPr lang="en"/>
              <a:t>Reproducible results</a:t>
            </a:r>
            <a:endParaRPr/>
          </a:p>
          <a:p>
            <a:pPr indent="-317500" lvl="0" marL="457200" rtl="0" algn="l">
              <a:spcBef>
                <a:spcPts val="0"/>
              </a:spcBef>
              <a:spcAft>
                <a:spcPts val="0"/>
              </a:spcAft>
              <a:buSzPts val="1400"/>
              <a:buChar char="●"/>
            </a:pPr>
            <a:r>
              <a:rPr lang="en"/>
              <a:t>Open code and data</a:t>
            </a:r>
            <a:endParaRPr/>
          </a:p>
        </p:txBody>
      </p:sp>
      <p:sp>
        <p:nvSpPr>
          <p:cNvPr id="184" name="Google Shape;184;p24"/>
          <p:cNvSpPr txBox="1"/>
          <p:nvPr>
            <p:ph idx="2" type="body"/>
          </p:nvPr>
        </p:nvSpPr>
        <p:spPr>
          <a:xfrm>
            <a:off x="4832400" y="1152475"/>
            <a:ext cx="3999900" cy="187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Adoption</a:t>
            </a:r>
            <a:endParaRPr/>
          </a:p>
          <a:p>
            <a:pPr indent="-317500" lvl="0" marL="457200" rtl="0" algn="l">
              <a:spcBef>
                <a:spcPts val="0"/>
              </a:spcBef>
              <a:spcAft>
                <a:spcPts val="0"/>
              </a:spcAft>
              <a:buSzPts val="1400"/>
              <a:buChar char="●"/>
            </a:pPr>
            <a:r>
              <a:rPr lang="en"/>
              <a:t>Integration</a:t>
            </a:r>
            <a:endParaRPr/>
          </a:p>
          <a:p>
            <a:pPr indent="-317500" lvl="0" marL="457200" rtl="0" algn="l">
              <a:spcBef>
                <a:spcPts val="0"/>
              </a:spcBef>
              <a:spcAft>
                <a:spcPts val="0"/>
              </a:spcAft>
              <a:buSzPts val="1400"/>
              <a:buChar char="●"/>
            </a:pPr>
            <a:r>
              <a:rPr lang="en"/>
              <a:t>Small sampling</a:t>
            </a:r>
            <a:endParaRPr/>
          </a:p>
          <a:p>
            <a:pPr indent="-317500" lvl="0" marL="457200" rtl="0" algn="l">
              <a:spcBef>
                <a:spcPts val="0"/>
              </a:spcBef>
              <a:spcAft>
                <a:spcPts val="0"/>
              </a:spcAft>
              <a:buSzPts val="1400"/>
              <a:buChar char="●"/>
            </a:pPr>
            <a:r>
              <a:rPr lang="en"/>
              <a:t>No </a:t>
            </a:r>
            <a:r>
              <a:rPr lang="en"/>
              <a:t>improvements</a:t>
            </a:r>
            <a:r>
              <a:rPr lang="en"/>
              <a:t> with regard to assets</a:t>
            </a:r>
            <a:endParaRPr/>
          </a:p>
          <a:p>
            <a:pPr indent="-317500" lvl="0" marL="457200" rtl="0" algn="l">
              <a:spcBef>
                <a:spcPts val="0"/>
              </a:spcBef>
              <a:spcAft>
                <a:spcPts val="0"/>
              </a:spcAft>
              <a:buSzPts val="1400"/>
              <a:buChar char="●"/>
            </a:pPr>
            <a:r>
              <a:rPr lang="en"/>
              <a:t>Static filter list</a:t>
            </a:r>
            <a:endParaRPr/>
          </a:p>
          <a:p>
            <a:pPr indent="-317500" lvl="0" marL="457200" rtl="0" algn="l">
              <a:spcBef>
                <a:spcPts val="0"/>
              </a:spcBef>
              <a:spcAft>
                <a:spcPts val="0"/>
              </a:spcAft>
              <a:buSzPts val="1400"/>
              <a:buChar char="●"/>
            </a:pPr>
            <a:r>
              <a:rPr lang="en"/>
              <a:t>Shifting landscape</a:t>
            </a:r>
            <a:endParaRPr sz="1000"/>
          </a:p>
        </p:txBody>
      </p:sp>
      <p:sp>
        <p:nvSpPr>
          <p:cNvPr id="185" name="Google Shape;18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86" name="Google Shape;186;p24"/>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87" name="Google Shape;187;p24"/>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88" name="Google Shape;188;p24"/>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89" name="Google Shape;189;p24"/>
          <p:cNvPicPr preferRelativeResize="0"/>
          <p:nvPr/>
        </p:nvPicPr>
        <p:blipFill>
          <a:blip r:embed="rId3">
            <a:alphaModFix/>
          </a:blip>
          <a:stretch>
            <a:fillRect/>
          </a:stretch>
        </p:blipFill>
        <p:spPr>
          <a:xfrm>
            <a:off x="666637" y="3277750"/>
            <a:ext cx="3290025" cy="1046450"/>
          </a:xfrm>
          <a:prstGeom prst="rect">
            <a:avLst/>
          </a:prstGeom>
          <a:noFill/>
          <a:ln>
            <a:noFill/>
          </a:ln>
        </p:spPr>
      </p:pic>
      <p:sp>
        <p:nvSpPr>
          <p:cNvPr id="190" name="Google Shape;190;p24"/>
          <p:cNvSpPr txBox="1"/>
          <p:nvPr>
            <p:ph idx="2" type="body"/>
          </p:nvPr>
        </p:nvSpPr>
        <p:spPr>
          <a:xfrm>
            <a:off x="4832400" y="3236375"/>
            <a:ext cx="2592600" cy="393600"/>
          </a:xfrm>
          <a:prstGeom prst="rect">
            <a:avLst/>
          </a:prstGeom>
        </p:spPr>
        <p:txBody>
          <a:bodyPr anchorCtr="0" anchor="t" bIns="91425" lIns="91425" spcFirstLastPara="1" rIns="91425" wrap="square" tIns="91425">
            <a:normAutofit/>
          </a:bodyPr>
          <a:lstStyle/>
          <a:p>
            <a:pPr indent="-292100" lvl="0" marL="457200" rtl="0" algn="l">
              <a:lnSpc>
                <a:spcPct val="95000"/>
              </a:lnSpc>
              <a:spcBef>
                <a:spcPts val="0"/>
              </a:spcBef>
              <a:spcAft>
                <a:spcPts val="0"/>
              </a:spcAft>
              <a:buSzPts val="1000"/>
              <a:buChar char="●"/>
            </a:pPr>
            <a:r>
              <a:rPr lang="en" sz="1000"/>
              <a:t>Link rot on project page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96" name="Google Shape;19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97" name="Google Shape;197;p25"/>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98" name="Google Shape;198;p25"/>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99" name="Google Shape;199;p25"/>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
        <p:nvSpPr>
          <p:cNvPr id="200" name="Google Shape;200;p25"/>
          <p:cNvSpPr txBox="1"/>
          <p:nvPr>
            <p:ph idx="1" type="body"/>
          </p:nvPr>
        </p:nvSpPr>
        <p:spPr>
          <a:xfrm>
            <a:off x="311700" y="1152475"/>
            <a:ext cx="8520600" cy="1243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JavaScript must ultimately be addressed in web archives</a:t>
            </a:r>
            <a:endParaRPr sz="1600"/>
          </a:p>
          <a:p>
            <a:pPr indent="-304800" lvl="1" marL="914400" rtl="0" algn="l">
              <a:spcBef>
                <a:spcPts val="0"/>
              </a:spcBef>
              <a:spcAft>
                <a:spcPts val="0"/>
              </a:spcAft>
              <a:buSzPts val="1200"/>
              <a:buChar char="○"/>
            </a:pPr>
            <a:r>
              <a:rPr lang="en" sz="1200"/>
              <a:t>Largest issues related to non-deterministic nature</a:t>
            </a:r>
            <a:endParaRPr sz="1200"/>
          </a:p>
          <a:p>
            <a:pPr indent="-330200" lvl="0" marL="457200" rtl="0" algn="l">
              <a:spcBef>
                <a:spcPts val="0"/>
              </a:spcBef>
              <a:spcAft>
                <a:spcPts val="0"/>
              </a:spcAft>
              <a:buSzPts val="1600"/>
              <a:buChar char="●"/>
            </a:pPr>
            <a:r>
              <a:rPr lang="en" sz="1600"/>
              <a:t>Non-breaking improvements can presently be implemented</a:t>
            </a:r>
            <a:endParaRPr sz="1600"/>
          </a:p>
          <a:p>
            <a:pPr indent="-330200" lvl="0" marL="457200" rtl="0" algn="l">
              <a:spcBef>
                <a:spcPts val="0"/>
              </a:spcBef>
              <a:spcAft>
                <a:spcPts val="0"/>
              </a:spcAft>
              <a:buSzPts val="1600"/>
              <a:buChar char="●"/>
            </a:pPr>
            <a:r>
              <a:rPr lang="en" sz="1600"/>
              <a:t>Huge potential for cost and overhead savings</a:t>
            </a:r>
            <a:endParaRPr sz="1600"/>
          </a:p>
        </p:txBody>
      </p:sp>
      <p:pic>
        <p:nvPicPr>
          <p:cNvPr id="201" name="Google Shape;201;p25"/>
          <p:cNvPicPr preferRelativeResize="0"/>
          <p:nvPr/>
        </p:nvPicPr>
        <p:blipFill>
          <a:blip r:embed="rId3">
            <a:alphaModFix/>
          </a:blip>
          <a:stretch>
            <a:fillRect/>
          </a:stretch>
        </p:blipFill>
        <p:spPr>
          <a:xfrm>
            <a:off x="722863" y="2396362"/>
            <a:ext cx="7703181" cy="1997125"/>
          </a:xfrm>
          <a:prstGeom prst="rect">
            <a:avLst/>
          </a:prstGeom>
          <a:noFill/>
          <a:ln cap="flat" cmpd="sng" w="9525">
            <a:solidFill>
              <a:schemeClr val="dk2"/>
            </a:solidFill>
            <a:prstDash val="solid"/>
            <a:round/>
            <a:headEnd len="sm" w="sm" type="none"/>
            <a:tailEnd len="sm" w="sm" type="none"/>
          </a:ln>
        </p:spPr>
      </p:pic>
      <p:sp>
        <p:nvSpPr>
          <p:cNvPr id="202" name="Google Shape;202;p25"/>
          <p:cNvSpPr txBox="1"/>
          <p:nvPr/>
        </p:nvSpPr>
        <p:spPr>
          <a:xfrm>
            <a:off x="3224013" y="4324525"/>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https://goelayu.github.io/files/jawa-poster.pdf</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Invasion of the Byte Snatchers!</a:t>
            </a:r>
            <a:endParaRPr/>
          </a:p>
        </p:txBody>
      </p:sp>
      <p:sp>
        <p:nvSpPr>
          <p:cNvPr id="65" name="Google Shape;65;p14"/>
          <p:cNvSpPr txBox="1"/>
          <p:nvPr>
            <p:ph idx="1" type="body"/>
          </p:nvPr>
        </p:nvSpPr>
        <p:spPr>
          <a:xfrm>
            <a:off x="311700" y="1475700"/>
            <a:ext cx="4073100" cy="2192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Median of 44% bytes devoted to JS (2020)</a:t>
            </a:r>
            <a:endParaRPr/>
          </a:p>
          <a:p>
            <a:pPr indent="-317500" lvl="0" marL="457200" rtl="0" algn="l">
              <a:spcBef>
                <a:spcPts val="0"/>
              </a:spcBef>
              <a:spcAft>
                <a:spcPts val="0"/>
              </a:spcAft>
              <a:buSzPts val="1400"/>
              <a:buChar char="●"/>
            </a:pPr>
            <a:r>
              <a:rPr lang="en"/>
              <a:t>4x increase in JavaScript utilization</a:t>
            </a:r>
            <a:endParaRPr/>
          </a:p>
          <a:p>
            <a:pPr indent="-317500" lvl="0" marL="457200" rtl="0" algn="l">
              <a:spcBef>
                <a:spcPts val="0"/>
              </a:spcBef>
              <a:spcAft>
                <a:spcPts val="0"/>
              </a:spcAft>
              <a:buSzPts val="1400"/>
              <a:buChar char="●"/>
            </a:pPr>
            <a:r>
              <a:rPr lang="en"/>
              <a:t>Trend towards complexity</a:t>
            </a:r>
            <a:endParaRPr/>
          </a:p>
          <a:p>
            <a:pPr indent="-317500" lvl="0" marL="457200" rtl="0" algn="l">
              <a:spcBef>
                <a:spcPts val="0"/>
              </a:spcBef>
              <a:spcAft>
                <a:spcPts val="0"/>
              </a:spcAft>
              <a:buSzPts val="1400"/>
              <a:buChar char="●"/>
            </a:pPr>
            <a:r>
              <a:rPr lang="en"/>
              <a:t>Significant portion of JavaScript is </a:t>
            </a:r>
            <a:r>
              <a:rPr lang="en"/>
              <a:t>irrelevant</a:t>
            </a:r>
            <a:r>
              <a:rPr lang="en"/>
              <a:t> to web archiving</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7" name="Google Shape;67;p14"/>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pic>
        <p:nvPicPr>
          <p:cNvPr id="68" name="Google Shape;68;p14"/>
          <p:cNvPicPr preferRelativeResize="0"/>
          <p:nvPr/>
        </p:nvPicPr>
        <p:blipFill>
          <a:blip r:embed="rId3">
            <a:alphaModFix/>
          </a:blip>
          <a:stretch>
            <a:fillRect/>
          </a:stretch>
        </p:blipFill>
        <p:spPr>
          <a:xfrm>
            <a:off x="4414150" y="1367250"/>
            <a:ext cx="4527600" cy="2409000"/>
          </a:xfrm>
          <a:prstGeom prst="rect">
            <a:avLst/>
          </a:prstGeom>
          <a:noFill/>
          <a:ln>
            <a:noFill/>
          </a:ln>
        </p:spPr>
      </p:pic>
      <p:sp>
        <p:nvSpPr>
          <p:cNvPr id="69" name="Google Shape;69;p14"/>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70" name="Google Shape;70;p14"/>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
        <p:nvSpPr>
          <p:cNvPr id="71" name="Google Shape;71;p14"/>
          <p:cNvSpPr txBox="1"/>
          <p:nvPr/>
        </p:nvSpPr>
        <p:spPr>
          <a:xfrm>
            <a:off x="5123500" y="3776250"/>
            <a:ext cx="31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https://www.usenix.org/system/files/osdi22-goel.pdf</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What’s the Problem?</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78" name="Google Shape;78;p15"/>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79" name="Google Shape;79;p15"/>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80" name="Google Shape;80;p15"/>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
        <p:nvSpPr>
          <p:cNvPr id="81" name="Google Shape;81;p15"/>
          <p:cNvSpPr txBox="1"/>
          <p:nvPr/>
        </p:nvSpPr>
        <p:spPr>
          <a:xfrm>
            <a:off x="3221538" y="4123375"/>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https://goelayu.github.io/files/jawa-poster.pdf</a:t>
            </a:r>
            <a:endParaRPr sz="1000"/>
          </a:p>
        </p:txBody>
      </p:sp>
      <p:pic>
        <p:nvPicPr>
          <p:cNvPr id="82" name="Google Shape;82;p15"/>
          <p:cNvPicPr preferRelativeResize="0"/>
          <p:nvPr/>
        </p:nvPicPr>
        <p:blipFill>
          <a:blip r:embed="rId4">
            <a:alphaModFix/>
          </a:blip>
          <a:stretch>
            <a:fillRect/>
          </a:stretch>
        </p:blipFill>
        <p:spPr>
          <a:xfrm>
            <a:off x="311701" y="1017725"/>
            <a:ext cx="8520601" cy="31303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Can a “JavaScript-Aware Web Archive” Do For You?</a:t>
            </a:r>
            <a:endParaRPr/>
          </a:p>
        </p:txBody>
      </p:sp>
      <p:sp>
        <p:nvSpPr>
          <p:cNvPr id="88" name="Google Shape;88;p16"/>
          <p:cNvSpPr txBox="1"/>
          <p:nvPr>
            <p:ph idx="1" type="body"/>
          </p:nvPr>
        </p:nvSpPr>
        <p:spPr>
          <a:xfrm>
            <a:off x="311700" y="1152475"/>
            <a:ext cx="3999900" cy="141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Lower storage and data costs</a:t>
            </a:r>
            <a:endParaRPr/>
          </a:p>
          <a:p>
            <a:pPr indent="-317500" lvl="0" marL="457200" rtl="0" algn="l">
              <a:spcBef>
                <a:spcPts val="0"/>
              </a:spcBef>
              <a:spcAft>
                <a:spcPts val="0"/>
              </a:spcAft>
              <a:buSzPts val="1400"/>
              <a:buChar char="●"/>
            </a:pPr>
            <a:r>
              <a:rPr lang="en"/>
              <a:t>Reduced overhead</a:t>
            </a:r>
            <a:endParaRPr/>
          </a:p>
          <a:p>
            <a:pPr indent="-317500" lvl="0" marL="457200" rtl="0" algn="l">
              <a:spcBef>
                <a:spcPts val="0"/>
              </a:spcBef>
              <a:spcAft>
                <a:spcPts val="0"/>
              </a:spcAft>
              <a:buSzPts val="1400"/>
              <a:buChar char="●"/>
            </a:pPr>
            <a:r>
              <a:rPr lang="en"/>
              <a:t>Increased archival capacity</a:t>
            </a:r>
            <a:endParaRPr/>
          </a:p>
          <a:p>
            <a:pPr indent="-317500" lvl="0" marL="457200" rtl="0" algn="l">
              <a:spcBef>
                <a:spcPts val="0"/>
              </a:spcBef>
              <a:spcAft>
                <a:spcPts val="0"/>
              </a:spcAft>
              <a:buSzPts val="1400"/>
              <a:buChar char="●"/>
            </a:pPr>
            <a:r>
              <a:rPr lang="en"/>
              <a:t>Future proofing</a:t>
            </a:r>
            <a:endParaRPr/>
          </a:p>
          <a:p>
            <a:pPr indent="-317500" lvl="0" marL="457200" rtl="0" algn="l">
              <a:spcBef>
                <a:spcPts val="0"/>
              </a:spcBef>
              <a:spcAft>
                <a:spcPts val="0"/>
              </a:spcAft>
              <a:buSzPts val="1400"/>
              <a:buChar char="●"/>
            </a:pPr>
            <a:r>
              <a:rPr lang="en"/>
              <a:t>Increased visual fidelity</a:t>
            </a:r>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90" name="Google Shape;90;p16"/>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91" name="Google Shape;91;p16"/>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92" name="Google Shape;92;p16"/>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93" name="Google Shape;93;p16"/>
          <p:cNvPicPr preferRelativeResize="0"/>
          <p:nvPr/>
        </p:nvPicPr>
        <p:blipFill>
          <a:blip r:embed="rId3">
            <a:alphaModFix/>
          </a:blip>
          <a:stretch>
            <a:fillRect/>
          </a:stretch>
        </p:blipFill>
        <p:spPr>
          <a:xfrm>
            <a:off x="311700" y="2644524"/>
            <a:ext cx="4067300" cy="1655725"/>
          </a:xfrm>
          <a:prstGeom prst="rect">
            <a:avLst/>
          </a:prstGeom>
          <a:noFill/>
          <a:ln cap="flat" cmpd="sng" w="9525">
            <a:solidFill>
              <a:schemeClr val="dk2"/>
            </a:solidFill>
            <a:prstDash val="solid"/>
            <a:round/>
            <a:headEnd len="sm" w="sm" type="none"/>
            <a:tailEnd len="sm" w="sm" type="none"/>
          </a:ln>
        </p:spPr>
      </p:pic>
      <p:pic>
        <p:nvPicPr>
          <p:cNvPr id="94" name="Google Shape;94;p16"/>
          <p:cNvPicPr preferRelativeResize="0"/>
          <p:nvPr/>
        </p:nvPicPr>
        <p:blipFill>
          <a:blip r:embed="rId4">
            <a:alphaModFix/>
          </a:blip>
          <a:stretch>
            <a:fillRect/>
          </a:stretch>
        </p:blipFill>
        <p:spPr>
          <a:xfrm>
            <a:off x="4685100" y="1314770"/>
            <a:ext cx="4147200" cy="2513961"/>
          </a:xfrm>
          <a:prstGeom prst="rect">
            <a:avLst/>
          </a:prstGeom>
          <a:noFill/>
          <a:ln cap="flat" cmpd="sng" w="9525">
            <a:solidFill>
              <a:schemeClr val="dk2"/>
            </a:solidFill>
            <a:prstDash val="solid"/>
            <a:round/>
            <a:headEnd len="sm" w="sm" type="none"/>
            <a:tailEnd len="sm" w="sm" type="none"/>
          </a:ln>
        </p:spPr>
      </p:pic>
      <p:sp>
        <p:nvSpPr>
          <p:cNvPr id="95" name="Google Shape;95;p16"/>
          <p:cNvSpPr txBox="1"/>
          <p:nvPr/>
        </p:nvSpPr>
        <p:spPr>
          <a:xfrm>
            <a:off x="2387850" y="4261075"/>
            <a:ext cx="436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https://www.usenix.org/sites/default/files/conference/protected-files/osdi22_slides_goel.pdf</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1722600" cy="1388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WARC</a:t>
            </a:r>
            <a:endParaRPr/>
          </a:p>
          <a:p>
            <a:pPr indent="0" lvl="0" marL="0" rtl="0" algn="ctr">
              <a:spcBef>
                <a:spcPts val="0"/>
              </a:spcBef>
              <a:spcAft>
                <a:spcPts val="0"/>
              </a:spcAft>
              <a:buNone/>
            </a:pPr>
            <a:r>
              <a:rPr lang="en"/>
              <a:t>vs</a:t>
            </a:r>
            <a:endParaRPr/>
          </a:p>
          <a:p>
            <a:pPr indent="0" lvl="0" marL="0" rtl="0" algn="ctr">
              <a:spcBef>
                <a:spcPts val="0"/>
              </a:spcBef>
              <a:spcAft>
                <a:spcPts val="0"/>
              </a:spcAft>
              <a:buNone/>
            </a:pPr>
            <a:r>
              <a:rPr lang="en"/>
              <a:t>Jawa</a:t>
            </a:r>
            <a:endParaRPr/>
          </a:p>
        </p:txBody>
      </p:sp>
      <p:sp>
        <p:nvSpPr>
          <p:cNvPr id="101" name="Google Shape;101;p17"/>
          <p:cNvSpPr txBox="1"/>
          <p:nvPr>
            <p:ph idx="1" type="body"/>
          </p:nvPr>
        </p:nvSpPr>
        <p:spPr>
          <a:xfrm>
            <a:off x="4832400" y="475600"/>
            <a:ext cx="3999900" cy="16608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b="1" lang="en" sz="1800" u="sng"/>
              <a:t>WARC</a:t>
            </a:r>
            <a:endParaRPr/>
          </a:p>
          <a:p>
            <a:pPr indent="-317500" lvl="0" marL="457200" rtl="0" algn="l">
              <a:spcBef>
                <a:spcPts val="1200"/>
              </a:spcBef>
              <a:spcAft>
                <a:spcPts val="0"/>
              </a:spcAft>
              <a:buSzPts val="1400"/>
              <a:buChar char="●"/>
            </a:pPr>
            <a:r>
              <a:rPr lang="en"/>
              <a:t>Stores deduplicated files for each page snapshot</a:t>
            </a:r>
            <a:endParaRPr/>
          </a:p>
          <a:p>
            <a:pPr indent="-317500" lvl="0" marL="457200" rtl="0" algn="l">
              <a:spcBef>
                <a:spcPts val="0"/>
              </a:spcBef>
              <a:spcAft>
                <a:spcPts val="0"/>
              </a:spcAft>
              <a:buSzPts val="1400"/>
              <a:buChar char="●"/>
            </a:pPr>
            <a:r>
              <a:rPr lang="en"/>
              <a:t>File URLs rewritten</a:t>
            </a:r>
            <a:endParaRPr/>
          </a:p>
          <a:p>
            <a:pPr indent="-317500" lvl="0" marL="457200" rtl="0" algn="l">
              <a:spcBef>
                <a:spcPts val="0"/>
              </a:spcBef>
              <a:spcAft>
                <a:spcPts val="0"/>
              </a:spcAft>
              <a:buSzPts val="1400"/>
              <a:buChar char="●"/>
            </a:pPr>
            <a:r>
              <a:rPr lang="en"/>
              <a:t>Deterministic content extraction</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03" name="Google Shape;103;p17"/>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04" name="Google Shape;104;p17"/>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05" name="Google Shape;105;p17"/>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
        <p:nvSpPr>
          <p:cNvPr id="106" name="Google Shape;106;p17"/>
          <p:cNvSpPr txBox="1"/>
          <p:nvPr>
            <p:ph idx="1" type="body"/>
          </p:nvPr>
        </p:nvSpPr>
        <p:spPr>
          <a:xfrm>
            <a:off x="4832400" y="2445524"/>
            <a:ext cx="3999900" cy="2123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b="1" lang="en" sz="1800" u="sng"/>
              <a:t>Jawa</a:t>
            </a:r>
            <a:endParaRPr/>
          </a:p>
          <a:p>
            <a:pPr indent="-317500" lvl="0" marL="457200" rtl="0" algn="l">
              <a:spcBef>
                <a:spcPts val="1200"/>
              </a:spcBef>
              <a:spcAft>
                <a:spcPts val="0"/>
              </a:spcAft>
              <a:buSzPts val="1400"/>
              <a:buChar char="●"/>
            </a:pPr>
            <a:r>
              <a:rPr lang="en"/>
              <a:t>JavaScript stored in partitioned byte offsets</a:t>
            </a:r>
            <a:endParaRPr/>
          </a:p>
          <a:p>
            <a:pPr indent="-317500" lvl="0" marL="457200" rtl="0" algn="l">
              <a:spcBef>
                <a:spcPts val="0"/>
              </a:spcBef>
              <a:spcAft>
                <a:spcPts val="0"/>
              </a:spcAft>
              <a:buSzPts val="1400"/>
              <a:buChar char="●"/>
            </a:pPr>
            <a:r>
              <a:rPr lang="en"/>
              <a:t>JavaScript served from compiled partitions</a:t>
            </a:r>
            <a:endParaRPr/>
          </a:p>
          <a:p>
            <a:pPr indent="-317500" lvl="0" marL="457200" rtl="0" algn="l">
              <a:spcBef>
                <a:spcPts val="0"/>
              </a:spcBef>
              <a:spcAft>
                <a:spcPts val="0"/>
              </a:spcAft>
              <a:buSzPts val="1400"/>
              <a:buChar char="●"/>
            </a:pPr>
            <a:r>
              <a:rPr lang="en"/>
              <a:t>Index I/O efficiency improvements</a:t>
            </a:r>
            <a:endParaRPr/>
          </a:p>
          <a:p>
            <a:pPr indent="-317500" lvl="0" marL="457200" rtl="0" algn="l">
              <a:spcBef>
                <a:spcPts val="0"/>
              </a:spcBef>
              <a:spcAft>
                <a:spcPts val="0"/>
              </a:spcAft>
              <a:buSzPts val="1400"/>
              <a:buChar char="●"/>
            </a:pPr>
            <a:r>
              <a:rPr lang="en"/>
              <a:t>Non-deterministic content extraction</a:t>
            </a:r>
            <a:endParaRPr/>
          </a:p>
        </p:txBody>
      </p:sp>
      <p:pic>
        <p:nvPicPr>
          <p:cNvPr id="107" name="Google Shape;107;p17"/>
          <p:cNvPicPr preferRelativeResize="0"/>
          <p:nvPr/>
        </p:nvPicPr>
        <p:blipFill>
          <a:blip r:embed="rId3">
            <a:alphaModFix/>
          </a:blip>
          <a:stretch>
            <a:fillRect/>
          </a:stretch>
        </p:blipFill>
        <p:spPr>
          <a:xfrm>
            <a:off x="2322088" y="310347"/>
            <a:ext cx="2061630" cy="1991300"/>
          </a:xfrm>
          <a:prstGeom prst="rect">
            <a:avLst/>
          </a:prstGeom>
          <a:noFill/>
          <a:ln>
            <a:noFill/>
          </a:ln>
        </p:spPr>
      </p:pic>
      <p:pic>
        <p:nvPicPr>
          <p:cNvPr id="108" name="Google Shape;108;p17"/>
          <p:cNvPicPr preferRelativeResize="0"/>
          <p:nvPr/>
        </p:nvPicPr>
        <p:blipFill>
          <a:blip r:embed="rId4">
            <a:alphaModFix/>
          </a:blip>
          <a:stretch>
            <a:fillRect/>
          </a:stretch>
        </p:blipFill>
        <p:spPr>
          <a:xfrm>
            <a:off x="686951" y="2519000"/>
            <a:ext cx="3387275" cy="1991300"/>
          </a:xfrm>
          <a:prstGeom prst="rect">
            <a:avLst/>
          </a:prstGeom>
          <a:noFill/>
          <a:ln>
            <a:noFill/>
          </a:ln>
        </p:spPr>
      </p:pic>
      <p:sp>
        <p:nvSpPr>
          <p:cNvPr id="109" name="Google Shape;109;p17"/>
          <p:cNvSpPr txBox="1"/>
          <p:nvPr/>
        </p:nvSpPr>
        <p:spPr>
          <a:xfrm>
            <a:off x="1134838" y="4396862"/>
            <a:ext cx="249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5"/>
              </a:rPr>
              <a:t>https://www.usenix.org/system/files/osdi22-goel.pdf</a:t>
            </a:r>
            <a:endParaRPr sz="800"/>
          </a:p>
        </p:txBody>
      </p:sp>
      <p:sp>
        <p:nvSpPr>
          <p:cNvPr id="110" name="Google Shape;110;p17"/>
          <p:cNvSpPr txBox="1"/>
          <p:nvPr/>
        </p:nvSpPr>
        <p:spPr>
          <a:xfrm>
            <a:off x="1682350" y="2183950"/>
            <a:ext cx="3341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6"/>
              </a:rPr>
              <a:t>https://wiki.archivematica.org/Significant_characteristics_of_websites</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16" name="Google Shape;116;p18"/>
          <p:cNvSpPr txBox="1"/>
          <p:nvPr>
            <p:ph idx="1" type="body"/>
          </p:nvPr>
        </p:nvSpPr>
        <p:spPr>
          <a:xfrm>
            <a:off x="387900" y="1662450"/>
            <a:ext cx="3999900" cy="18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Corpus</a:t>
            </a:r>
            <a:r>
              <a:rPr baseline="-25000" lang="en"/>
              <a:t>3K</a:t>
            </a:r>
            <a:endParaRPr baseline="-25000"/>
          </a:p>
          <a:p>
            <a:pPr indent="-317500" lvl="0" marL="457200" rtl="0" algn="l">
              <a:spcBef>
                <a:spcPts val="1200"/>
              </a:spcBef>
              <a:spcAft>
                <a:spcPts val="0"/>
              </a:spcAft>
              <a:buSzPts val="1400"/>
              <a:buChar char="●"/>
            </a:pPr>
            <a:r>
              <a:rPr lang="en"/>
              <a:t>300 random websites sampled across 3 Alexa top site rank stratifications</a:t>
            </a:r>
            <a:endParaRPr/>
          </a:p>
          <a:p>
            <a:pPr indent="-317500" lvl="0" marL="457200" rtl="0" algn="l">
              <a:spcBef>
                <a:spcPts val="0"/>
              </a:spcBef>
              <a:spcAft>
                <a:spcPts val="0"/>
              </a:spcAft>
              <a:buSzPts val="1400"/>
              <a:buChar char="●"/>
            </a:pPr>
            <a:r>
              <a:rPr lang="en"/>
              <a:t>Single snapshot selected from Sept. 2021</a:t>
            </a:r>
            <a:endParaRPr/>
          </a:p>
          <a:p>
            <a:pPr indent="-317500" lvl="0" marL="457200" rtl="0" algn="l">
              <a:spcBef>
                <a:spcPts val="0"/>
              </a:spcBef>
              <a:spcAft>
                <a:spcPts val="0"/>
              </a:spcAft>
              <a:buSzPts val="1400"/>
              <a:buChar char="●"/>
            </a:pPr>
            <a:r>
              <a:rPr lang="en"/>
              <a:t>1 landing page, 9 internal pages</a:t>
            </a:r>
            <a:endParaRPr/>
          </a:p>
        </p:txBody>
      </p:sp>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18" name="Google Shape;118;p18"/>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19" name="Google Shape;119;p18"/>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20" name="Google Shape;120;p18"/>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sp>
        <p:nvSpPr>
          <p:cNvPr id="121" name="Google Shape;121;p18"/>
          <p:cNvSpPr txBox="1"/>
          <p:nvPr>
            <p:ph idx="1" type="body"/>
          </p:nvPr>
        </p:nvSpPr>
        <p:spPr>
          <a:xfrm>
            <a:off x="4731300" y="1662450"/>
            <a:ext cx="3999900" cy="137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Corpus</a:t>
            </a:r>
            <a:r>
              <a:rPr baseline="-25000" lang="en"/>
              <a:t>1M</a:t>
            </a:r>
            <a:endParaRPr baseline="-25000"/>
          </a:p>
          <a:p>
            <a:pPr indent="-317500" lvl="0" marL="457200" rtl="0" algn="l">
              <a:spcBef>
                <a:spcPts val="1200"/>
              </a:spcBef>
              <a:spcAft>
                <a:spcPts val="0"/>
              </a:spcAft>
              <a:buSzPts val="1400"/>
              <a:buChar char="●"/>
            </a:pPr>
            <a:r>
              <a:rPr lang="en"/>
              <a:t>3,500 snapshots for each Internet Archive page selected from Sep. 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Past and Present Web</a:t>
            </a:r>
            <a:endParaRPr/>
          </a:p>
        </p:txBody>
      </p:sp>
      <p:sp>
        <p:nvSpPr>
          <p:cNvPr id="127" name="Google Shape;12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28" name="Google Shape;128;p19"/>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29" name="Google Shape;129;p19"/>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30" name="Google Shape;130;p19"/>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31" name="Google Shape;131;p19"/>
          <p:cNvPicPr preferRelativeResize="0"/>
          <p:nvPr/>
        </p:nvPicPr>
        <p:blipFill>
          <a:blip r:embed="rId3">
            <a:alphaModFix/>
          </a:blip>
          <a:stretch>
            <a:fillRect/>
          </a:stretch>
        </p:blipFill>
        <p:spPr>
          <a:xfrm>
            <a:off x="1480838" y="1161030"/>
            <a:ext cx="6182325" cy="3067900"/>
          </a:xfrm>
          <a:prstGeom prst="rect">
            <a:avLst/>
          </a:prstGeom>
          <a:noFill/>
          <a:ln cap="flat" cmpd="sng" w="9525">
            <a:solidFill>
              <a:schemeClr val="dk2"/>
            </a:solidFill>
            <a:prstDash val="solid"/>
            <a:round/>
            <a:headEnd len="sm" w="sm" type="none"/>
            <a:tailEnd len="sm" w="sm" type="none"/>
          </a:ln>
        </p:spPr>
      </p:pic>
      <p:sp>
        <p:nvSpPr>
          <p:cNvPr id="132" name="Google Shape;132;p19"/>
          <p:cNvSpPr txBox="1"/>
          <p:nvPr/>
        </p:nvSpPr>
        <p:spPr>
          <a:xfrm>
            <a:off x="2387850" y="4178025"/>
            <a:ext cx="4368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4"/>
              </a:rPr>
              <a:t>https://www.usenix.org/sites/default/files/conference/protected-files/osdi22_slides_goel.pdf</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Client-side Variance</a:t>
            </a:r>
            <a:endParaRPr/>
          </a:p>
        </p:txBody>
      </p:sp>
      <p:sp>
        <p:nvSpPr>
          <p:cNvPr id="138" name="Google Shape;13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9" name="Google Shape;139;p20"/>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40" name="Google Shape;140;p20"/>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41" name="Google Shape;141;p20"/>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42" name="Google Shape;142;p20"/>
          <p:cNvPicPr preferRelativeResize="0"/>
          <p:nvPr/>
        </p:nvPicPr>
        <p:blipFill>
          <a:blip r:embed="rId3">
            <a:alphaModFix/>
          </a:blip>
          <a:stretch>
            <a:fillRect/>
          </a:stretch>
        </p:blipFill>
        <p:spPr>
          <a:xfrm>
            <a:off x="155850" y="1087377"/>
            <a:ext cx="8832298" cy="2159973"/>
          </a:xfrm>
          <a:prstGeom prst="rect">
            <a:avLst/>
          </a:prstGeom>
          <a:noFill/>
          <a:ln cap="flat" cmpd="sng" w="9525">
            <a:solidFill>
              <a:schemeClr val="dk2"/>
            </a:solidFill>
            <a:prstDash val="solid"/>
            <a:round/>
            <a:headEnd len="sm" w="sm" type="none"/>
            <a:tailEnd len="sm" w="sm" type="none"/>
          </a:ln>
        </p:spPr>
      </p:pic>
      <p:sp>
        <p:nvSpPr>
          <p:cNvPr id="143" name="Google Shape;143;p20"/>
          <p:cNvSpPr txBox="1"/>
          <p:nvPr/>
        </p:nvSpPr>
        <p:spPr>
          <a:xfrm>
            <a:off x="3221538" y="3247350"/>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https://goelayu.github.io/files/jawa-poster.pdf</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Prune the Trees, Not the Forest</a:t>
            </a:r>
            <a:endParaRPr/>
          </a:p>
        </p:txBody>
      </p:sp>
      <p:sp>
        <p:nvSpPr>
          <p:cNvPr id="149" name="Google Shape;14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50" name="Google Shape;150;p21"/>
          <p:cNvCxnSpPr/>
          <p:nvPr/>
        </p:nvCxnSpPr>
        <p:spPr>
          <a:xfrm>
            <a:off x="-7300" y="4727646"/>
            <a:ext cx="9163500" cy="0"/>
          </a:xfrm>
          <a:prstGeom prst="straightConnector1">
            <a:avLst/>
          </a:prstGeom>
          <a:noFill/>
          <a:ln cap="flat" cmpd="sng" w="38100">
            <a:solidFill>
              <a:schemeClr val="dk2"/>
            </a:solidFill>
            <a:prstDash val="solid"/>
            <a:round/>
            <a:headEnd len="med" w="med" type="none"/>
            <a:tailEnd len="med" w="med" type="none"/>
          </a:ln>
        </p:spPr>
      </p:cxnSp>
      <p:sp>
        <p:nvSpPr>
          <p:cNvPr id="151" name="Google Shape;151;p21"/>
          <p:cNvSpPr txBox="1"/>
          <p:nvPr/>
        </p:nvSpPr>
        <p:spPr>
          <a:xfrm>
            <a:off x="3326250" y="4663225"/>
            <a:ext cx="249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CS 895: Web Archiving Forensics</a:t>
            </a:r>
            <a:endParaRPr sz="1100"/>
          </a:p>
        </p:txBody>
      </p:sp>
      <p:sp>
        <p:nvSpPr>
          <p:cNvPr id="152" name="Google Shape;152;p21"/>
          <p:cNvSpPr txBox="1"/>
          <p:nvPr/>
        </p:nvSpPr>
        <p:spPr>
          <a:xfrm>
            <a:off x="19800" y="4663225"/>
            <a:ext cx="209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Fall 2022</a:t>
            </a:r>
            <a:endParaRPr sz="1100"/>
          </a:p>
        </p:txBody>
      </p:sp>
      <p:pic>
        <p:nvPicPr>
          <p:cNvPr id="153" name="Google Shape;153;p21"/>
          <p:cNvPicPr preferRelativeResize="0"/>
          <p:nvPr/>
        </p:nvPicPr>
        <p:blipFill>
          <a:blip r:embed="rId3">
            <a:alphaModFix/>
          </a:blip>
          <a:stretch>
            <a:fillRect/>
          </a:stretch>
        </p:blipFill>
        <p:spPr>
          <a:xfrm>
            <a:off x="1181462" y="1017725"/>
            <a:ext cx="6781076" cy="3349950"/>
          </a:xfrm>
          <a:prstGeom prst="rect">
            <a:avLst/>
          </a:prstGeom>
          <a:noFill/>
          <a:ln cap="flat" cmpd="sng" w="9525">
            <a:solidFill>
              <a:schemeClr val="dk2"/>
            </a:solidFill>
            <a:prstDash val="solid"/>
            <a:round/>
            <a:headEnd len="sm" w="sm" type="none"/>
            <a:tailEnd len="sm" w="sm" type="none"/>
          </a:ln>
        </p:spPr>
      </p:pic>
      <p:sp>
        <p:nvSpPr>
          <p:cNvPr id="154" name="Google Shape;154;p21"/>
          <p:cNvSpPr txBox="1"/>
          <p:nvPr/>
        </p:nvSpPr>
        <p:spPr>
          <a:xfrm>
            <a:off x="3223988" y="4290050"/>
            <a:ext cx="270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https://goelayu.github.io/files/jawa-poster.pdf</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