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3" r:id="rId6"/>
    <p:sldId id="259" r:id="rId7"/>
    <p:sldId id="264" r:id="rId8"/>
    <p:sldId id="265" r:id="rId9"/>
    <p:sldId id="261" r:id="rId10"/>
    <p:sldId id="266" r:id="rId11"/>
    <p:sldId id="267" r:id="rId12"/>
    <p:sldId id="268" r:id="rId13"/>
    <p:sldId id="26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80" d="100"/>
          <a:sy n="80" d="100"/>
        </p:scale>
        <p:origin x="6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itchFamily="18" charset="0"/>
              <a:cs typeface="Times New Roman" pitchFamily="18" charset="0"/>
            </a:rPr>
            <a:t>Problem Domain</a:t>
          </a:r>
          <a:r>
            <a:rPr lang="en-US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itchFamily="18" charset="0"/>
              <a:cs typeface="Times New Roman" pitchFamily="18" charset="0"/>
            </a:rPr>
            <a:t>Proposed Solution</a:t>
          </a:r>
          <a:endParaRPr lang="en-US" dirty="0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itchFamily="18" charset="0"/>
              <a:cs typeface="Times New Roman" pitchFamily="18" charset="0"/>
            </a:rPr>
            <a:t>Object Model</a:t>
          </a:r>
          <a:endParaRPr lang="en-US" dirty="0"/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35392670-5B08-475D-8950-C950A3343881}">
      <dgm:prSet phldrT="[Text]"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Key Features</a:t>
          </a:r>
          <a:endParaRPr lang="en-US" dirty="0"/>
        </a:p>
      </dgm:t>
    </dgm:pt>
    <dgm:pt modelId="{F5CD3417-334E-4DCA-B0BC-5CB12BE81EE1}" type="parTrans" cxnId="{41CFEF3F-3204-4DA0-86C4-15957C8AFF4B}">
      <dgm:prSet/>
      <dgm:spPr/>
      <dgm:t>
        <a:bodyPr/>
        <a:lstStyle/>
        <a:p>
          <a:endParaRPr lang="en-US"/>
        </a:p>
      </dgm:t>
    </dgm:pt>
    <dgm:pt modelId="{2F8BAE86-88F6-445A-9959-F5D979A4C822}" type="sibTrans" cxnId="{41CFEF3F-3204-4DA0-86C4-15957C8AFF4B}">
      <dgm:prSet/>
      <dgm:spPr/>
      <dgm:t>
        <a:bodyPr/>
        <a:lstStyle/>
        <a:p>
          <a:endParaRPr lang="en-US"/>
        </a:p>
      </dgm:t>
    </dgm:pt>
    <dgm:pt modelId="{B4EDBDE6-D0FF-4BE3-8DF2-BE0C4A5795F2}">
      <dgm:prSet phldrT="[Text]"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Screenshot</a:t>
          </a:r>
          <a:endParaRPr lang="en-US" dirty="0"/>
        </a:p>
      </dgm:t>
    </dgm:pt>
    <dgm:pt modelId="{4FB2D6B4-F4C5-4621-9292-C0DF6257F389}" type="parTrans" cxnId="{083B9242-B9E0-4408-A086-2F172B5CF53C}">
      <dgm:prSet/>
      <dgm:spPr/>
      <dgm:t>
        <a:bodyPr/>
        <a:lstStyle/>
        <a:p>
          <a:endParaRPr lang="en-US"/>
        </a:p>
      </dgm:t>
    </dgm:pt>
    <dgm:pt modelId="{AFED1554-EF6A-4E9F-BA0F-1D360D94FDEF}" type="sibTrans" cxnId="{083B9242-B9E0-4408-A086-2F172B5CF53C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58319267-C71E-43C9-94E1-827D0616C7A7}" type="pres">
      <dgm:prSet presAssocID="{6750AC01-D39D-4F3A-9DC8-2A211EE986A2}" presName="text_1" presStyleLbl="node1" presStyleIdx="0" presStyleCnt="5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5"/>
      <dgm:spPr/>
    </dgm:pt>
    <dgm:pt modelId="{95DE6538-27BD-44AF-A1A8-CA8F6B10FDD2}" type="pres">
      <dgm:prSet presAssocID="{0BEF68B8-1228-47BB-83B5-7B9CD1E3F84E}" presName="text_2" presStyleLbl="node1" presStyleIdx="1" presStyleCnt="5" custLinFactNeighborX="-559" custLinFactNeighborY="-1682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5" custScaleX="91389" custScaleY="102579"/>
      <dgm:spPr/>
    </dgm:pt>
    <dgm:pt modelId="{E131CE4A-9776-44F4-BC03-867682E21374}" type="pres">
      <dgm:prSet presAssocID="{5605D28D-2CE6-4513-8566-952984E21E14}" presName="text_3" presStyleLbl="node1" presStyleIdx="2" presStyleCnt="5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5"/>
      <dgm:spPr/>
    </dgm:pt>
    <dgm:pt modelId="{EC13F390-D28C-4741-9994-DFC4D38630F0}" type="pres">
      <dgm:prSet presAssocID="{35392670-5B08-475D-8950-C950A3343881}" presName="text_4" presStyleLbl="node1" presStyleIdx="3" presStyleCnt="5">
        <dgm:presLayoutVars>
          <dgm:bulletEnabled val="1"/>
        </dgm:presLayoutVars>
      </dgm:prSet>
      <dgm:spPr/>
    </dgm:pt>
    <dgm:pt modelId="{C0098CA2-7A4A-42EB-9E81-E424C348DDA5}" type="pres">
      <dgm:prSet presAssocID="{35392670-5B08-475D-8950-C950A3343881}" presName="accent_4" presStyleCnt="0"/>
      <dgm:spPr/>
    </dgm:pt>
    <dgm:pt modelId="{A8DB693B-8BFA-4EE1-9950-D57B1B59DDB6}" type="pres">
      <dgm:prSet presAssocID="{35392670-5B08-475D-8950-C950A3343881}" presName="accentRepeatNode" presStyleLbl="solidFgAcc1" presStyleIdx="3" presStyleCnt="5"/>
      <dgm:spPr/>
    </dgm:pt>
    <dgm:pt modelId="{B95FBB22-41E2-4C29-BA16-EEF69F98A374}" type="pres">
      <dgm:prSet presAssocID="{B4EDBDE6-D0FF-4BE3-8DF2-BE0C4A5795F2}" presName="text_5" presStyleLbl="node1" presStyleIdx="4" presStyleCnt="5">
        <dgm:presLayoutVars>
          <dgm:bulletEnabled val="1"/>
        </dgm:presLayoutVars>
      </dgm:prSet>
      <dgm:spPr/>
    </dgm:pt>
    <dgm:pt modelId="{A24702A3-0594-4B96-96FA-943F785D29B4}" type="pres">
      <dgm:prSet presAssocID="{B4EDBDE6-D0FF-4BE3-8DF2-BE0C4A5795F2}" presName="accent_5" presStyleCnt="0"/>
      <dgm:spPr/>
    </dgm:pt>
    <dgm:pt modelId="{2017A025-1DC9-4400-9117-C2DFAA6E2098}" type="pres">
      <dgm:prSet presAssocID="{B4EDBDE6-D0FF-4BE3-8DF2-BE0C4A5795F2}" presName="accentRepeatNode" presStyleLbl="solidFgAcc1" presStyleIdx="4" presStyleCnt="5"/>
      <dgm:spPr/>
    </dgm:pt>
  </dgm:ptLst>
  <dgm:cxnLst>
    <dgm:cxn modelId="{F8A73C0E-95FC-4DC6-A851-28146FEC8EA9}" type="presOf" srcId="{35392670-5B08-475D-8950-C950A3343881}" destId="{EC13F390-D28C-4741-9994-DFC4D38630F0}" srcOrd="0" destOrd="0" presId="urn:microsoft.com/office/officeart/2008/layout/VerticalCurvedList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2A5C5928-6AB5-4CFE-B65A-142ED578ACD9}" type="presOf" srcId="{B4EDBDE6-D0FF-4BE3-8DF2-BE0C4A5795F2}" destId="{B95FBB22-41E2-4C29-BA16-EEF69F98A374}" srcOrd="0" destOrd="0" presId="urn:microsoft.com/office/officeart/2008/layout/VerticalCurvedList"/>
    <dgm:cxn modelId="{41CFEF3F-3204-4DA0-86C4-15957C8AFF4B}" srcId="{7E5AA53B-3EEE-4DE4-BB81-9044890C2946}" destId="{35392670-5B08-475D-8950-C950A3343881}" srcOrd="3" destOrd="0" parTransId="{F5CD3417-334E-4DCA-B0BC-5CB12BE81EE1}" sibTransId="{2F8BAE86-88F6-445A-9959-F5D979A4C822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083B9242-B9E0-4408-A086-2F172B5CF53C}" srcId="{7E5AA53B-3EEE-4DE4-BB81-9044890C2946}" destId="{B4EDBDE6-D0FF-4BE3-8DF2-BE0C4A5795F2}" srcOrd="4" destOrd="0" parTransId="{4FB2D6B4-F4C5-4621-9292-C0DF6257F389}" sibTransId="{AFED1554-EF6A-4E9F-BA0F-1D360D94FDEF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EFC67714-2BBC-4C46-A9EA-F8E7E2DF3755}" type="presParOf" srcId="{90561C55-3C6E-4D53-85E1-2C50BCDDA392}" destId="{EC13F390-D28C-4741-9994-DFC4D38630F0}" srcOrd="7" destOrd="0" presId="urn:microsoft.com/office/officeart/2008/layout/VerticalCurvedList"/>
    <dgm:cxn modelId="{A94C1641-9E2D-4893-94E4-FA0844988B17}" type="presParOf" srcId="{90561C55-3C6E-4D53-85E1-2C50BCDDA392}" destId="{C0098CA2-7A4A-42EB-9E81-E424C348DDA5}" srcOrd="8" destOrd="0" presId="urn:microsoft.com/office/officeart/2008/layout/VerticalCurvedList"/>
    <dgm:cxn modelId="{5AF66B17-DA43-4D49-A28B-9657836A54DF}" type="presParOf" srcId="{C0098CA2-7A4A-42EB-9E81-E424C348DDA5}" destId="{A8DB693B-8BFA-4EE1-9950-D57B1B59DDB6}" srcOrd="0" destOrd="0" presId="urn:microsoft.com/office/officeart/2008/layout/VerticalCurvedList"/>
    <dgm:cxn modelId="{CB88FCC5-2936-43D7-938F-2093BDAF4DE4}" type="presParOf" srcId="{90561C55-3C6E-4D53-85E1-2C50BCDDA392}" destId="{B95FBB22-41E2-4C29-BA16-EEF69F98A374}" srcOrd="9" destOrd="0" presId="urn:microsoft.com/office/officeart/2008/layout/VerticalCurvedList"/>
    <dgm:cxn modelId="{3F7A917A-A7F6-4CA3-B71A-B44457B08CDF}" type="presParOf" srcId="{90561C55-3C6E-4D53-85E1-2C50BCDDA392}" destId="{A24702A3-0594-4B96-96FA-943F785D29B4}" srcOrd="10" destOrd="0" presId="urn:microsoft.com/office/officeart/2008/layout/VerticalCurvedList"/>
    <dgm:cxn modelId="{B8ED73C2-3021-4232-84B8-B6BE5760A422}" type="presParOf" srcId="{A24702A3-0594-4B96-96FA-943F785D29B4}" destId="{2017A025-1DC9-4400-9117-C2DFAA6E209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US" dirty="0"/>
            <a:t>Location tracking leveraging Google Maps</a:t>
          </a: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Automated Email Alert Systems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Dedicated Analytics Organizations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In outline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 outlin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551937" y="-697962"/>
          <a:ext cx="5422449" cy="5422449"/>
        </a:xfrm>
        <a:prstGeom prst="blockArc">
          <a:avLst>
            <a:gd name="adj1" fmla="val 18900000"/>
            <a:gd name="adj2" fmla="val 2700000"/>
            <a:gd name="adj3" fmla="val 398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381075" y="251577"/>
          <a:ext cx="6418577" cy="5034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9635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itchFamily="18" charset="0"/>
              <a:cs typeface="Times New Roman" pitchFamily="18" charset="0"/>
            </a:rPr>
            <a:t>Problem Domain</a:t>
          </a:r>
          <a:r>
            <a:rPr lang="en-US" sz="2500" kern="1200" dirty="0"/>
            <a:t>	</a:t>
          </a:r>
        </a:p>
      </dsp:txBody>
      <dsp:txXfrm>
        <a:off x="381075" y="251577"/>
        <a:ext cx="6418577" cy="503476"/>
      </dsp:txXfrm>
    </dsp:sp>
    <dsp:sp modelId="{07CB3071-D555-47DA-A36A-69EB91531FD8}">
      <dsp:nvSpPr>
        <dsp:cNvPr id="0" name=""/>
        <dsp:cNvSpPr/>
      </dsp:nvSpPr>
      <dsp:spPr>
        <a:xfrm>
          <a:off x="66402" y="188642"/>
          <a:ext cx="629345" cy="629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07988" y="998082"/>
          <a:ext cx="6057801" cy="5034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9635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itchFamily="18" charset="0"/>
              <a:cs typeface="Times New Roman" pitchFamily="18" charset="0"/>
            </a:rPr>
            <a:t>Proposed Solution</a:t>
          </a:r>
          <a:endParaRPr lang="en-US" sz="2500" kern="1200" dirty="0"/>
        </a:p>
      </dsp:txBody>
      <dsp:txXfrm>
        <a:off x="707988" y="998082"/>
        <a:ext cx="6057801" cy="503476"/>
      </dsp:txXfrm>
    </dsp:sp>
    <dsp:sp modelId="{3F8116AC-FAC3-4E95-9865-93CCFEB191B9}">
      <dsp:nvSpPr>
        <dsp:cNvPr id="0" name=""/>
        <dsp:cNvSpPr/>
      </dsp:nvSpPr>
      <dsp:spPr>
        <a:xfrm>
          <a:off x="454275" y="935500"/>
          <a:ext cx="575152" cy="6455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852581" y="1761524"/>
          <a:ext cx="5947071" cy="5034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9635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itchFamily="18" charset="0"/>
              <a:cs typeface="Times New Roman" pitchFamily="18" charset="0"/>
            </a:rPr>
            <a:t>Object Model</a:t>
          </a:r>
          <a:endParaRPr lang="en-US" sz="2500" kern="1200" dirty="0"/>
        </a:p>
      </dsp:txBody>
      <dsp:txXfrm>
        <a:off x="852581" y="1761524"/>
        <a:ext cx="5947071" cy="503476"/>
      </dsp:txXfrm>
    </dsp:sp>
    <dsp:sp modelId="{A965097E-32F1-4AB8-8C4E-2814A7596B2F}">
      <dsp:nvSpPr>
        <dsp:cNvPr id="0" name=""/>
        <dsp:cNvSpPr/>
      </dsp:nvSpPr>
      <dsp:spPr>
        <a:xfrm>
          <a:off x="537908" y="1698589"/>
          <a:ext cx="629345" cy="629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13F390-D28C-4741-9994-DFC4D38630F0}">
      <dsp:nvSpPr>
        <dsp:cNvPr id="0" name=""/>
        <dsp:cNvSpPr/>
      </dsp:nvSpPr>
      <dsp:spPr>
        <a:xfrm>
          <a:off x="741851" y="2516497"/>
          <a:ext cx="6057801" cy="5034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9635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itchFamily="18" charset="0"/>
              <a:cs typeface="Times New Roman" pitchFamily="18" charset="0"/>
            </a:rPr>
            <a:t>Key Features</a:t>
          </a:r>
          <a:endParaRPr lang="en-US" sz="2500" kern="1200" dirty="0"/>
        </a:p>
      </dsp:txBody>
      <dsp:txXfrm>
        <a:off x="741851" y="2516497"/>
        <a:ext cx="6057801" cy="503476"/>
      </dsp:txXfrm>
    </dsp:sp>
    <dsp:sp modelId="{A8DB693B-8BFA-4EE1-9950-D57B1B59DDB6}">
      <dsp:nvSpPr>
        <dsp:cNvPr id="0" name=""/>
        <dsp:cNvSpPr/>
      </dsp:nvSpPr>
      <dsp:spPr>
        <a:xfrm>
          <a:off x="427179" y="2453563"/>
          <a:ext cx="629345" cy="629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5FBB22-41E2-4C29-BA16-EEF69F98A374}">
      <dsp:nvSpPr>
        <dsp:cNvPr id="0" name=""/>
        <dsp:cNvSpPr/>
      </dsp:nvSpPr>
      <dsp:spPr>
        <a:xfrm>
          <a:off x="381075" y="3271471"/>
          <a:ext cx="6418577" cy="5034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9635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itchFamily="18" charset="0"/>
              <a:cs typeface="Times New Roman" pitchFamily="18" charset="0"/>
            </a:rPr>
            <a:t>Screenshot</a:t>
          </a:r>
          <a:endParaRPr lang="en-US" sz="2500" kern="1200" dirty="0"/>
        </a:p>
      </dsp:txBody>
      <dsp:txXfrm>
        <a:off x="381075" y="3271471"/>
        <a:ext cx="6418577" cy="503476"/>
      </dsp:txXfrm>
    </dsp:sp>
    <dsp:sp modelId="{2017A025-1DC9-4400-9117-C2DFAA6E2098}">
      <dsp:nvSpPr>
        <dsp:cNvPr id="0" name=""/>
        <dsp:cNvSpPr/>
      </dsp:nvSpPr>
      <dsp:spPr>
        <a:xfrm>
          <a:off x="66402" y="3208536"/>
          <a:ext cx="629345" cy="629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Location tracking leveraging Google Maps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Automated Email Alert Systems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Dedicated Analytics Organizations</a:t>
          </a:r>
        </a:p>
      </dsp:txBody>
      <dsp:txXfrm>
        <a:off x="7628474" y="2746269"/>
        <a:ext cx="322283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4/23/2021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4/23/2021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44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22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55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3225800"/>
            <a:ext cx="10993549" cy="2241443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Covid Care 360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92331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7CEBFF"/>
                </a:solidFill>
              </a:rPr>
              <a:t>					Team : Skanda Srinivasan : 001582653  </a:t>
            </a:r>
          </a:p>
          <a:p>
            <a:r>
              <a:rPr lang="en-US" dirty="0">
                <a:solidFill>
                  <a:srgbClr val="7CEBFF"/>
                </a:solidFill>
              </a:rPr>
              <a:t>                   				   Kulbir Singh : 001548318 </a:t>
            </a:r>
          </a:p>
          <a:p>
            <a:r>
              <a:rPr lang="en-US" dirty="0">
                <a:solidFill>
                  <a:srgbClr val="7CEBFF"/>
                </a:solidFill>
              </a:rPr>
              <a:t>                    				   </a:t>
            </a:r>
            <a:r>
              <a:rPr lang="en-US" dirty="0" err="1">
                <a:solidFill>
                  <a:srgbClr val="7CEBFF"/>
                </a:solidFill>
              </a:rPr>
              <a:t>Rochak</a:t>
            </a:r>
            <a:r>
              <a:rPr lang="en-US" dirty="0">
                <a:solidFill>
                  <a:srgbClr val="7CEBFF"/>
                </a:solidFill>
              </a:rPr>
              <a:t> Nath : 001563060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20DB-0A45-4FC9-93CB-3DE0893EB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CARE CENTER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DF5718-3DB3-45BC-9D49-DD0596DDA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7017" y="2181225"/>
            <a:ext cx="6937965" cy="3678238"/>
          </a:xfrm>
        </p:spPr>
      </p:pic>
    </p:spTree>
    <p:extLst>
      <p:ext uri="{BB962C8B-B14F-4D97-AF65-F5344CB8AC3E}">
        <p14:creationId xmlns:p14="http://schemas.microsoft.com/office/powerpoint/2010/main" val="350470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90651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Content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365218"/>
              </p:ext>
            </p:extLst>
          </p:nvPr>
        </p:nvGraphicFramePr>
        <p:xfrm>
          <a:off x="719571" y="1735667"/>
          <a:ext cx="6854248" cy="4026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8333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90651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Problem Domain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697C9-5CD5-455C-A029-CD0508624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5" y="1810164"/>
            <a:ext cx="6764866" cy="39425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Our Problem domain is the ever growing burden on individual health care system, due to the COVID-19 Pandemic. State-wide networks of medical services are rapidly being stretched thin due to a lack of a centralized system for a global pandemic of unprecedented scope and duration.</a:t>
            </a:r>
          </a:p>
          <a:p>
            <a:r>
              <a:rPr lang="en-US" dirty="0">
                <a:solidFill>
                  <a:schemeClr val="bg1"/>
                </a:solidFill>
              </a:rPr>
              <a:t>A dedicated control organization for managing and monitoring Covid outbreaks and setting up robust contact tracing protocols is needed to take the burden off the overloaded healthcare network. </a:t>
            </a: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448" r="9091" b="12943"/>
          <a:stretch/>
        </p:blipFill>
        <p:spPr>
          <a:xfrm>
            <a:off x="20" y="-143923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37217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Proposed Solution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697C9-5CD5-455C-A029-CD0508624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53593"/>
            <a:ext cx="7216607" cy="44492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solution is to do a proper separation of concerns at the state-level and corral Medical institutions, specialized healthcare personnel, the general population and safeguard/analytical organizations like the contact tracing organizations and the state covid statistics organizations into one cohesive solution.</a:t>
            </a:r>
          </a:p>
          <a:p>
            <a:r>
              <a:rPr lang="en-US" dirty="0">
                <a:solidFill>
                  <a:schemeClr val="bg1"/>
                </a:solidFill>
              </a:rPr>
              <a:t>Our solution aims to do this by bringing together organizations that normally only have a tentative link , and creating a efficient supply chain dynamic that will reduce overhead in time and resources spent on the over-burdened healthcare networks.</a:t>
            </a:r>
          </a:p>
        </p:txBody>
      </p:sp>
    </p:spTree>
    <p:extLst>
      <p:ext uri="{BB962C8B-B14F-4D97-AF65-F5344CB8AC3E}">
        <p14:creationId xmlns:p14="http://schemas.microsoft.com/office/powerpoint/2010/main" val="535923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126825C-C353-4D81-8E07-98E05DBA1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ADCA04-5B25-4F5E-9F91-4EE56EC95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B20E88-3AE1-4383-86CB-932E77207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4FA37E-2ADD-4392-ABF7-BEC52F56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17C8882-E65C-41F2-89EE-DF6B3880E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27366A-80E6-4BCF-86B8-2B50069C0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652" y="638175"/>
            <a:ext cx="3700760" cy="57523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218" y="1656292"/>
            <a:ext cx="3150659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cap="all" dirty="0">
                <a:solidFill>
                  <a:schemeClr val="bg2"/>
                </a:solidFill>
              </a:rPr>
              <a:t>UML Model</a:t>
            </a:r>
            <a:br>
              <a:rPr lang="en-US" sz="3600" cap="all" dirty="0">
                <a:solidFill>
                  <a:schemeClr val="bg2"/>
                </a:solidFill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B26DF58-A0D3-4052-BEF5-A83DB1B02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218" y="3742162"/>
            <a:ext cx="3150659" cy="1733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br>
              <a:rPr lang="en-US" sz="1600" cap="all" dirty="0">
                <a:solidFill>
                  <a:schemeClr val="bg2"/>
                </a:solidFill>
              </a:rPr>
            </a:br>
            <a:br>
              <a:rPr lang="en-US" sz="1600" cap="all" dirty="0">
                <a:solidFill>
                  <a:schemeClr val="bg2"/>
                </a:solidFill>
              </a:rPr>
            </a:br>
            <a:endParaRPr lang="en-US" sz="1600" cap="all" dirty="0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367124-0D1A-4CED-9BCD-EC18773EC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830" y="641731"/>
            <a:ext cx="4902224" cy="57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8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Key Features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20007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6A3BE-E361-498B-9D1F-E735E6B2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PANEL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E0348D-93EA-4252-B56A-9806BF1B3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5062" y="2181225"/>
            <a:ext cx="6961875" cy="3678238"/>
          </a:xfrm>
        </p:spPr>
      </p:pic>
    </p:spTree>
    <p:extLst>
      <p:ext uri="{BB962C8B-B14F-4D97-AF65-F5344CB8AC3E}">
        <p14:creationId xmlns:p14="http://schemas.microsoft.com/office/powerpoint/2010/main" val="227846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1BA80-43DE-42E3-8174-B574E0C3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work area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B22FAE-53C4-44B1-8A60-192A1DB65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7073" y="2181225"/>
            <a:ext cx="6897854" cy="3678238"/>
          </a:xfrm>
        </p:spPr>
      </p:pic>
    </p:spTree>
    <p:extLst>
      <p:ext uri="{BB962C8B-B14F-4D97-AF65-F5344CB8AC3E}">
        <p14:creationId xmlns:p14="http://schemas.microsoft.com/office/powerpoint/2010/main" val="2719832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46487-9B8A-47EC-A0B3-55FDEF89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DOCTOR WORK AREA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F20585-18D6-4736-81DC-7FE486B62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6041" y="2181225"/>
            <a:ext cx="6919917" cy="3678238"/>
          </a:xfrm>
        </p:spPr>
      </p:pic>
    </p:spTree>
    <p:extLst>
      <p:ext uri="{BB962C8B-B14F-4D97-AF65-F5344CB8AC3E}">
        <p14:creationId xmlns:p14="http://schemas.microsoft.com/office/powerpoint/2010/main" val="9159214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64D6DDB-133E-44E2-B636-39185D690A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1C31AD-A7B7-4945-9E95-3D67796743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AA5B70-631E-4F47-874A-FBE55E5170D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tf56390039_wac</Template>
  <TotalTime>0</TotalTime>
  <Words>254</Words>
  <Application>Microsoft Office PowerPoint</Application>
  <PresentationFormat>Widescreen</PresentationFormat>
  <Paragraphs>34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Gill Sans MT</vt:lpstr>
      <vt:lpstr>Times New Roman</vt:lpstr>
      <vt:lpstr>Wingdings 2</vt:lpstr>
      <vt:lpstr>Dividend</vt:lpstr>
      <vt:lpstr>Covid Care 360</vt:lpstr>
      <vt:lpstr>Content</vt:lpstr>
      <vt:lpstr>Problem Domain </vt:lpstr>
      <vt:lpstr>Proposed Solution  </vt:lpstr>
      <vt:lpstr>UML Model </vt:lpstr>
      <vt:lpstr>Key Features</vt:lpstr>
      <vt:lpstr>LOGIN PANEL</vt:lpstr>
      <vt:lpstr>Patient work area</vt:lpstr>
      <vt:lpstr>DOCTOR WORK AREA</vt:lpstr>
      <vt:lpstr>COVID CARE CENTER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2021-04-23T17:45:06Z</dcterms:created>
  <dcterms:modified xsi:type="dcterms:W3CDTF">2021-04-24T02:29:55Z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