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78" r:id="rId5"/>
    <p:sldId id="259" r:id="rId6"/>
    <p:sldId id="286" r:id="rId7"/>
    <p:sldId id="261" r:id="rId8"/>
    <p:sldId id="273" r:id="rId9"/>
    <p:sldId id="274" r:id="rId10"/>
    <p:sldId id="275" r:id="rId11"/>
    <p:sldId id="284" r:id="rId12"/>
    <p:sldId id="282" r:id="rId13"/>
    <p:sldId id="285" r:id="rId14"/>
    <p:sldId id="283" r:id="rId15"/>
    <p:sldId id="265" r:id="rId16"/>
    <p:sldId id="266" r:id="rId17"/>
    <p:sldId id="277" r:id="rId18"/>
    <p:sldId id="267" r:id="rId19"/>
    <p:sldId id="269" r:id="rId20"/>
    <p:sldId id="268" r:id="rId21"/>
    <p:sldId id="270" r:id="rId22"/>
    <p:sldId id="271" r:id="rId23"/>
    <p:sldId id="279" r:id="rId24"/>
    <p:sldId id="280" r:id="rId25"/>
    <p:sldId id="276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889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CF107-843B-4A8D-8694-35C7F90B7CB9}" type="datetimeFigureOut">
              <a:rPr lang="fr-FR" smtClean="0"/>
              <a:pPr/>
              <a:t>24/02/2025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1675-39FC-4A22-9356-DB2D83E4578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jaune : les redoublants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1675-39FC-4A22-9356-DB2D83E45786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1675-39FC-4A22-9356-DB2D83E45786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1675-39FC-4A22-9356-DB2D83E45786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jaune : les redoublants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1675-39FC-4A22-9356-DB2D83E45786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24/02/2025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002060"/>
                </a:solidFill>
              </a:rPr>
              <a:t>Choix des modules optionnels</a:t>
            </a:r>
            <a:br>
              <a:rPr lang="fr-FR" sz="5400" b="1" dirty="0" smtClean="0">
                <a:solidFill>
                  <a:srgbClr val="002060"/>
                </a:solidFill>
              </a:rPr>
            </a:br>
            <a:r>
              <a:rPr lang="fr-FR" sz="5400" b="1" dirty="0" smtClean="0">
                <a:solidFill>
                  <a:srgbClr val="002060"/>
                </a:solidFill>
              </a:rPr>
              <a:t>2024 - 2025</a:t>
            </a:r>
            <a:endParaRPr lang="fr-FR" sz="5400" b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4500570"/>
            <a:ext cx="6400800" cy="1752600"/>
          </a:xfrm>
        </p:spPr>
        <p:txBody>
          <a:bodyPr/>
          <a:lstStyle/>
          <a:p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18-02-2025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285728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Nombre d’étudiants par MO : 2024-2025 : </a:t>
            </a:r>
            <a:r>
              <a:rPr lang="fr-FR" sz="2000" b="1" u="sng" dirty="0" smtClean="0">
                <a:solidFill>
                  <a:srgbClr val="002060"/>
                </a:solidFill>
              </a:rPr>
              <a:t>période 3 / bloc 3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 = 74</a:t>
            </a:r>
            <a:endParaRPr lang="fr-FR" sz="2000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285720" y="1857364"/>
          <a:ext cx="857255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02"/>
                <a:gridCol w="1318855"/>
                <a:gridCol w="1282222"/>
                <a:gridCol w="1428760"/>
                <a:gridCol w="1428760"/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fr-FR" dirty="0" smtClean="0"/>
                        <a:t>MO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fr-FR" dirty="0" smtClean="0"/>
                        <a:t>A2 (S1</a:t>
                      </a:r>
                      <a:r>
                        <a:rPr lang="fr-FR" baseline="0" dirty="0" smtClean="0"/>
                        <a:t> à </a:t>
                      </a:r>
                      <a:r>
                        <a:rPr lang="fr-FR" dirty="0" smtClean="0"/>
                        <a:t>S5)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fr-FR" dirty="0" smtClean="0"/>
                        <a:t>A1 (S6 à S10)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08</a:t>
                      </a:r>
                      <a:endParaRPr lang="fr-FR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 MO 1 / Groupe 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57158" y="3929066"/>
          <a:ext cx="8572560" cy="180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1285884"/>
                <a:gridCol w="1428760"/>
                <a:gridCol w="1428760"/>
                <a:gridCol w="1428760"/>
                <a:gridCol w="1428760"/>
              </a:tblGrid>
              <a:tr h="30526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MO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1799">
                <a:tc>
                  <a:txBody>
                    <a:bodyPr/>
                    <a:lstStyle/>
                    <a:p>
                      <a:r>
                        <a:rPr lang="fr-FR" dirty="0" smtClean="0"/>
                        <a:t>A2 (S1</a:t>
                      </a:r>
                      <a:r>
                        <a:rPr lang="fr-FR" baseline="0" dirty="0" smtClean="0"/>
                        <a:t> à </a:t>
                      </a:r>
                      <a:r>
                        <a:rPr lang="fr-FR" dirty="0" smtClean="0"/>
                        <a:t>S5)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06</a:t>
                      </a:r>
                      <a:endParaRPr lang="fr-FR" dirty="0"/>
                    </a:p>
                  </a:txBody>
                  <a:tcPr/>
                </a:tc>
              </a:tr>
              <a:tr h="401799">
                <a:tc>
                  <a:txBody>
                    <a:bodyPr/>
                    <a:lstStyle/>
                    <a:p>
                      <a:r>
                        <a:rPr lang="fr-FR" dirty="0" smtClean="0"/>
                        <a:t>A1 (S6 à S10)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</a:tr>
              <a:tr h="53421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 MO 2 / Groupe 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14282" y="135729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Groupe A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88640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Nombre d’étudiants par MO : 2024-2025 : </a:t>
            </a:r>
            <a:r>
              <a:rPr lang="fr-FR" sz="2000" b="1" u="sng" dirty="0" smtClean="0">
                <a:solidFill>
                  <a:srgbClr val="002060"/>
                </a:solidFill>
              </a:rPr>
              <a:t>période 3 / bloc 3</a:t>
            </a:r>
          </a:p>
          <a:p>
            <a:pPr algn="ctr"/>
            <a:r>
              <a:rPr lang="fr-FR" sz="2000" b="1" dirty="0" smtClean="0">
                <a:solidFill>
                  <a:srgbClr val="C00000"/>
                </a:solidFill>
              </a:rPr>
              <a:t>Cohorte d’anglais : n = 17</a:t>
            </a:r>
            <a:endParaRPr lang="fr-FR" sz="2000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39552" y="1916832"/>
          <a:ext cx="8064896" cy="138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248472"/>
              </a:tblGrid>
              <a:tr h="287267">
                <a:tc>
                  <a:txBody>
                    <a:bodyPr/>
                    <a:lstStyle/>
                    <a:p>
                      <a:r>
                        <a:rPr lang="fr-FR" dirty="0" smtClean="0"/>
                        <a:t>Groupe A2 (S1-S5)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Groupe A1 (S6-S10)</a:t>
                      </a:r>
                      <a:endParaRPr lang="fr-FR" dirty="0"/>
                    </a:p>
                  </a:txBody>
                  <a:tcPr/>
                </a:tc>
              </a:tr>
              <a:tr h="2872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 étudiants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9 étudiants</a:t>
                      </a:r>
                      <a:endParaRPr lang="fr-FR" b="1" dirty="0"/>
                    </a:p>
                  </a:txBody>
                  <a:tcPr/>
                </a:tc>
              </a:tr>
              <a:tr h="649601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Acupuncture</a:t>
                      </a:r>
                      <a:endParaRPr lang="fr-FR" dirty="0" smtClean="0"/>
                    </a:p>
                    <a:p>
                      <a:pPr lvl="0"/>
                      <a:r>
                        <a:rPr lang="en-US" dirty="0" smtClean="0"/>
                        <a:t>Precision medicine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Plastic reconstructive and aesthetic surgery</a:t>
                      </a:r>
                      <a:endParaRPr lang="fr-FR" dirty="0" smtClean="0"/>
                    </a:p>
                    <a:p>
                      <a:pPr lvl="0"/>
                      <a:r>
                        <a:rPr lang="en-US" dirty="0" smtClean="0"/>
                        <a:t>Physical and Rehabilitation medicine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467544" y="4005064"/>
          <a:ext cx="8136902" cy="2380641"/>
        </p:xfrm>
        <a:graphic>
          <a:graphicData uri="http://schemas.openxmlformats.org/drawingml/2006/table">
            <a:tbl>
              <a:tblPr/>
              <a:tblGrid>
                <a:gridCol w="936104"/>
                <a:gridCol w="1374894"/>
                <a:gridCol w="1145386"/>
                <a:gridCol w="1356078"/>
                <a:gridCol w="1187244"/>
                <a:gridCol w="1097566"/>
                <a:gridCol w="1039630"/>
              </a:tblGrid>
              <a:tr h="202932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 dirty="0">
                          <a:latin typeface="Times New Roman"/>
                          <a:ea typeface="Aptos"/>
                          <a:cs typeface="Arial"/>
                        </a:rPr>
                        <a:t>Période 3 (Bloc 3) : Lundi 03/03/2025 –  Samedi 11/06/2025</a:t>
                      </a:r>
                      <a:endParaRPr lang="fr-FR" sz="1050" dirty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2932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solidFill>
                            <a:srgbClr val="0070C0"/>
                          </a:solidFill>
                          <a:latin typeface="Times New Roman"/>
                          <a:ea typeface="Aptos"/>
                          <a:cs typeface="Arial"/>
                        </a:rPr>
                        <a:t>AMC (S1-S5)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solidFill>
                            <a:srgbClr val="0070C0"/>
                          </a:solidFill>
                          <a:latin typeface="Times New Roman"/>
                          <a:ea typeface="Aptos"/>
                          <a:cs typeface="Arial"/>
                        </a:rPr>
                        <a:t>AMC (S6-S10)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solidFill>
                            <a:srgbClr val="0070C0"/>
                          </a:solidFill>
                          <a:latin typeface="Times New Roman"/>
                          <a:ea typeface="Aptos"/>
                          <a:cs typeface="Arial"/>
                        </a:rPr>
                        <a:t>Révision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solidFill>
                            <a:srgbClr val="0070C0"/>
                          </a:solidFill>
                          <a:latin typeface="Times New Roman"/>
                          <a:ea typeface="Aptos"/>
                          <a:cs typeface="Arial"/>
                        </a:rPr>
                        <a:t>Ex fin bloc + ECOS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latin typeface="Times New Roman"/>
                          <a:ea typeface="Aptos"/>
                          <a:cs typeface="Arial"/>
                        </a:rPr>
                        <a:t>03/03 – 02/04/2025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latin typeface="Times New Roman"/>
                          <a:ea typeface="Aptos"/>
                          <a:cs typeface="Arial"/>
                        </a:rPr>
                        <a:t>03/04-18/04/2025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latin typeface="Times New Roman"/>
                          <a:ea typeface="Aptos"/>
                          <a:cs typeface="Arial"/>
                        </a:rPr>
                        <a:t>21/04-07/05/2025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latin typeface="Times New Roman"/>
                          <a:ea typeface="Aptos"/>
                          <a:cs typeface="Arial"/>
                        </a:rPr>
                        <a:t>08/05-23/05/2025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latin typeface="Times New Roman"/>
                          <a:ea typeface="Aptos"/>
                          <a:cs typeface="Arial"/>
                        </a:rPr>
                        <a:t>Groupe A2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dirty="0">
                          <a:solidFill>
                            <a:schemeClr val="bg1"/>
                          </a:solidFill>
                          <a:latin typeface="Times New Roman"/>
                          <a:ea typeface="Aptos"/>
                          <a:cs typeface="Arial"/>
                        </a:rPr>
                        <a:t>Acupuncture</a:t>
                      </a:r>
                      <a:endParaRPr lang="fr-FR" sz="1050" dirty="0">
                        <a:solidFill>
                          <a:schemeClr val="bg1"/>
                        </a:solidFill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20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>
                          <a:latin typeface="Times New Roman"/>
                          <a:ea typeface="Aptos"/>
                          <a:cs typeface="Arial"/>
                        </a:rPr>
                        <a:t>Precision medicine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87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>
                          <a:latin typeface="Times New Roman"/>
                          <a:ea typeface="Aptos"/>
                          <a:cs typeface="Arial"/>
                        </a:rPr>
                        <a:t>Santé mentale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C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>
                          <a:latin typeface="Times New Roman"/>
                          <a:ea typeface="Aptos"/>
                          <a:cs typeface="Arial"/>
                        </a:rPr>
                        <a:t>26/05 -31/05/2025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dirty="0">
                          <a:latin typeface="Times New Roman"/>
                          <a:ea typeface="Aptos"/>
                          <a:cs typeface="Arial"/>
                        </a:rPr>
                        <a:t>02/06-11/06/2025 (</a:t>
                      </a:r>
                      <a:r>
                        <a:rPr lang="fr-FR" sz="1050" dirty="0" err="1">
                          <a:latin typeface="Times New Roman"/>
                          <a:ea typeface="Aptos"/>
                          <a:cs typeface="Arial"/>
                        </a:rPr>
                        <a:t>Aid</a:t>
                      </a:r>
                      <a:r>
                        <a:rPr lang="fr-FR" sz="1050" dirty="0">
                          <a:latin typeface="Times New Roman"/>
                          <a:ea typeface="Aptos"/>
                          <a:cs typeface="Arial"/>
                        </a:rPr>
                        <a:t> el </a:t>
                      </a:r>
                      <a:r>
                        <a:rPr lang="fr-FR" sz="1050" dirty="0" err="1">
                          <a:latin typeface="Times New Roman"/>
                          <a:ea typeface="Aptos"/>
                          <a:cs typeface="Arial"/>
                        </a:rPr>
                        <a:t>kebir</a:t>
                      </a:r>
                      <a:r>
                        <a:rPr lang="fr-FR" sz="1050" dirty="0">
                          <a:latin typeface="Times New Roman"/>
                          <a:ea typeface="Aptos"/>
                          <a:cs typeface="Arial"/>
                        </a:rPr>
                        <a:t> : 5/6-8/6)</a:t>
                      </a:r>
                      <a:endParaRPr lang="fr-FR" sz="1050" dirty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0146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b="1">
                          <a:latin typeface="Times New Roman"/>
                          <a:ea typeface="Aptos"/>
                          <a:cs typeface="Arial"/>
                        </a:rPr>
                        <a:t>Groupe A1</a:t>
                      </a:r>
                      <a:endParaRPr lang="fr-FR" sz="105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fr-FR" sz="1050" dirty="0" smtClean="0">
                        <a:latin typeface="Times New Roman"/>
                        <a:ea typeface="Aptos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dirty="0" smtClean="0">
                          <a:latin typeface="Times New Roman"/>
                          <a:ea typeface="Aptos"/>
                          <a:cs typeface="Arial"/>
                        </a:rPr>
                        <a:t>Santé </a:t>
                      </a:r>
                      <a:r>
                        <a:rPr lang="fr-FR" sz="1050" dirty="0">
                          <a:latin typeface="Times New Roman"/>
                          <a:ea typeface="Aptos"/>
                          <a:cs typeface="Arial"/>
                        </a:rPr>
                        <a:t>mentale</a:t>
                      </a:r>
                      <a:endParaRPr lang="fr-FR" sz="1050" dirty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C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Times New Roman"/>
                          <a:ea typeface="Aptos"/>
                          <a:cs typeface="Arial"/>
                        </a:rPr>
                        <a:t>Plastic reconstructive and aesthetic surgery</a:t>
                      </a:r>
                      <a:endParaRPr lang="fr-FR" sz="1050" dirty="0">
                        <a:solidFill>
                          <a:schemeClr val="bg1"/>
                        </a:solidFill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20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r-FR" sz="1050" dirty="0" err="1">
                          <a:latin typeface="Times New Roman"/>
                          <a:ea typeface="Aptos"/>
                          <a:cs typeface="Arial"/>
                        </a:rPr>
                        <a:t>Physical</a:t>
                      </a:r>
                      <a:r>
                        <a:rPr lang="fr-FR" sz="1050" dirty="0">
                          <a:latin typeface="Times New Roman"/>
                          <a:ea typeface="Aptos"/>
                          <a:cs typeface="Arial"/>
                        </a:rPr>
                        <a:t> and </a:t>
                      </a:r>
                      <a:r>
                        <a:rPr lang="fr-FR" sz="1050" dirty="0" err="1">
                          <a:latin typeface="Times New Roman"/>
                          <a:ea typeface="Aptos"/>
                          <a:cs typeface="Arial"/>
                        </a:rPr>
                        <a:t>rehabilitation</a:t>
                      </a:r>
                      <a:r>
                        <a:rPr lang="fr-FR" sz="1050" dirty="0">
                          <a:latin typeface="Times New Roman"/>
                          <a:ea typeface="Aptos"/>
                          <a:cs typeface="Arial"/>
                        </a:rPr>
                        <a:t> </a:t>
                      </a:r>
                      <a:r>
                        <a:rPr lang="fr-FR" sz="1050" dirty="0" err="1">
                          <a:latin typeface="Times New Roman"/>
                          <a:ea typeface="Aptos"/>
                          <a:cs typeface="Arial"/>
                        </a:rPr>
                        <a:t>medicine</a:t>
                      </a:r>
                      <a:endParaRPr lang="fr-FR" sz="1050" dirty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66907" marR="669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87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70891">
            <a:off x="7310754" y="866922"/>
            <a:ext cx="1490126" cy="78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504" y="18864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Pour résumer, le choix des DCEM2 se fera selon le schéma suivant:</a:t>
            </a:r>
            <a:endParaRPr lang="fr-FR" b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39552" y="1836844"/>
            <a:ext cx="2304256" cy="6480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Groupe C</a:t>
            </a:r>
          </a:p>
          <a:p>
            <a:pPr algn="ctr"/>
            <a:r>
              <a:rPr lang="fr-FR" b="1" dirty="0" smtClean="0"/>
              <a:t>Période 1/bloc 1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6774038" y="996688"/>
            <a:ext cx="1584176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er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774038" y="1496754"/>
            <a:ext cx="1584176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71472" y="4640026"/>
            <a:ext cx="2304256" cy="648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Groupe B</a:t>
            </a:r>
          </a:p>
          <a:p>
            <a:pPr algn="ctr"/>
            <a:r>
              <a:rPr lang="fr-FR" b="1" dirty="0" smtClean="0"/>
              <a:t>Période 2/ bloc 2 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15" name="Connecteur droit avec flèche 14"/>
          <p:cNvCxnSpPr>
            <a:stCxn id="3" idx="3"/>
          </p:cNvCxnSpPr>
          <p:nvPr/>
        </p:nvCxnSpPr>
        <p:spPr>
          <a:xfrm flipV="1">
            <a:off x="2843808" y="1853944"/>
            <a:ext cx="1085250" cy="306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3" idx="3"/>
          </p:cNvCxnSpPr>
          <p:nvPr/>
        </p:nvCxnSpPr>
        <p:spPr>
          <a:xfrm>
            <a:off x="2843808" y="2160880"/>
            <a:ext cx="1085250" cy="264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3929058" y="1639630"/>
            <a:ext cx="857256" cy="42862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929058" y="2211134"/>
            <a:ext cx="857256" cy="42862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>
            <a:stCxn id="26" idx="3"/>
            <a:endCxn id="4" idx="1"/>
          </p:cNvCxnSpPr>
          <p:nvPr/>
        </p:nvCxnSpPr>
        <p:spPr>
          <a:xfrm flipV="1">
            <a:off x="4786314" y="1212712"/>
            <a:ext cx="1987724" cy="641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6" idx="3"/>
            <a:endCxn id="6" idx="1"/>
          </p:cNvCxnSpPr>
          <p:nvPr/>
        </p:nvCxnSpPr>
        <p:spPr>
          <a:xfrm flipV="1">
            <a:off x="4786314" y="1712778"/>
            <a:ext cx="1987724" cy="141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6774038" y="2211134"/>
            <a:ext cx="1584176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er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774038" y="2711200"/>
            <a:ext cx="1584176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 choix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/>
          <p:cNvCxnSpPr>
            <a:stCxn id="27" idx="3"/>
            <a:endCxn id="39" idx="1"/>
          </p:cNvCxnSpPr>
          <p:nvPr/>
        </p:nvCxnSpPr>
        <p:spPr>
          <a:xfrm>
            <a:off x="4786314" y="2425448"/>
            <a:ext cx="1987724" cy="501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7" idx="3"/>
            <a:endCxn id="38" idx="1"/>
          </p:cNvCxnSpPr>
          <p:nvPr/>
        </p:nvCxnSpPr>
        <p:spPr>
          <a:xfrm>
            <a:off x="4786314" y="2425448"/>
            <a:ext cx="1987724" cy="1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286380" y="1282440"/>
            <a:ext cx="78581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 MO</a:t>
            </a:r>
            <a:endParaRPr lang="fr-FR" sz="14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5572132" y="2639762"/>
            <a:ext cx="79208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9 </a:t>
            </a:r>
            <a:r>
              <a:rPr lang="fr-FR" sz="1400" b="1" dirty="0" smtClean="0"/>
              <a:t>MO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9256" y="1711068"/>
            <a:ext cx="79208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9 </a:t>
            </a:r>
            <a:r>
              <a:rPr lang="fr-FR" sz="1400" b="1" dirty="0" smtClean="0"/>
              <a:t>MO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500694" y="2214554"/>
            <a:ext cx="79208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 MO</a:t>
            </a:r>
            <a:endParaRPr lang="fr-FR" sz="1400" b="1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6858016" y="3782770"/>
            <a:ext cx="1584176" cy="432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er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6858016" y="4282836"/>
            <a:ext cx="1584176" cy="432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4013036" y="4425712"/>
            <a:ext cx="857256" cy="4286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4013036" y="4997216"/>
            <a:ext cx="857256" cy="4286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9" name="Connecteur droit avec flèche 58"/>
          <p:cNvCxnSpPr>
            <a:stCxn id="57" idx="3"/>
            <a:endCxn id="56" idx="1"/>
          </p:cNvCxnSpPr>
          <p:nvPr/>
        </p:nvCxnSpPr>
        <p:spPr>
          <a:xfrm flipV="1">
            <a:off x="4870292" y="4498860"/>
            <a:ext cx="1987724" cy="141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à coins arrondis 59"/>
          <p:cNvSpPr/>
          <p:nvPr/>
        </p:nvSpPr>
        <p:spPr>
          <a:xfrm>
            <a:off x="6858016" y="4997216"/>
            <a:ext cx="1584176" cy="432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er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6858016" y="5497282"/>
            <a:ext cx="1584176" cy="432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 choix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/>
          <p:cNvCxnSpPr>
            <a:stCxn id="58" idx="3"/>
            <a:endCxn id="61" idx="1"/>
          </p:cNvCxnSpPr>
          <p:nvPr/>
        </p:nvCxnSpPr>
        <p:spPr>
          <a:xfrm>
            <a:off x="4870292" y="5211530"/>
            <a:ext cx="1987724" cy="501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8" idx="3"/>
            <a:endCxn id="60" idx="1"/>
          </p:cNvCxnSpPr>
          <p:nvPr/>
        </p:nvCxnSpPr>
        <p:spPr>
          <a:xfrm>
            <a:off x="4870292" y="5211530"/>
            <a:ext cx="1987724" cy="1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5656110" y="5425844"/>
            <a:ext cx="79208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9 </a:t>
            </a:r>
            <a:r>
              <a:rPr lang="fr-FR" sz="1400" b="1" dirty="0" smtClean="0"/>
              <a:t>MO</a:t>
            </a:r>
            <a:endParaRPr lang="fr-FR" sz="14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5513234" y="4497150"/>
            <a:ext cx="79208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9 </a:t>
            </a:r>
            <a:r>
              <a:rPr lang="fr-FR" sz="1400" b="1" dirty="0" smtClean="0"/>
              <a:t>MO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5584672" y="5000636"/>
            <a:ext cx="79208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 MO</a:t>
            </a:r>
            <a:endParaRPr lang="fr-FR" sz="1400" b="1" dirty="0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4857752" y="3998794"/>
            <a:ext cx="1987724" cy="641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5357818" y="4068522"/>
            <a:ext cx="78581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 MO</a:t>
            </a:r>
            <a:endParaRPr lang="fr-FR" sz="1400" b="1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2857488" y="4618842"/>
            <a:ext cx="1085250" cy="306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2857488" y="4925778"/>
            <a:ext cx="1085250" cy="264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00034" y="1857364"/>
            <a:ext cx="2304256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Groupe A</a:t>
            </a:r>
          </a:p>
          <a:p>
            <a:pPr algn="ctr"/>
            <a:r>
              <a:rPr lang="fr-FR" b="1" dirty="0" smtClean="0"/>
              <a:t>Période  3/ bloc 3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6774038" y="996688"/>
            <a:ext cx="1584176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er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774038" y="1496754"/>
            <a:ext cx="1584176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 choix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843808" y="1853944"/>
            <a:ext cx="1085250" cy="306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843808" y="2160880"/>
            <a:ext cx="1085250" cy="264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929058" y="1639630"/>
            <a:ext cx="857256" cy="4286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929058" y="2211134"/>
            <a:ext cx="857256" cy="4286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8" idx="3"/>
            <a:endCxn id="4" idx="1"/>
          </p:cNvCxnSpPr>
          <p:nvPr/>
        </p:nvCxnSpPr>
        <p:spPr>
          <a:xfrm flipV="1">
            <a:off x="4786314" y="1212712"/>
            <a:ext cx="1987724" cy="641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8" idx="3"/>
            <a:endCxn id="5" idx="1"/>
          </p:cNvCxnSpPr>
          <p:nvPr/>
        </p:nvCxnSpPr>
        <p:spPr>
          <a:xfrm flipV="1">
            <a:off x="4786314" y="1712778"/>
            <a:ext cx="1987724" cy="141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6774038" y="2211134"/>
            <a:ext cx="1584176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er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774038" y="2711200"/>
            <a:ext cx="1584176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 choix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>
            <a:stCxn id="9" idx="3"/>
            <a:endCxn id="13" idx="1"/>
          </p:cNvCxnSpPr>
          <p:nvPr/>
        </p:nvCxnSpPr>
        <p:spPr>
          <a:xfrm>
            <a:off x="4786314" y="2425448"/>
            <a:ext cx="1987724" cy="501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3"/>
            <a:endCxn id="12" idx="1"/>
          </p:cNvCxnSpPr>
          <p:nvPr/>
        </p:nvCxnSpPr>
        <p:spPr>
          <a:xfrm>
            <a:off x="4786314" y="2425448"/>
            <a:ext cx="1987724" cy="1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286380" y="1282440"/>
            <a:ext cx="78581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 MO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5572132" y="2639762"/>
            <a:ext cx="79208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9 </a:t>
            </a:r>
            <a:r>
              <a:rPr lang="fr-FR" sz="1400" b="1" dirty="0" smtClean="0"/>
              <a:t>MO</a:t>
            </a:r>
            <a:endParaRPr lang="fr-FR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5429256" y="1711068"/>
            <a:ext cx="79208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9 </a:t>
            </a:r>
            <a:r>
              <a:rPr lang="fr-FR" sz="1400" b="1" dirty="0" smtClean="0"/>
              <a:t>MO</a:t>
            </a:r>
            <a:endParaRPr lang="fr-FR" sz="1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5500694" y="2214554"/>
            <a:ext cx="79208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10 MO</a:t>
            </a:r>
            <a:endParaRPr lang="fr-FR" sz="1400" b="1" dirty="0"/>
          </a:p>
        </p:txBody>
      </p:sp>
      <p:sp>
        <p:nvSpPr>
          <p:cNvPr id="21" name="Ellipse 20"/>
          <p:cNvSpPr/>
          <p:nvPr/>
        </p:nvSpPr>
        <p:spPr>
          <a:xfrm>
            <a:off x="4714876" y="4286256"/>
            <a:ext cx="1785950" cy="2016224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12 </a:t>
            </a:r>
            <a:r>
              <a:rPr lang="fr-FR" sz="2000" b="1" dirty="0" smtClean="0">
                <a:solidFill>
                  <a:schemeClr val="tx1"/>
                </a:solidFill>
              </a:rPr>
              <a:t>choix pour les DCEM2 français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3143240" y="5214950"/>
            <a:ext cx="1285884" cy="6429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857488" y="50006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Au total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0034" y="2857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Suite, …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66634">
            <a:off x="7087244" y="473143"/>
            <a:ext cx="1811980" cy="95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07504" y="18864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Pour résumer, le choix des DCEM2 </a:t>
            </a:r>
            <a:r>
              <a:rPr lang="fr-FR" b="1" dirty="0" smtClean="0">
                <a:solidFill>
                  <a:srgbClr val="FF0000"/>
                </a:solidFill>
              </a:rPr>
              <a:t>du groupe d’anglais </a:t>
            </a:r>
            <a:r>
              <a:rPr lang="fr-FR" b="1" dirty="0" smtClean="0"/>
              <a:t>se fera selon le schéma suivant:</a:t>
            </a:r>
            <a:endParaRPr lang="fr-FR" b="1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67544" y="2996952"/>
            <a:ext cx="2304256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Groupe anglais</a:t>
            </a:r>
          </a:p>
          <a:p>
            <a:pPr algn="ctr"/>
            <a:r>
              <a:rPr lang="fr-FR" b="1" dirty="0" smtClean="0"/>
              <a:t>Période  3/ bloc 3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355976" y="2636912"/>
            <a:ext cx="1584176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er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355976" y="3356992"/>
            <a:ext cx="1584176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 choix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 flipV="1">
            <a:off x="2771800" y="2852936"/>
            <a:ext cx="1584176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" idx="3"/>
            <a:endCxn id="6" idx="1"/>
          </p:cNvCxnSpPr>
          <p:nvPr/>
        </p:nvCxnSpPr>
        <p:spPr>
          <a:xfrm>
            <a:off x="2771800" y="3320988"/>
            <a:ext cx="1584176" cy="25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7380312" y="2204864"/>
            <a:ext cx="1440160" cy="2016224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2 choix pour les DCEM2 anglais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6156176" y="3068960"/>
            <a:ext cx="864096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043608" y="5661248"/>
            <a:ext cx="662473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atin typeface="Cambria" pitchFamily="18" charset="0"/>
                <a:ea typeface="Cambria" pitchFamily="18" charset="0"/>
              </a:rPr>
              <a:t>Au total : </a:t>
            </a:r>
            <a:r>
              <a:rPr lang="fr-FR" sz="2800" b="1" dirty="0" smtClean="0">
                <a:latin typeface="Cambria" pitchFamily="18" charset="0"/>
                <a:ea typeface="Cambria" pitchFamily="18" charset="0"/>
              </a:rPr>
              <a:t>14 </a:t>
            </a:r>
            <a:r>
              <a:rPr lang="fr-FR" sz="2800" b="1" dirty="0" smtClean="0">
                <a:latin typeface="Cambria" pitchFamily="18" charset="0"/>
                <a:ea typeface="Cambria" pitchFamily="18" charset="0"/>
              </a:rPr>
              <a:t>choix pour les DCEM2</a:t>
            </a:r>
            <a:endParaRPr lang="fr-FR" sz="2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14678" y="2786058"/>
            <a:ext cx="86808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04 MO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3214678" y="3357562"/>
            <a:ext cx="86808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03 </a:t>
            </a:r>
            <a:r>
              <a:rPr lang="fr-FR" b="1" dirty="0" smtClean="0"/>
              <a:t>MO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Autofit/>
          </a:bodyPr>
          <a:lstStyle/>
          <a:p>
            <a:r>
              <a:rPr lang="fr-FR" sz="8000" b="1" dirty="0" smtClean="0"/>
              <a:t>DCEM3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285720" y="1712923"/>
          <a:ext cx="4000528" cy="4359283"/>
        </p:xfrm>
        <a:graphic>
          <a:graphicData uri="http://schemas.openxmlformats.org/drawingml/2006/table">
            <a:tbl>
              <a:tblPr/>
              <a:tblGrid>
                <a:gridCol w="1130630"/>
                <a:gridCol w="2869898"/>
              </a:tblGrid>
              <a:tr h="212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/>
                          <a:ea typeface="Calibri"/>
                          <a:cs typeface="Arial"/>
                        </a:rPr>
                        <a:t>Code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577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MOA6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Médecine d’urgence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MOA7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Times New Roman"/>
                          <a:cs typeface="Times New Roman"/>
                        </a:rPr>
                        <a:t>Chirurgie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Times New Roman"/>
                          <a:cs typeface="Times New Roman"/>
                        </a:rPr>
                        <a:t>Maxillo-faciale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MOA8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Times New Roman"/>
                        </a:rPr>
                        <a:t>Education Thérapeutique Des Pathologies Endocriniennes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MOA9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Times New Roman"/>
                          <a:cs typeface="Times New Roman"/>
                        </a:rPr>
                        <a:t>Médecine Physique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MOA10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/>
                          <a:ea typeface="Times New Roman"/>
                          <a:cs typeface="Times New Roman"/>
                        </a:rPr>
                        <a:t>Chirurgie Plastique, Réparatrice et Esthétique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MOA11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Times New Roman"/>
                        </a:rPr>
                        <a:t>Pathologies Cardiaques de l’enfant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MOA12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Hépathologie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MOA13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Times New Roman"/>
                        </a:rPr>
                        <a:t>Oncologie Gynécologique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MOA14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Times New Roman"/>
                          <a:cs typeface="Times New Roman"/>
                        </a:rPr>
                        <a:t>Médecine et biologie de la reproduction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MO.A15 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 La pathologie du couple (sexologie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MOA16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/>
                          <a:ea typeface="Calibri"/>
                          <a:cs typeface="Arial"/>
                        </a:rPr>
                        <a:t>Oncogénétique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re 1"/>
          <p:cNvSpPr txBox="1">
            <a:spLocks/>
          </p:cNvSpPr>
          <p:nvPr/>
        </p:nvSpPr>
        <p:spPr>
          <a:xfrm>
            <a:off x="428596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Liste des modules optionnels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4643438" y="1714488"/>
          <a:ext cx="4143404" cy="4357721"/>
        </p:xfrm>
        <a:graphic>
          <a:graphicData uri="http://schemas.openxmlformats.org/drawingml/2006/table">
            <a:tbl>
              <a:tblPr/>
              <a:tblGrid>
                <a:gridCol w="1123357"/>
                <a:gridCol w="3020047"/>
              </a:tblGrid>
              <a:tr h="212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/>
                          <a:ea typeface="Calibri"/>
                          <a:cs typeface="Arial"/>
                        </a:rPr>
                        <a:t>Code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25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/>
                          <a:ea typeface="Calibri"/>
                          <a:cs typeface="Arial"/>
                        </a:rPr>
                        <a:t>MOB6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Times New Roman"/>
                          <a:cs typeface="Times New Roman"/>
                        </a:rPr>
                        <a:t>Pathologies Professionnelles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Times New Roman"/>
                          <a:cs typeface="Times New Roman"/>
                        </a:rPr>
                        <a:t> 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MOB7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Times New Roman"/>
                          <a:cs typeface="Times New Roman"/>
                        </a:rPr>
                        <a:t>Génétique Médicale 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MOB8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Times New Roman"/>
                        </a:rPr>
                        <a:t>Gestion de la douleur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5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MOB9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/>
                          <a:ea typeface="Times New Roman"/>
                          <a:cs typeface="Times New Roman"/>
                        </a:rPr>
                        <a:t>Médecine non conventionnelle (Alternative Médecine)  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MOB10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Times New Roman"/>
                          <a:cs typeface="Times New Roman"/>
                        </a:rPr>
                        <a:t>Neuro-pédiatrie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MOB11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Times New Roman"/>
                        </a:rPr>
                        <a:t>Médecine légale clinique 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MOB12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Radiothérapie 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MOB13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Times New Roman"/>
                        </a:rPr>
                        <a:t>Diagnostic Anténatal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MOB14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Times New Roman"/>
                        </a:rPr>
                        <a:t>Santé reproductive 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MOB15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Times New Roman"/>
                        </a:rPr>
                        <a:t>Initiation à l'endoscopie digestive</a:t>
                      </a:r>
                      <a:r>
                        <a:rPr lang="fr-FR" sz="1100" b="1">
                          <a:solidFill>
                            <a:srgbClr val="FF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 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/>
                          <a:ea typeface="Calibri"/>
                          <a:cs typeface="Arial"/>
                        </a:rPr>
                        <a:t>MOB16</a:t>
                      </a:r>
                      <a:endParaRPr lang="fr-FR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/>
                          <a:ea typeface="Calibri"/>
                          <a:cs typeface="Arial"/>
                        </a:rPr>
                        <a:t>Médecine de Sport</a:t>
                      </a:r>
                      <a:endParaRPr lang="fr-FR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2439" marR="524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857488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70C0"/>
                </a:solidFill>
              </a:rPr>
              <a:t>22 modules</a:t>
            </a:r>
            <a:endParaRPr lang="fr-FR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Liste des modules optionnels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Cohorte d’anglais</a:t>
            </a:r>
            <a:endParaRPr kumimoji="0" lang="fr-FR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467544" y="2564904"/>
          <a:ext cx="8064897" cy="356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99"/>
                <a:gridCol w="2688299"/>
                <a:gridCol w="2688299"/>
              </a:tblGrid>
              <a:tr h="286052"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latin typeface="Cambria" pitchFamily="18" charset="0"/>
                          <a:ea typeface="Cambria" pitchFamily="18" charset="0"/>
                        </a:rPr>
                        <a:t>Intitulé du MO</a:t>
                      </a:r>
                      <a:endParaRPr lang="fr-FR" sz="16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Coordinateurs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Terrain de stage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494090">
                <a:tc>
                  <a:txBody>
                    <a:bodyPr/>
                    <a:lstStyle/>
                    <a:p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Pre</a:t>
                      </a:r>
                      <a:r>
                        <a:rPr lang="fr-FR" sz="1600" b="1" dirty="0" smtClean="0">
                          <a:latin typeface="Cambria" pitchFamily="18" charset="0"/>
                          <a:ea typeface="Cambria" pitchFamily="18" charset="0"/>
                        </a:rPr>
                        <a:t>-</a:t>
                      </a:r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hospital</a:t>
                      </a:r>
                      <a:r>
                        <a:rPr lang="fr-FR" sz="1600" b="1" dirty="0" smtClean="0">
                          <a:latin typeface="Cambria" pitchFamily="18" charset="0"/>
                          <a:ea typeface="Cambria" pitchFamily="18" charset="0"/>
                        </a:rPr>
                        <a:t> emergency </a:t>
                      </a:r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medicine</a:t>
                      </a:r>
                      <a:endParaRPr lang="fr-FR" sz="16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Pr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Naoufel</a:t>
                      </a:r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Chebil</a:t>
                      </a:r>
                      <a:endParaRPr lang="fr-FR" sz="1600" dirty="0" smtClean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Dr</a:t>
                      </a:r>
                      <a:r>
                        <a:rPr lang="fr-FR" sz="1600" baseline="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latin typeface="Cambria" pitchFamily="18" charset="0"/>
                          <a:ea typeface="Cambria" pitchFamily="18" charset="0"/>
                        </a:rPr>
                        <a:t>Rabeb</a:t>
                      </a:r>
                      <a:r>
                        <a:rPr lang="fr-FR" sz="1600" baseline="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latin typeface="Cambria" pitchFamily="18" charset="0"/>
                          <a:ea typeface="Cambria" pitchFamily="18" charset="0"/>
                        </a:rPr>
                        <a:t>Mbarek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SMUR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Sahloul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702128">
                <a:tc>
                  <a:txBody>
                    <a:bodyPr/>
                    <a:lstStyle/>
                    <a:p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Pediatric</a:t>
                      </a:r>
                      <a:r>
                        <a:rPr lang="fr-FR" sz="1600" b="1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immediate</a:t>
                      </a:r>
                      <a:r>
                        <a:rPr lang="fr-FR" sz="1600" b="1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resuscitation</a:t>
                      </a:r>
                      <a:endParaRPr lang="fr-FR" sz="16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Pr Samia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Tilouche</a:t>
                      </a:r>
                      <a:endParaRPr lang="fr-FR" sz="1600" dirty="0" smtClean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Dr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Marwa</a:t>
                      </a:r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Abdelbari</a:t>
                      </a:r>
                      <a:endParaRPr lang="fr-FR" sz="1600" dirty="0" smtClean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Dr</a:t>
                      </a:r>
                      <a:r>
                        <a:rPr lang="fr-FR" sz="1600" baseline="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latin typeface="Cambria" pitchFamily="18" charset="0"/>
                          <a:ea typeface="Cambria" pitchFamily="18" charset="0"/>
                        </a:rPr>
                        <a:t>Raoudha</a:t>
                      </a:r>
                      <a:r>
                        <a:rPr lang="fr-FR" sz="1600" baseline="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aseline="0" dirty="0" err="1" smtClean="0">
                          <a:latin typeface="Cambria" pitchFamily="18" charset="0"/>
                          <a:ea typeface="Cambria" pitchFamily="18" charset="0"/>
                        </a:rPr>
                        <a:t>Kbaili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 Pediatric Department </a:t>
                      </a:r>
                    </a:p>
                    <a:p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Of </a:t>
                      </a:r>
                      <a:r>
                        <a:rPr lang="en-US" sz="1600" dirty="0" err="1" smtClean="0">
                          <a:latin typeface="Cambria" pitchFamily="18" charset="0"/>
                          <a:ea typeface="Cambria" pitchFamily="18" charset="0"/>
                        </a:rPr>
                        <a:t>Farhat</a:t>
                      </a:r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Cambria" pitchFamily="18" charset="0"/>
                          <a:ea typeface="Cambria" pitchFamily="18" charset="0"/>
                        </a:rPr>
                        <a:t>Hached</a:t>
                      </a:r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 Hospital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915049">
                <a:tc>
                  <a:txBody>
                    <a:bodyPr/>
                    <a:lstStyle/>
                    <a:p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Pulmonary</a:t>
                      </a:r>
                      <a:r>
                        <a:rPr lang="fr-FR" sz="1600" b="1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function</a:t>
                      </a:r>
                      <a:r>
                        <a:rPr lang="fr-FR" sz="1600" b="1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testing</a:t>
                      </a:r>
                      <a:endParaRPr lang="fr-FR" sz="16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 Pr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Ines</a:t>
                      </a:r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Gannouchi</a:t>
                      </a:r>
                      <a:endParaRPr lang="fr-FR" sz="1600" dirty="0" smtClean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Pr Sonia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Rouatbi</a:t>
                      </a:r>
                      <a:endParaRPr lang="fr-FR" sz="1600" dirty="0" smtClean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Dr Fatma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Guezguez</a:t>
                      </a:r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Physiology and Functional Explorations Department</a:t>
                      </a:r>
                    </a:p>
                    <a:p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Of </a:t>
                      </a:r>
                      <a:r>
                        <a:rPr lang="en-US" sz="1600" dirty="0" err="1" smtClean="0">
                          <a:latin typeface="Cambria" pitchFamily="18" charset="0"/>
                          <a:ea typeface="Cambria" pitchFamily="18" charset="0"/>
                        </a:rPr>
                        <a:t>Farhat</a:t>
                      </a:r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Cambria" pitchFamily="18" charset="0"/>
                          <a:ea typeface="Cambria" pitchFamily="18" charset="0"/>
                        </a:rPr>
                        <a:t>Hached</a:t>
                      </a:r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 Hospital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915049">
                <a:tc>
                  <a:txBody>
                    <a:bodyPr/>
                    <a:lstStyle/>
                    <a:p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Clinical</a:t>
                      </a:r>
                      <a:r>
                        <a:rPr lang="fr-FR" sz="1600" b="1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Forensic</a:t>
                      </a:r>
                      <a:r>
                        <a:rPr lang="fr-FR" sz="1600" b="1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fr-FR" sz="1600" b="1" dirty="0" err="1" smtClean="0">
                          <a:latin typeface="Cambria" pitchFamily="18" charset="0"/>
                          <a:ea typeface="Cambria" pitchFamily="18" charset="0"/>
                        </a:rPr>
                        <a:t>Pathology</a:t>
                      </a:r>
                      <a:endParaRPr lang="fr-FR" sz="16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Pr Mohamed Ben </a:t>
                      </a:r>
                      <a:r>
                        <a:rPr lang="fr-FR" sz="1600" dirty="0" err="1" smtClean="0">
                          <a:latin typeface="Cambria" pitchFamily="18" charset="0"/>
                          <a:ea typeface="Cambria" pitchFamily="18" charset="0"/>
                        </a:rPr>
                        <a:t>Dhiab</a:t>
                      </a:r>
                      <a:endParaRPr lang="fr-FR" sz="1600" dirty="0" smtClean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Dr Amal Ben Daly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Forensic Pathology Department </a:t>
                      </a:r>
                    </a:p>
                    <a:p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Of </a:t>
                      </a:r>
                      <a:r>
                        <a:rPr lang="en-US" sz="1600" dirty="0" err="1" smtClean="0">
                          <a:latin typeface="Cambria" pitchFamily="18" charset="0"/>
                          <a:ea typeface="Cambria" pitchFamily="18" charset="0"/>
                        </a:rPr>
                        <a:t>Farhat</a:t>
                      </a:r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Cambria" pitchFamily="18" charset="0"/>
                          <a:ea typeface="Cambria" pitchFamily="18" charset="0"/>
                        </a:rPr>
                        <a:t>Hached</a:t>
                      </a:r>
                      <a:r>
                        <a:rPr lang="en-US" sz="1600" dirty="0" smtClean="0">
                          <a:latin typeface="Cambria" pitchFamily="18" charset="0"/>
                          <a:ea typeface="Cambria" pitchFamily="18" charset="0"/>
                        </a:rPr>
                        <a:t> Hospital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771800" y="184482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70C0"/>
                </a:solidFill>
              </a:rPr>
              <a:t>04 modules </a:t>
            </a:r>
            <a:endParaRPr lang="fr-FR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70891">
            <a:off x="7332897" y="1293097"/>
            <a:ext cx="1490126" cy="78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7158" y="142852"/>
            <a:ext cx="8501122" cy="71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latin typeface="Cambria" pitchFamily="18" charset="0"/>
              </a:rPr>
              <a:t> La liste des étudiants classés par ordre de mérite obtenue après l’annonce des résultats de la session de contrôle de la promotion DCEM2 ayant réussi.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latin typeface="Cambria" pitchFamily="18" charset="0"/>
              </a:rPr>
              <a:t> Toute la promotion est classée par ordre de mérite selon le score de l’étudiant établi sur la base d’une formule validée par le vice doyen des affaires académiques. (Madame </a:t>
            </a:r>
            <a:r>
              <a:rPr lang="fr-FR" sz="1600" dirty="0" err="1" smtClean="0">
                <a:latin typeface="Cambria" pitchFamily="18" charset="0"/>
              </a:rPr>
              <a:t>Ichrak</a:t>
            </a:r>
            <a:r>
              <a:rPr lang="fr-FR" sz="1600" dirty="0" smtClean="0">
                <a:latin typeface="Cambria" pitchFamily="18" charset="0"/>
              </a:rPr>
              <a:t> </a:t>
            </a:r>
            <a:r>
              <a:rPr lang="fr-FR" sz="1600" dirty="0" err="1" smtClean="0">
                <a:latin typeface="Cambria" pitchFamily="18" charset="0"/>
              </a:rPr>
              <a:t>Manaa</a:t>
            </a:r>
            <a:r>
              <a:rPr lang="fr-FR" sz="1600" dirty="0" smtClean="0">
                <a:latin typeface="Cambria" pitchFamily="18" charset="0"/>
              </a:rPr>
              <a:t>).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6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latin typeface="Cambria" pitchFamily="18" charset="0"/>
              </a:rPr>
              <a:t>  Chaque étudiant fait </a:t>
            </a:r>
            <a:r>
              <a:rPr lang="fr-FR" sz="1600" b="1" dirty="0" smtClean="0">
                <a:latin typeface="Cambria" pitchFamily="18" charset="0"/>
              </a:rPr>
              <a:t>quatre modules optionnels </a:t>
            </a:r>
            <a:r>
              <a:rPr lang="fr-FR" sz="1600" dirty="0" smtClean="0">
                <a:latin typeface="Cambria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Cambria" pitchFamily="18" charset="0"/>
              </a:rPr>
              <a:t>           - 4 MO par  an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Cambria" pitchFamily="18" charset="0"/>
              </a:rPr>
              <a:t>           -  2 MO par période / bloc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6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latin typeface="Cambria" pitchFamily="18" charset="0"/>
              </a:rPr>
              <a:t>  </a:t>
            </a:r>
            <a:r>
              <a:rPr lang="fr-FR" sz="1600" b="1" dirty="0" smtClean="0">
                <a:latin typeface="Cambria" pitchFamily="18" charset="0"/>
              </a:rPr>
              <a:t>Deux </a:t>
            </a:r>
            <a:r>
              <a:rPr lang="fr-FR" sz="1600" dirty="0" smtClean="0">
                <a:latin typeface="Cambria" pitchFamily="18" charset="0"/>
              </a:rPr>
              <a:t>MO sont effectués </a:t>
            </a:r>
            <a:r>
              <a:rPr lang="fr-FR" sz="1600" b="1" dirty="0" smtClean="0">
                <a:latin typeface="Cambria" pitchFamily="18" charset="0"/>
              </a:rPr>
              <a:t>après</a:t>
            </a:r>
            <a:r>
              <a:rPr lang="fr-FR" sz="1600" dirty="0" smtClean="0">
                <a:latin typeface="Cambria" pitchFamily="18" charset="0"/>
              </a:rPr>
              <a:t> le bloc « santé communautaire 1» et les 2 autres  </a:t>
            </a:r>
            <a:r>
              <a:rPr lang="fr-FR" sz="1600" b="1" dirty="0" smtClean="0">
                <a:latin typeface="Cambria" pitchFamily="18" charset="0"/>
              </a:rPr>
              <a:t>après</a:t>
            </a:r>
            <a:r>
              <a:rPr lang="fr-FR" sz="1600" dirty="0" smtClean="0">
                <a:latin typeface="Cambria" pitchFamily="18" charset="0"/>
              </a:rPr>
              <a:t> le bloc « Santé communautaire 2 » 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6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u="sng" dirty="0" smtClean="0">
                <a:latin typeface="Cambria" pitchFamily="18" charset="0"/>
              </a:rPr>
              <a:t> Tous les étudiants  </a:t>
            </a:r>
            <a:r>
              <a:rPr lang="fr-FR" sz="1600" dirty="0" smtClean="0">
                <a:latin typeface="Cambria" pitchFamily="18" charset="0"/>
              </a:rPr>
              <a:t>effectuent les blocs </a:t>
            </a:r>
            <a:r>
              <a:rPr lang="fr-FR" sz="1600" b="1" u="sng" dirty="0" smtClean="0">
                <a:latin typeface="Cambria" pitchFamily="18" charset="0"/>
              </a:rPr>
              <a:t>SC1 ou SC2  </a:t>
            </a:r>
            <a:r>
              <a:rPr lang="fr-FR" sz="1600" dirty="0" smtClean="0">
                <a:latin typeface="Cambria" pitchFamily="18" charset="0"/>
              </a:rPr>
              <a:t>de </a:t>
            </a:r>
            <a:r>
              <a:rPr lang="fr-FR" sz="1600" b="1" dirty="0" smtClean="0">
                <a:latin typeface="Cambria" pitchFamily="18" charset="0"/>
              </a:rPr>
              <a:t>S1 à S6 </a:t>
            </a:r>
            <a:r>
              <a:rPr lang="fr-FR" sz="1600" u="sng" dirty="0" smtClean="0">
                <a:latin typeface="Cambria" pitchFamily="18" charset="0"/>
              </a:rPr>
              <a:t>à chaque période.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6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smtClean="0">
                <a:latin typeface="Cambria" pitchFamily="18" charset="0"/>
              </a:rPr>
              <a:t>  Puis</a:t>
            </a:r>
            <a:r>
              <a:rPr lang="fr-FR" sz="1600" b="1" u="sng" dirty="0" smtClean="0">
                <a:latin typeface="Cambria" pitchFamily="18" charset="0"/>
              </a:rPr>
              <a:t>, tous les étudiants  du bloc </a:t>
            </a:r>
            <a:r>
              <a:rPr lang="fr-FR" sz="1600" dirty="0" smtClean="0">
                <a:latin typeface="Cambria" pitchFamily="18" charset="0"/>
              </a:rPr>
              <a:t>feront le </a:t>
            </a:r>
            <a:r>
              <a:rPr lang="fr-FR" sz="1600" b="1" dirty="0" smtClean="0">
                <a:latin typeface="Cambria" pitchFamily="18" charset="0"/>
              </a:rPr>
              <a:t>MO 1</a:t>
            </a:r>
            <a:r>
              <a:rPr lang="fr-FR" sz="1600" dirty="0" smtClean="0">
                <a:latin typeface="Cambria" pitchFamily="18" charset="0"/>
              </a:rPr>
              <a:t> de </a:t>
            </a:r>
            <a:r>
              <a:rPr lang="fr-FR" sz="1600" b="1" dirty="0" smtClean="0">
                <a:latin typeface="Cambria" pitchFamily="18" charset="0"/>
              </a:rPr>
              <a:t>S7à S8 </a:t>
            </a:r>
            <a:r>
              <a:rPr lang="fr-FR" sz="1600" dirty="0" smtClean="0">
                <a:latin typeface="Cambria" pitchFamily="18" charset="0"/>
              </a:rPr>
              <a:t>puis le </a:t>
            </a:r>
            <a:r>
              <a:rPr lang="fr-FR" sz="1600" b="1" dirty="0" smtClean="0">
                <a:latin typeface="Cambria" pitchFamily="18" charset="0"/>
              </a:rPr>
              <a:t>MO 2 de S9 à S10.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600" dirty="0" smtClean="0">
              <a:latin typeface="Cambri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600" dirty="0" smtClean="0">
              <a:latin typeface="Cambria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Arial" pitchFamily="34" charset="0"/>
              </a:rPr>
              <a:t> </a:t>
            </a:r>
            <a:endParaRPr kumimoji="0" lang="fr-FR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428593" y="4786321"/>
          <a:ext cx="8429687" cy="1857389"/>
        </p:xfrm>
        <a:graphic>
          <a:graphicData uri="http://schemas.openxmlformats.org/drawingml/2006/table">
            <a:tbl>
              <a:tblPr/>
              <a:tblGrid>
                <a:gridCol w="1316963"/>
                <a:gridCol w="1175740"/>
                <a:gridCol w="1190311"/>
                <a:gridCol w="1190311"/>
                <a:gridCol w="1175740"/>
                <a:gridCol w="1190311"/>
                <a:gridCol w="1190311"/>
              </a:tblGrid>
              <a:tr h="251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mbria" pitchFamily="18" charset="0"/>
                          <a:ea typeface="Calibri"/>
                          <a:cs typeface="Arial"/>
                        </a:rPr>
                        <a:t>Groupe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mbria" pitchFamily="18" charset="0"/>
                          <a:ea typeface="Calibri"/>
                          <a:cs typeface="Arial"/>
                        </a:rPr>
                        <a:t>Période </a:t>
                      </a:r>
                      <a:r>
                        <a:rPr lang="fr-FR" sz="1400" dirty="0" smtClean="0">
                          <a:latin typeface="Cambria" pitchFamily="18" charset="0"/>
                          <a:ea typeface="Calibri"/>
                          <a:cs typeface="Arial"/>
                        </a:rPr>
                        <a:t> 1/ </a:t>
                      </a:r>
                      <a:r>
                        <a:rPr lang="fr-FR" sz="1400" dirty="0">
                          <a:latin typeface="Cambria" pitchFamily="18" charset="0"/>
                          <a:ea typeface="Calibri"/>
                          <a:cs typeface="Arial"/>
                        </a:rPr>
                        <a:t>bloc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Cambria" pitchFamily="18" charset="0"/>
                          <a:ea typeface="Calibri"/>
                          <a:cs typeface="Arial"/>
                        </a:rPr>
                        <a:t>Période 2 </a:t>
                      </a:r>
                      <a:r>
                        <a:rPr lang="fr-FR" sz="1400" dirty="0">
                          <a:latin typeface="Cambria" pitchFamily="18" charset="0"/>
                          <a:ea typeface="Calibri"/>
                          <a:cs typeface="Arial"/>
                        </a:rPr>
                        <a:t>/ bloc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802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mbria" pitchFamily="18" charset="0"/>
                          <a:ea typeface="Calibri"/>
                          <a:cs typeface="Arial"/>
                        </a:rPr>
                        <a:t>Groupe A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mbria" pitchFamily="18" charset="0"/>
                          <a:ea typeface="Calibri"/>
                          <a:cs typeface="Arial"/>
                        </a:rPr>
                        <a:t>SC1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>
                          <a:solidFill>
                            <a:srgbClr val="80808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1 -&gt; 6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B0F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MO-1</a:t>
                      </a:r>
                      <a:endParaRPr lang="fr-FR" sz="1400" dirty="0">
                        <a:solidFill>
                          <a:srgbClr val="00B0F0"/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7 et 8</a:t>
                      </a:r>
                      <a:endParaRPr lang="fr-F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MO-2</a:t>
                      </a:r>
                      <a:endParaRPr lang="fr-F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9 et 10</a:t>
                      </a:r>
                      <a:endParaRPr lang="fr-F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Cambria" pitchFamily="18" charset="0"/>
                          <a:ea typeface="Calibri"/>
                          <a:cs typeface="Arial"/>
                        </a:rPr>
                        <a:t>SC2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1 -&gt; 6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B05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MO-3</a:t>
                      </a:r>
                      <a:endParaRPr lang="fr-FR" sz="1400" dirty="0">
                        <a:solidFill>
                          <a:srgbClr val="00B050"/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7 et 8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7030A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MO-4</a:t>
                      </a:r>
                      <a:endParaRPr lang="fr-FR" sz="1400" dirty="0">
                        <a:solidFill>
                          <a:srgbClr val="7030A0"/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9 et 10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7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mbria" pitchFamily="18" charset="0"/>
                          <a:ea typeface="Calibri"/>
                          <a:cs typeface="Arial"/>
                        </a:rPr>
                        <a:t>Groupe B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mbria" pitchFamily="18" charset="0"/>
                          <a:ea typeface="Calibri"/>
                          <a:cs typeface="Arial"/>
                        </a:rPr>
                        <a:t>SC2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>
                          <a:solidFill>
                            <a:srgbClr val="80808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1 -&gt; 6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B0F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MO-1</a:t>
                      </a:r>
                      <a:endParaRPr lang="fr-FR" sz="1400" dirty="0">
                        <a:solidFill>
                          <a:srgbClr val="00B0F0"/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7 et 8</a:t>
                      </a:r>
                      <a:endParaRPr lang="fr-F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MO-2</a:t>
                      </a:r>
                      <a:endParaRPr lang="fr-F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9 et 10</a:t>
                      </a:r>
                      <a:endParaRPr lang="fr-F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mbria" pitchFamily="18" charset="0"/>
                          <a:ea typeface="Calibri"/>
                          <a:cs typeface="Arial"/>
                        </a:rPr>
                        <a:t>SC1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>
                          <a:solidFill>
                            <a:srgbClr val="80808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1 -&gt; 6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00B05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MO-3</a:t>
                      </a:r>
                      <a:endParaRPr lang="fr-FR" sz="1400" dirty="0">
                        <a:solidFill>
                          <a:srgbClr val="00B050"/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7 et 8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solidFill>
                            <a:srgbClr val="7030A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MO-4</a:t>
                      </a:r>
                      <a:endParaRPr lang="fr-FR" sz="1400" dirty="0">
                        <a:solidFill>
                          <a:srgbClr val="7030A0"/>
                        </a:solidFill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Semaines 9 et 10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428593" y="785794"/>
          <a:ext cx="8358246" cy="3786214"/>
        </p:xfrm>
        <a:graphic>
          <a:graphicData uri="http://schemas.openxmlformats.org/drawingml/2006/table">
            <a:tbl>
              <a:tblPr/>
              <a:tblGrid>
                <a:gridCol w="2034177"/>
                <a:gridCol w="2034177"/>
                <a:gridCol w="1157470"/>
                <a:gridCol w="129254"/>
                <a:gridCol w="1071443"/>
                <a:gridCol w="962734"/>
                <a:gridCol w="968991"/>
              </a:tblGrid>
              <a:tr h="252414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 pitchFamily="18" charset="0"/>
                          <a:ea typeface="Calibri"/>
                          <a:cs typeface="Arial"/>
                        </a:rPr>
                        <a:t>Période 1 (Bloc 1) : Lundi 02/09/2024 –  Samedi 23/11/2024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2414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(S1-S6)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(S7-S8)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 (S9-S10)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Révision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Ex fin bloc + ECOS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02/09 /2024 -11/10/2024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14/10-25/10/2024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28/10-08/11/2024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24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 pitchFamily="18" charset="0"/>
                          <a:ea typeface="Calibri"/>
                          <a:cs typeface="Arial"/>
                        </a:rPr>
                        <a:t>Groupe </a:t>
                      </a:r>
                      <a:r>
                        <a:rPr lang="fr-FR" sz="1100" b="1" baseline="0" dirty="0" smtClean="0">
                          <a:latin typeface="Cambria" pitchFamily="18" charset="0"/>
                          <a:ea typeface="Calibri"/>
                          <a:cs typeface="Arial"/>
                        </a:rPr>
                        <a:t> A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Santé communautaire1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mbria" pitchFamily="18" charset="0"/>
                          <a:ea typeface="Calibri"/>
                          <a:cs typeface="Arial"/>
                        </a:rPr>
                        <a:t>MO </a:t>
                      </a:r>
                      <a:r>
                        <a:rPr lang="fr-FR" sz="1100" dirty="0" smtClean="0">
                          <a:latin typeface="Cambria" pitchFamily="18" charset="0"/>
                          <a:ea typeface="Calibri"/>
                          <a:cs typeface="Arial"/>
                        </a:rPr>
                        <a:t>1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mbria" pitchFamily="18" charset="0"/>
                          <a:ea typeface="Calibri"/>
                          <a:cs typeface="Arial"/>
                        </a:rPr>
                        <a:t>MO </a:t>
                      </a:r>
                      <a:r>
                        <a:rPr lang="fr-FR" sz="1100" dirty="0" smtClean="0">
                          <a:latin typeface="Cambria" pitchFamily="18" charset="0"/>
                          <a:ea typeface="Calibri"/>
                          <a:cs typeface="Arial"/>
                        </a:rPr>
                        <a:t>2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mbria" pitchFamily="18" charset="0"/>
                          <a:ea typeface="Calibri"/>
                          <a:cs typeface="Arial"/>
                        </a:rPr>
                        <a:t>11/11 -17/11/2024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mbria" pitchFamily="18" charset="0"/>
                          <a:ea typeface="Calibri"/>
                          <a:cs typeface="Arial"/>
                        </a:rPr>
                        <a:t>18/11-23/11/2024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04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 pitchFamily="18" charset="0"/>
                          <a:ea typeface="Calibri"/>
                          <a:cs typeface="Arial"/>
                        </a:rPr>
                        <a:t>Groupe </a:t>
                      </a:r>
                      <a:r>
                        <a:rPr lang="fr-FR" sz="1100" b="1" baseline="0" dirty="0" smtClean="0">
                          <a:latin typeface="Cambria" pitchFamily="18" charset="0"/>
                          <a:ea typeface="Calibri"/>
                          <a:cs typeface="Arial"/>
                        </a:rPr>
                        <a:t> B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Santé communautaire 2 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mbria" pitchFamily="18" charset="0"/>
                          <a:ea typeface="Calibri"/>
                          <a:cs typeface="Arial"/>
                        </a:rPr>
                        <a:t>MO </a:t>
                      </a:r>
                      <a:r>
                        <a:rPr lang="fr-FR" sz="1100" dirty="0" smtClean="0">
                          <a:latin typeface="Cambria" pitchFamily="18" charset="0"/>
                          <a:ea typeface="Calibri"/>
                          <a:cs typeface="Arial"/>
                        </a:rPr>
                        <a:t>1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mbria" pitchFamily="18" charset="0"/>
                          <a:ea typeface="Calibri"/>
                          <a:cs typeface="Arial"/>
                        </a:rPr>
                        <a:t>MO </a:t>
                      </a:r>
                      <a:r>
                        <a:rPr lang="fr-FR" sz="1100" dirty="0" smtClean="0">
                          <a:latin typeface="Cambria" pitchFamily="18" charset="0"/>
                          <a:ea typeface="Calibri"/>
                          <a:cs typeface="Arial"/>
                        </a:rPr>
                        <a:t>2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2414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Période 2 (Bloc 2) : Lundi 25/11/2024 –  Samedi 01/03/2025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2414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(S1-S6)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(S7-S8)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 (S9-S10)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Révision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Ex fin bloc + ECOS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25/11 /2024 -17/01/2025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20/01/2025- 31/01/2025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03/02/2025-14/02/2025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24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 pitchFamily="18" charset="0"/>
                          <a:ea typeface="Calibri"/>
                          <a:cs typeface="Arial"/>
                        </a:rPr>
                        <a:t>Groupe </a:t>
                      </a:r>
                      <a:r>
                        <a:rPr lang="fr-FR" sz="1100" b="1" dirty="0" smtClean="0">
                          <a:latin typeface="Cambria" pitchFamily="18" charset="0"/>
                          <a:ea typeface="Calibri"/>
                          <a:cs typeface="Arial"/>
                        </a:rPr>
                        <a:t>A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Santé communautaire 2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mbria" pitchFamily="18" charset="0"/>
                          <a:ea typeface="Calibri"/>
                          <a:cs typeface="Arial"/>
                        </a:rPr>
                        <a:t>MO </a:t>
                      </a:r>
                      <a:r>
                        <a:rPr lang="fr-FR" sz="1100" dirty="0" smtClean="0">
                          <a:latin typeface="Cambria" pitchFamily="18" charset="0"/>
                          <a:ea typeface="Calibri"/>
                          <a:cs typeface="Arial"/>
                        </a:rPr>
                        <a:t>3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mbria" pitchFamily="18" charset="0"/>
                          <a:ea typeface="Calibri"/>
                          <a:cs typeface="Arial"/>
                        </a:rPr>
                        <a:t>MO </a:t>
                      </a:r>
                      <a:r>
                        <a:rPr lang="fr-FR" sz="1100" dirty="0" smtClean="0">
                          <a:latin typeface="Cambria" pitchFamily="18" charset="0"/>
                          <a:ea typeface="Calibri"/>
                          <a:cs typeface="Arial"/>
                        </a:rPr>
                        <a:t>4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mbria" pitchFamily="18" charset="0"/>
                          <a:ea typeface="Calibri"/>
                          <a:cs typeface="Arial"/>
                        </a:rPr>
                        <a:t>17/02 -22/02/2025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mbria" pitchFamily="18" charset="0"/>
                          <a:ea typeface="Calibri"/>
                          <a:cs typeface="Arial"/>
                        </a:rPr>
                        <a:t>24/02-01/03/2025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04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 pitchFamily="18" charset="0"/>
                          <a:ea typeface="Calibri"/>
                          <a:cs typeface="Arial"/>
                        </a:rPr>
                        <a:t>Groupe </a:t>
                      </a:r>
                      <a:r>
                        <a:rPr lang="fr-FR" sz="1100" b="1" dirty="0" smtClean="0">
                          <a:latin typeface="Cambria" pitchFamily="18" charset="0"/>
                          <a:ea typeface="Calibri"/>
                          <a:cs typeface="Arial"/>
                        </a:rPr>
                        <a:t>B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mbria" pitchFamily="18" charset="0"/>
                          <a:ea typeface="Calibri"/>
                          <a:cs typeface="Arial"/>
                        </a:rPr>
                        <a:t>Santé communautaire 1 </a:t>
                      </a:r>
                      <a:endParaRPr lang="fr-FR" sz="110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mbria" pitchFamily="18" charset="0"/>
                          <a:ea typeface="Calibri"/>
                          <a:cs typeface="Arial"/>
                        </a:rPr>
                        <a:t>MO </a:t>
                      </a:r>
                      <a:r>
                        <a:rPr lang="fr-FR" sz="1100" dirty="0" smtClean="0">
                          <a:latin typeface="Cambria" pitchFamily="18" charset="0"/>
                          <a:ea typeface="Calibri"/>
                          <a:cs typeface="Arial"/>
                        </a:rPr>
                        <a:t>3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mbria" pitchFamily="18" charset="0"/>
                          <a:ea typeface="Calibri"/>
                          <a:cs typeface="Arial"/>
                        </a:rPr>
                        <a:t>MO </a:t>
                      </a:r>
                      <a:r>
                        <a:rPr lang="fr-FR" sz="1100" dirty="0" smtClean="0">
                          <a:latin typeface="Cambria" pitchFamily="18" charset="0"/>
                          <a:ea typeface="Calibri"/>
                          <a:cs typeface="Arial"/>
                        </a:rPr>
                        <a:t>4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52414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mbria" pitchFamily="18" charset="0"/>
                          <a:ea typeface="Calibri"/>
                          <a:cs typeface="Arial"/>
                        </a:rPr>
                        <a:t>Période 3 (Bloc 3) : Lundi 03/03/2025 –  Samedi 11/06/2025</a:t>
                      </a:r>
                      <a:endParaRPr lang="fr-FR" sz="1100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14282" y="21429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  <a:latin typeface="Cambria" pitchFamily="18" charset="0"/>
              </a:rPr>
              <a:t>Exemple de répartition des étudiants au cours des deux périodes : </a:t>
            </a:r>
            <a:endParaRPr lang="fr-FR" b="1" dirty="0">
              <a:solidFill>
                <a:srgbClr val="00206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>
            <a:noAutofit/>
          </a:bodyPr>
          <a:lstStyle/>
          <a:p>
            <a:r>
              <a:rPr lang="fr-FR" sz="8000" b="1" dirty="0" smtClean="0"/>
              <a:t>DCEM2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/>
              <a:t>Répartition des DCEM3 </a:t>
            </a:r>
            <a:br>
              <a:rPr lang="fr-FR" sz="3200" b="1" dirty="0" smtClean="0"/>
            </a:br>
            <a:r>
              <a:rPr lang="fr-FR" sz="3200" b="1" dirty="0" smtClean="0">
                <a:solidFill>
                  <a:srgbClr val="0070C0"/>
                </a:solidFill>
              </a:rPr>
              <a:t>2024-2025</a:t>
            </a:r>
            <a:endParaRPr lang="fr-FR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00034" y="2000240"/>
          <a:ext cx="8001056" cy="26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1714512"/>
                <a:gridCol w="2428892"/>
                <a:gridCol w="1928826"/>
              </a:tblGrid>
              <a:tr h="861263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Période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Groupe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" pitchFamily="18" charset="0"/>
                        </a:rPr>
                        <a:t>Nombre</a:t>
                      </a:r>
                      <a:r>
                        <a:rPr lang="fr-FR" baseline="0" dirty="0" smtClean="0">
                          <a:latin typeface="Cambria" pitchFamily="18" charset="0"/>
                        </a:rPr>
                        <a:t> des étudiants par groupe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Cambria" pitchFamily="18" charset="0"/>
                        </a:rPr>
                        <a:t>Total des étudiants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712377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02/09/2024 –23/11/2024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(période 1)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Groupe SC1</a:t>
                      </a:r>
                    </a:p>
                    <a:p>
                      <a:r>
                        <a:rPr lang="fr-FR" dirty="0" smtClean="0">
                          <a:latin typeface="Cambria" pitchFamily="18" charset="0"/>
                        </a:rPr>
                        <a:t>(Groupe A</a:t>
                      </a:r>
                      <a:r>
                        <a:rPr lang="fr-FR" baseline="0" dirty="0" smtClean="0">
                          <a:latin typeface="Cambria" pitchFamily="18" charset="0"/>
                        </a:rPr>
                        <a:t>)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ambria" pitchFamily="18" charset="0"/>
                        </a:rPr>
                        <a:t>116</a:t>
                      </a:r>
                      <a:endParaRPr lang="fr-FR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latin typeface="Cambria" pitchFamily="18" charset="0"/>
                        </a:rPr>
                        <a:t>129</a:t>
                      </a:r>
                    </a:p>
                    <a:p>
                      <a:pPr algn="ctr"/>
                      <a:endParaRPr lang="fr-FR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712377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25/11/2024 –01/03/2025</a:t>
                      </a:r>
                    </a:p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(Période 2)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Groupe SC2</a:t>
                      </a:r>
                    </a:p>
                    <a:p>
                      <a:r>
                        <a:rPr lang="fr-FR" dirty="0" smtClean="0">
                          <a:latin typeface="Cambria" pitchFamily="18" charset="0"/>
                        </a:rPr>
                        <a:t>(Groupe B)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ambria" pitchFamily="18" charset="0"/>
                        </a:rPr>
                        <a:t>129</a:t>
                      </a:r>
                      <a:endParaRPr lang="fr-FR" b="1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latin typeface="Cambria" pitchFamily="18" charset="0"/>
                        </a:rPr>
                        <a:t>129</a:t>
                      </a:r>
                    </a:p>
                    <a:p>
                      <a:pPr algn="ctr"/>
                      <a:endParaRPr lang="fr-FR" b="1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6715140" y="4857760"/>
            <a:ext cx="1714512" cy="5000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Total : 258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15140" y="3000372"/>
            <a:ext cx="107157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+14</a:t>
            </a:r>
          </a:p>
          <a:p>
            <a:r>
              <a:rPr lang="fr-FR" dirty="0" smtClean="0"/>
              <a:t>anglais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572000" y="4857760"/>
            <a:ext cx="1714512" cy="5000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Total : 245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499992" y="5373216"/>
            <a:ext cx="93610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915816" y="559098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Sans</a:t>
            </a:r>
            <a:r>
              <a:rPr lang="fr-FR" b="1" dirty="0" smtClean="0"/>
              <a:t> le groupe d’anglais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652120" y="566124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Avec</a:t>
            </a:r>
            <a:r>
              <a:rPr lang="fr-FR" b="1" dirty="0" smtClean="0"/>
              <a:t> le groupe d’anglais</a:t>
            </a:r>
            <a:endParaRPr lang="fr-FR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236296" y="5373216"/>
            <a:ext cx="93610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285720" y="1643050"/>
          <a:ext cx="8429687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9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</a:tblGrid>
              <a:tr h="392909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MO 1</a:t>
                      </a:r>
                      <a:endParaRPr lang="fr-F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S7-S8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14282" y="1142984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Groupe A: SC1   n = 116 </a:t>
            </a:r>
            <a:endParaRPr lang="fr-FR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643182"/>
          <a:ext cx="8429686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</a:tblGrid>
              <a:tr h="39290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 2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S9-S10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85786" y="130710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Nombre d’étudiants par MO : 2024-2025 : </a:t>
            </a:r>
            <a:r>
              <a:rPr lang="fr-FR" sz="2000" b="1" u="sng" dirty="0" smtClean="0">
                <a:solidFill>
                  <a:srgbClr val="002060"/>
                </a:solidFill>
              </a:rPr>
              <a:t>période 1 / bloc 1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 = 245</a:t>
            </a:r>
            <a:endParaRPr lang="fr-FR" sz="2000" dirty="0">
              <a:solidFill>
                <a:srgbClr val="00206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5720" y="414338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Groupe B: SC2   n = 129 </a:t>
            </a:r>
            <a:endParaRPr lang="fr-FR" b="1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57158" y="4572008"/>
          <a:ext cx="8429686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</a:tblGrid>
              <a:tr h="392909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MO 1</a:t>
                      </a:r>
                      <a:endParaRPr lang="fr-FR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S7-S8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357158" y="5643578"/>
          <a:ext cx="8429687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9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</a:tblGrid>
              <a:tr h="39290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 2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S9-S10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285720" y="1643050"/>
          <a:ext cx="8429687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9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</a:tblGrid>
              <a:tr h="392909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MO 3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S7-S8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14282" y="1142984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Groupe A: SC1   n = 116 </a:t>
            </a:r>
            <a:endParaRPr lang="fr-FR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2643182"/>
          <a:ext cx="8429686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</a:tblGrid>
              <a:tr h="39290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7030A0"/>
                          </a:solidFill>
                        </a:rPr>
                        <a:t>MO 4</a:t>
                      </a:r>
                      <a:endParaRPr lang="fr-FR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S9-S10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85786" y="130710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Nombre d’étudiants par MO : 2024-2025 : </a:t>
            </a:r>
            <a:r>
              <a:rPr lang="fr-FR" sz="2000" b="1" u="sng" dirty="0" smtClean="0">
                <a:solidFill>
                  <a:srgbClr val="002060"/>
                </a:solidFill>
              </a:rPr>
              <a:t>période 2 / bloc 2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 = 245</a:t>
            </a:r>
            <a:endParaRPr lang="fr-FR" sz="2000" dirty="0">
              <a:solidFill>
                <a:srgbClr val="00206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5720" y="414338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Groupe B: SC2   n = 129 </a:t>
            </a:r>
            <a:endParaRPr lang="fr-FR" b="1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57158" y="4572008"/>
          <a:ext cx="8429686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</a:tblGrid>
              <a:tr h="392909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MO 3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S7-S8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357158" y="5643578"/>
          <a:ext cx="8429687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99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  <a:gridCol w="672708"/>
              </a:tblGrid>
              <a:tr h="39290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7030A0"/>
                          </a:solidFill>
                        </a:rPr>
                        <a:t>MO 4</a:t>
                      </a:r>
                      <a:endParaRPr lang="fr-FR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2909">
                <a:tc>
                  <a:txBody>
                    <a:bodyPr/>
                    <a:lstStyle/>
                    <a:p>
                      <a:r>
                        <a:rPr lang="fr-FR" dirty="0" smtClean="0"/>
                        <a:t>S9-S10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347864" y="908720"/>
            <a:ext cx="23042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Tous les étudiants</a:t>
            </a:r>
          </a:p>
          <a:p>
            <a:pPr algn="ctr"/>
            <a:r>
              <a:rPr lang="fr-FR" b="1" dirty="0" smtClean="0"/>
              <a:t>DCEM3 </a:t>
            </a:r>
            <a:r>
              <a:rPr lang="fr-FR" b="1" dirty="0" smtClean="0">
                <a:solidFill>
                  <a:srgbClr val="C00000"/>
                </a:solidFill>
              </a:rPr>
              <a:t>(Français)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79512" y="2996952"/>
            <a:ext cx="1656184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er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339752" y="2996952"/>
            <a:ext cx="1584176" cy="4320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572000" y="2996952"/>
            <a:ext cx="1728192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3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020272" y="3068960"/>
            <a:ext cx="1800200" cy="3600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4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496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Période 1 (S7-S8)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195736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Période 1 (S9-S10)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27984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Période 2 (S7-S8)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948264" y="36357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Période 2 (S9-S10)</a:t>
            </a:r>
            <a:endParaRPr lang="fr-FR" dirty="0"/>
          </a:p>
        </p:txBody>
      </p:sp>
      <p:cxnSp>
        <p:nvCxnSpPr>
          <p:cNvPr id="13" name="Connecteur droit avec flèche 12"/>
          <p:cNvCxnSpPr>
            <a:endCxn id="4" idx="0"/>
          </p:cNvCxnSpPr>
          <p:nvPr/>
        </p:nvCxnSpPr>
        <p:spPr>
          <a:xfrm flipH="1">
            <a:off x="1007604" y="1556792"/>
            <a:ext cx="313234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5" idx="0"/>
          </p:cNvCxnSpPr>
          <p:nvPr/>
        </p:nvCxnSpPr>
        <p:spPr>
          <a:xfrm flipH="1">
            <a:off x="3131840" y="1484784"/>
            <a:ext cx="115212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6" idx="0"/>
          </p:cNvCxnSpPr>
          <p:nvPr/>
        </p:nvCxnSpPr>
        <p:spPr>
          <a:xfrm>
            <a:off x="4499992" y="1556792"/>
            <a:ext cx="93610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7" idx="0"/>
          </p:cNvCxnSpPr>
          <p:nvPr/>
        </p:nvCxnSpPr>
        <p:spPr>
          <a:xfrm>
            <a:off x="4644008" y="1628800"/>
            <a:ext cx="32763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14480" y="2143116"/>
            <a:ext cx="928694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22 </a:t>
            </a:r>
            <a:r>
              <a:rPr lang="fr-FR" sz="2000" b="1" dirty="0" smtClean="0"/>
              <a:t>MO</a:t>
            </a:r>
            <a:endParaRPr lang="fr-FR" sz="2000" b="1" dirty="0"/>
          </a:p>
        </p:txBody>
      </p:sp>
      <p:sp>
        <p:nvSpPr>
          <p:cNvPr id="22" name="Ellipse 21"/>
          <p:cNvSpPr/>
          <p:nvPr/>
        </p:nvSpPr>
        <p:spPr>
          <a:xfrm>
            <a:off x="3275856" y="5445224"/>
            <a:ext cx="2232248" cy="1008112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4 choix pour les DCEM3 français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3" name="Flèche vers le bas 22"/>
          <p:cNvSpPr/>
          <p:nvPr/>
        </p:nvSpPr>
        <p:spPr>
          <a:xfrm>
            <a:off x="4139952" y="4509120"/>
            <a:ext cx="576064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07504" y="18864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Pour résumer, le choix des DCEM3 se fera selon le schéma suivant: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071802" y="2143116"/>
            <a:ext cx="928694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21 MO</a:t>
            </a:r>
            <a:endParaRPr lang="fr-FR" sz="20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4500562" y="2143116"/>
            <a:ext cx="928694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20 MO</a:t>
            </a:r>
            <a:endParaRPr lang="fr-FR" sz="20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6143636" y="2214554"/>
            <a:ext cx="928694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19</a:t>
            </a:r>
            <a:r>
              <a:rPr lang="fr-FR" sz="2000" b="1" dirty="0" smtClean="0"/>
              <a:t> MO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347864" y="908720"/>
            <a:ext cx="23042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Tous les étudiants</a:t>
            </a:r>
          </a:p>
          <a:p>
            <a:pPr algn="ctr"/>
            <a:r>
              <a:rPr lang="fr-FR" b="1" dirty="0" smtClean="0"/>
              <a:t>DCEM3 </a:t>
            </a:r>
            <a:r>
              <a:rPr lang="fr-FR" b="1" dirty="0" smtClean="0">
                <a:solidFill>
                  <a:srgbClr val="C00000"/>
                </a:solidFill>
              </a:rPr>
              <a:t>(Anglais)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79512" y="2996952"/>
            <a:ext cx="1656184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r>
              <a:rPr lang="fr-FR" b="1" baseline="30000" dirty="0" smtClean="0">
                <a:solidFill>
                  <a:schemeClr val="tx1"/>
                </a:solidFill>
              </a:rPr>
              <a:t>er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339752" y="2996952"/>
            <a:ext cx="1584176" cy="4320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572000" y="2996952"/>
            <a:ext cx="1728192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3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020272" y="3068960"/>
            <a:ext cx="1800200" cy="3600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4</a:t>
            </a:r>
            <a:r>
              <a:rPr lang="fr-FR" b="1" baseline="30000" dirty="0" smtClean="0">
                <a:solidFill>
                  <a:schemeClr val="tx1"/>
                </a:solidFill>
              </a:rPr>
              <a:t>ème</a:t>
            </a:r>
            <a:r>
              <a:rPr lang="fr-FR" b="1" dirty="0" smtClean="0">
                <a:solidFill>
                  <a:schemeClr val="tx1"/>
                </a:solidFill>
              </a:rPr>
              <a:t> choix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496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Période 1 (S7-S8)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195736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Période 1 (S9-S10)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27984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Période 2 (S7-S8)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948264" y="36357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Période 2 (S9-S10)</a:t>
            </a:r>
            <a:endParaRPr lang="fr-FR" dirty="0"/>
          </a:p>
        </p:txBody>
      </p:sp>
      <p:cxnSp>
        <p:nvCxnSpPr>
          <p:cNvPr id="13" name="Connecteur droit avec flèche 12"/>
          <p:cNvCxnSpPr>
            <a:endCxn id="4" idx="0"/>
          </p:cNvCxnSpPr>
          <p:nvPr/>
        </p:nvCxnSpPr>
        <p:spPr>
          <a:xfrm flipH="1">
            <a:off x="1007604" y="1556792"/>
            <a:ext cx="313234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5" idx="0"/>
          </p:cNvCxnSpPr>
          <p:nvPr/>
        </p:nvCxnSpPr>
        <p:spPr>
          <a:xfrm flipH="1">
            <a:off x="3131840" y="1484784"/>
            <a:ext cx="115212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6" idx="0"/>
          </p:cNvCxnSpPr>
          <p:nvPr/>
        </p:nvCxnSpPr>
        <p:spPr>
          <a:xfrm>
            <a:off x="4499992" y="1556792"/>
            <a:ext cx="93610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7" idx="0"/>
          </p:cNvCxnSpPr>
          <p:nvPr/>
        </p:nvCxnSpPr>
        <p:spPr>
          <a:xfrm>
            <a:off x="4644008" y="1628800"/>
            <a:ext cx="32763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14480" y="2143116"/>
            <a:ext cx="1013812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04 </a:t>
            </a:r>
            <a:r>
              <a:rPr lang="fr-FR" sz="2000" b="1" dirty="0" smtClean="0"/>
              <a:t>MO</a:t>
            </a:r>
            <a:endParaRPr lang="fr-FR" sz="2000" b="1" dirty="0"/>
          </a:p>
        </p:txBody>
      </p:sp>
      <p:sp>
        <p:nvSpPr>
          <p:cNvPr id="22" name="Ellipse 21"/>
          <p:cNvSpPr/>
          <p:nvPr/>
        </p:nvSpPr>
        <p:spPr>
          <a:xfrm>
            <a:off x="3275856" y="4797152"/>
            <a:ext cx="2232248" cy="1008112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4 choix pour les DCEM3 anglais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3" name="Flèche vers le bas 22"/>
          <p:cNvSpPr/>
          <p:nvPr/>
        </p:nvSpPr>
        <p:spPr>
          <a:xfrm>
            <a:off x="4139952" y="4149080"/>
            <a:ext cx="432048" cy="5040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07504" y="18864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Pour résumer, le choix des DCEM3 se fera selon le schéma suivant:</a:t>
            </a:r>
            <a:endParaRPr lang="fr-F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2239">
            <a:off x="7076010" y="440529"/>
            <a:ext cx="1908754" cy="100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à coins arrondis 23"/>
          <p:cNvSpPr/>
          <p:nvPr/>
        </p:nvSpPr>
        <p:spPr>
          <a:xfrm>
            <a:off x="1259632" y="6093296"/>
            <a:ext cx="6624736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atin typeface="Cambria" pitchFamily="18" charset="0"/>
                <a:ea typeface="Cambria" pitchFamily="18" charset="0"/>
              </a:rPr>
              <a:t>Au total : 8 choix pour les DCEM3</a:t>
            </a:r>
            <a:endParaRPr lang="fr-FR" sz="28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071802" y="2143116"/>
            <a:ext cx="1013812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03 MO</a:t>
            </a:r>
            <a:endParaRPr lang="fr-FR" sz="20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500562" y="2143116"/>
            <a:ext cx="1013812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02 MO</a:t>
            </a:r>
            <a:endParaRPr lang="fr-FR" sz="20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6000760" y="2143116"/>
            <a:ext cx="1013812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01 MO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Merci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b="1" dirty="0" smtClean="0"/>
              <a:t>Liste des modules optionnels</a:t>
            </a:r>
            <a:endParaRPr lang="fr-FR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71538" y="1785928"/>
          <a:ext cx="7286676" cy="2143135"/>
        </p:xfrm>
        <a:graphic>
          <a:graphicData uri="http://schemas.openxmlformats.org/drawingml/2006/table">
            <a:tbl>
              <a:tblPr/>
              <a:tblGrid>
                <a:gridCol w="1858739"/>
                <a:gridCol w="5427937"/>
              </a:tblGrid>
              <a:tr h="290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/>
                          <a:ea typeface="Calibri"/>
                          <a:cs typeface="Arial"/>
                        </a:rPr>
                        <a:t>Code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endParaRPr lang="fr-FR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3663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</a:t>
                      </a: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/>
                          <a:ea typeface="Calibri"/>
                          <a:cs typeface="Arial"/>
                        </a:rPr>
                        <a:t>Ophtalmologie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3732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</a:t>
                      </a: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mbria"/>
                          <a:ea typeface="Calibri"/>
                          <a:cs typeface="Arial"/>
                        </a:rPr>
                        <a:t>ORL</a:t>
                      </a:r>
                      <a:endParaRPr lang="fr-FR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3663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</a:t>
                      </a: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mbria"/>
                          <a:ea typeface="Times New Roman"/>
                          <a:cs typeface="Times New Roman"/>
                        </a:rPr>
                        <a:t>Pathologie Clinique</a:t>
                      </a:r>
                      <a:endParaRPr lang="fr-FR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3732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</a:t>
                      </a: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mbria"/>
                          <a:ea typeface="Calibri"/>
                          <a:cs typeface="Times New Roman"/>
                        </a:rPr>
                        <a:t>Anatomopathologie et cancer</a:t>
                      </a:r>
                      <a:endParaRPr lang="fr-FR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3732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</a:t>
                      </a: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/>
                          <a:ea typeface="Calibri"/>
                          <a:cs typeface="Arial"/>
                        </a:rPr>
                        <a:t>SAMU : Médecine d’urgence pré hospitalière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220" marR="43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071538" y="4143380"/>
          <a:ext cx="7286676" cy="2571768"/>
        </p:xfrm>
        <a:graphic>
          <a:graphicData uri="http://schemas.openxmlformats.org/drawingml/2006/table">
            <a:tbl>
              <a:tblPr/>
              <a:tblGrid>
                <a:gridCol w="1865411"/>
                <a:gridCol w="5421265"/>
              </a:tblGrid>
              <a:tr h="289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/>
                          <a:ea typeface="Calibri"/>
                          <a:cs typeface="Arial"/>
                        </a:rPr>
                        <a:t>Code</a:t>
                      </a:r>
                      <a:endParaRPr lang="fr-F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endParaRPr lang="fr-FR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5998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</a:t>
                      </a: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fr-F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mbria"/>
                          <a:ea typeface="Calibri"/>
                          <a:cs typeface="Arial"/>
                        </a:rPr>
                        <a:t>Biologie cellulaire et moléculaire appliquée à la pathologie  </a:t>
                      </a:r>
                      <a:endParaRPr lang="fr-FR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3629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7</a:t>
                      </a:r>
                      <a:endParaRPr lang="fr-F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mbria"/>
                          <a:ea typeface="Calibri"/>
                          <a:cs typeface="Arial"/>
                        </a:rPr>
                        <a:t>Médecine Nucléaire</a:t>
                      </a:r>
                      <a:endParaRPr lang="fr-FR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356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8</a:t>
                      </a:r>
                      <a:endParaRPr lang="fr-F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/>
                          <a:ea typeface="Calibri"/>
                          <a:cs typeface="Arial"/>
                        </a:rPr>
                        <a:t>Biologie Clinique</a:t>
                      </a:r>
                      <a:endParaRPr lang="fr-F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5998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9</a:t>
                      </a:r>
                      <a:endParaRPr lang="fr-F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Cambria"/>
                          <a:ea typeface="Calibri"/>
                          <a:cs typeface="Arial"/>
                        </a:rPr>
                        <a:t>Les anomalies de la formule sanguine chez l'enfant et l'adulte</a:t>
                      </a:r>
                      <a:endParaRPr lang="fr-FR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3629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/>
                          <a:ea typeface="Calibri"/>
                          <a:cs typeface="Arial"/>
                        </a:rPr>
                        <a:t>MO</a:t>
                      </a:r>
                      <a:r>
                        <a:rPr lang="fr-FR" sz="1600" b="1" baseline="0" dirty="0" smtClean="0">
                          <a:latin typeface="Cambria"/>
                          <a:ea typeface="Calibri"/>
                          <a:cs typeface="Arial"/>
                        </a:rPr>
                        <a:t> 10</a:t>
                      </a:r>
                      <a:endParaRPr lang="fr-F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/>
                          <a:ea typeface="Calibri"/>
                          <a:cs typeface="Arial"/>
                        </a:rPr>
                        <a:t>Acupuncture</a:t>
                      </a:r>
                      <a:endParaRPr lang="fr-F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3098" marR="430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714612" y="119126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70C0"/>
                </a:solidFill>
              </a:rPr>
              <a:t>10 modules </a:t>
            </a:r>
            <a:endParaRPr lang="fr-FR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Liste des modules optionnels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Cohorte d’anglais</a:t>
            </a:r>
            <a:endParaRPr kumimoji="0" lang="fr-FR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395535" y="2564904"/>
          <a:ext cx="8280921" cy="374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35791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Intitulé du MO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Coordinateurs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ambria" pitchFamily="18" charset="0"/>
                          <a:ea typeface="Cambria" pitchFamily="18" charset="0"/>
                        </a:rPr>
                        <a:t>Terrain de stage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683298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 1 : Acupuncture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 Ag Sahbi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Mtaoua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Salles ED Faculté Médecine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sousse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749535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 2: </a:t>
                      </a:r>
                      <a:r>
                        <a:rPr lang="fr-F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medicine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Boussarsar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Mohamed</a:t>
                      </a:r>
                    </a:p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 Ag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Imen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Ben Saida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réanimation médicale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Farhat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Hached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97683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MO3: Plastic reconstructive and aesthetic surgery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Nidhal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Mahdhi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Meriem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Khedher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Plastic reconstructive Aesthetic and burns surgery – CHU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Sahloul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  <a:tr h="97683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MO4: Physical and rehabilitation medicine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Jemni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Sonia</a:t>
                      </a:r>
                    </a:p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Rihab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Moncer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rehabilitation department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Sahloul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hospital of Sousse</a:t>
                      </a:r>
                      <a:endParaRPr lang="fr-FR" sz="16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771800" y="184482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70C0"/>
                </a:solidFill>
              </a:rPr>
              <a:t>04 modules </a:t>
            </a:r>
            <a:endParaRPr lang="fr-FR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/>
              <a:t>Répartition des DCEM2 selon les MO </a:t>
            </a:r>
            <a:br>
              <a:rPr lang="fr-FR" sz="3200" b="1" dirty="0" smtClean="0"/>
            </a:br>
            <a:r>
              <a:rPr lang="fr-FR" sz="3200" b="1" dirty="0" smtClean="0">
                <a:solidFill>
                  <a:srgbClr val="0070C0"/>
                </a:solidFill>
              </a:rPr>
              <a:t>2024-2025</a:t>
            </a:r>
            <a:endParaRPr lang="fr-FR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285718" y="2357430"/>
          <a:ext cx="8572561" cy="300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6"/>
                <a:gridCol w="1428760"/>
                <a:gridCol w="1714512"/>
                <a:gridCol w="1785950"/>
                <a:gridCol w="2000263"/>
              </a:tblGrid>
              <a:tr h="65243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Période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Groupe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Sous -groupe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Nombre</a:t>
                      </a:r>
                      <a:r>
                        <a:rPr lang="fr-FR" baseline="0" dirty="0" smtClean="0">
                          <a:latin typeface="Cambria" pitchFamily="18" charset="0"/>
                        </a:rPr>
                        <a:t> des étudiants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" pitchFamily="18" charset="0"/>
                        </a:rPr>
                        <a:t>Total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91328">
                <a:tc rowSpan="2"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Période 1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Groupe C </a:t>
                      </a:r>
                    </a:p>
                    <a:p>
                      <a:r>
                        <a:rPr lang="fr-FR" dirty="0" smtClean="0">
                          <a:latin typeface="Cambria" pitchFamily="18" charset="0"/>
                        </a:rPr>
                        <a:t>(Bloc</a:t>
                      </a:r>
                      <a:r>
                        <a:rPr lang="fr-FR" baseline="0" dirty="0" smtClean="0">
                          <a:latin typeface="Cambria" pitchFamily="18" charset="0"/>
                        </a:rPr>
                        <a:t> 1)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C1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44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Cambria" pitchFamily="18" charset="0"/>
                        </a:rPr>
                        <a:t>91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9132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C2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42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91328">
                <a:tc rowSpan="2"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Période 2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Groupe B </a:t>
                      </a:r>
                    </a:p>
                    <a:p>
                      <a:r>
                        <a:rPr lang="fr-FR" dirty="0" smtClean="0">
                          <a:latin typeface="Cambria" pitchFamily="18" charset="0"/>
                        </a:rPr>
                        <a:t>(Bloc 2)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B1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45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Cambria" pitchFamily="18" charset="0"/>
                        </a:rPr>
                        <a:t>91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9132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B2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42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91328">
                <a:tc rowSpan="2"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Période 3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Groupe A </a:t>
                      </a:r>
                    </a:p>
                    <a:p>
                      <a:r>
                        <a:rPr lang="fr-FR" dirty="0" smtClean="0">
                          <a:latin typeface="Cambria" pitchFamily="18" charset="0"/>
                        </a:rPr>
                        <a:t>(Bloc 3)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A1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39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Cambria" pitchFamily="18" charset="0"/>
                        </a:rPr>
                        <a:t>91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9132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A2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ambria" pitchFamily="18" charset="0"/>
                        </a:rPr>
                        <a:t>35</a:t>
                      </a:r>
                      <a:endParaRPr lang="fr-FR" dirty="0">
                        <a:latin typeface="Cambria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215206" y="3143248"/>
            <a:ext cx="5000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+5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215206" y="3857628"/>
            <a:ext cx="5000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+4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72330" y="4640057"/>
            <a:ext cx="85725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+17 anglais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7143768" y="5572140"/>
            <a:ext cx="1714512" cy="5000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Total : 273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500826" y="1357298"/>
            <a:ext cx="1928826" cy="5715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Redoublants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8" idx="4"/>
          </p:cNvCxnSpPr>
          <p:nvPr/>
        </p:nvCxnSpPr>
        <p:spPr>
          <a:xfrm rot="5400000">
            <a:off x="6733000" y="2482447"/>
            <a:ext cx="1285884" cy="178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4"/>
            <a:endCxn id="5" idx="3"/>
          </p:cNvCxnSpPr>
          <p:nvPr/>
        </p:nvCxnSpPr>
        <p:spPr>
          <a:xfrm rot="16200000" flipH="1">
            <a:off x="6533509" y="2860531"/>
            <a:ext cx="2113492" cy="250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15008" y="3214686"/>
            <a:ext cx="928694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 = 86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715008" y="4000504"/>
            <a:ext cx="928694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 = 87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715008" y="4786322"/>
            <a:ext cx="928694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 = 74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004048" y="5589240"/>
            <a:ext cx="1714512" cy="5000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Total : 247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4644008" y="6093296"/>
            <a:ext cx="93610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131840" y="61653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Sans</a:t>
            </a:r>
            <a:r>
              <a:rPr lang="fr-FR" b="1" dirty="0" smtClean="0"/>
              <a:t> le groupe d’anglais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868144" y="621166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Avec</a:t>
            </a:r>
            <a:r>
              <a:rPr lang="fr-FR" b="1" dirty="0" smtClean="0"/>
              <a:t> le groupe d’anglais</a:t>
            </a:r>
            <a:endParaRPr lang="fr-FR" b="1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7380312" y="6093296"/>
            <a:ext cx="93610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357166"/>
            <a:ext cx="8643998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dirty="0" smtClean="0">
                <a:latin typeface="Cambria" pitchFamily="18" charset="0"/>
              </a:rPr>
              <a:t>Tous les étudiants en DCEM2 sont répartis en trois grands groupes : A, B et C</a:t>
            </a:r>
            <a:r>
              <a:rPr lang="fr-FR" b="1" dirty="0" smtClean="0">
                <a:latin typeface="Cambria" pitchFamily="18" charset="0"/>
              </a:rPr>
              <a:t>. On obtient ainsi 3 listes d’étudiants classés selon l’ordre de mérite</a:t>
            </a:r>
            <a:r>
              <a:rPr lang="fr-FR" b="1" dirty="0" smtClean="0">
                <a:latin typeface="Cambria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dirty="0" smtClean="0">
              <a:latin typeface="Cambria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Chaque grand groupe (A, B et C) sera divisé en deux sous-groupes (A1 et A2, B1 et B2, C1 et C2) selon la méthode « Serpent ».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Le sous-groupe 1 va faire le « bloc de santé mentale » et le sous-groupe 2 fera deux modules optionnels consécutifs pendant 5 semaines puis 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switch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pendant les 5 semaines restantes.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Chaque étudiant va faire un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premier module optionnel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de S1 + S2 + 1/2 S3 puis il fera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un 2</a:t>
            </a:r>
            <a:r>
              <a:rPr kumimoji="0" lang="fr-FR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ème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module optionnel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de 1/2 S3 + S4 + S5.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5720" y="1500174"/>
          <a:ext cx="8521179" cy="2510819"/>
        </p:xfrm>
        <a:graphic>
          <a:graphicData uri="http://schemas.openxmlformats.org/drawingml/2006/table">
            <a:tbl>
              <a:tblPr/>
              <a:tblGrid>
                <a:gridCol w="1289713"/>
                <a:gridCol w="1189277"/>
                <a:gridCol w="92787"/>
                <a:gridCol w="1187984"/>
                <a:gridCol w="1190570"/>
                <a:gridCol w="1190570"/>
                <a:gridCol w="1192294"/>
                <a:gridCol w="1187984"/>
              </a:tblGrid>
              <a:tr h="246741"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Cambria" pitchFamily="18" charset="0"/>
                          <a:ea typeface="Calibri"/>
                          <a:cs typeface="Arial"/>
                        </a:rPr>
                        <a:t>Période 1 (Bloc 1) : Lundi 02/09/2024 –  Samedi 23/11/2024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46741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AMC (S1-S5)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AMC (S6-S10)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Révision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0070C0"/>
                          </a:solidFill>
                          <a:latin typeface="Cambria" pitchFamily="18" charset="0"/>
                          <a:ea typeface="Calibri"/>
                          <a:cs typeface="Arial"/>
                        </a:rPr>
                        <a:t>Ex fin bloc + ECOS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2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mbria" pitchFamily="18" charset="0"/>
                          <a:ea typeface="Calibri"/>
                          <a:cs typeface="Arial"/>
                        </a:rPr>
                        <a:t>02/09 – 18/09/2024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mbria" pitchFamily="18" charset="0"/>
                          <a:ea typeface="Calibri"/>
                          <a:cs typeface="Arial"/>
                        </a:rPr>
                        <a:t>19/09-04/10/2024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mbria" pitchFamily="18" charset="0"/>
                          <a:ea typeface="Calibri"/>
                          <a:cs typeface="Arial"/>
                        </a:rPr>
                        <a:t>07/10-23/10/2024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mbria" pitchFamily="18" charset="0"/>
                          <a:ea typeface="Calibri"/>
                          <a:cs typeface="Arial"/>
                        </a:rPr>
                        <a:t>24/10-08/11/2024</a:t>
                      </a:r>
                      <a:endParaRPr lang="fr-FR" sz="140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904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Cambria" pitchFamily="18" charset="0"/>
                          <a:ea typeface="Calibri"/>
                          <a:cs typeface="Arial"/>
                        </a:rPr>
                        <a:t>Groupe </a:t>
                      </a:r>
                      <a:r>
                        <a:rPr lang="fr-FR" sz="1400" b="1" dirty="0" smtClean="0">
                          <a:latin typeface="Cambria" pitchFamily="18" charset="0"/>
                          <a:ea typeface="Calibri"/>
                          <a:cs typeface="Arial"/>
                        </a:rPr>
                        <a:t>C1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mbria" pitchFamily="18" charset="0"/>
                          <a:ea typeface="Calibri"/>
                          <a:cs typeface="Arial"/>
                        </a:rPr>
                        <a:t>Santé mentale</a:t>
                      </a: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mbria" pitchFamily="18" charset="0"/>
                          <a:ea typeface="Calibri"/>
                          <a:cs typeface="Arial"/>
                        </a:rPr>
                        <a:t>MO A</a:t>
                      </a: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mbria" pitchFamily="18" charset="0"/>
                          <a:ea typeface="Calibri"/>
                          <a:cs typeface="Arial"/>
                        </a:rPr>
                        <a:t>MO B</a:t>
                      </a: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mbria" pitchFamily="18" charset="0"/>
                          <a:ea typeface="Calibri"/>
                          <a:cs typeface="Arial"/>
                        </a:rPr>
                        <a:t>11/11 -17/11/2024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Cambria" pitchFamily="18" charset="0"/>
                          <a:ea typeface="Calibri"/>
                          <a:cs typeface="Arial"/>
                        </a:rPr>
                        <a:t>18/11-23/11/2024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latin typeface="Cambria" pitchFamily="18" charset="0"/>
                          <a:ea typeface="Calibri"/>
                          <a:cs typeface="Arial"/>
                        </a:rPr>
                        <a:t>Groupe C2</a:t>
                      </a:r>
                      <a:endParaRPr lang="fr-FR" sz="1400" dirty="0" smtClean="0">
                        <a:latin typeface="Cambria" pitchFamily="18" charset="0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Cambria" pitchFamily="18" charset="0"/>
                          <a:ea typeface="Calibri"/>
                          <a:cs typeface="Arial"/>
                        </a:rPr>
                        <a:t>MO A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Cambria" pitchFamily="18" charset="0"/>
                          <a:ea typeface="Calibri"/>
                          <a:cs typeface="Arial"/>
                        </a:rPr>
                        <a:t>MO B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Cambria" pitchFamily="18" charset="0"/>
                          <a:ea typeface="Calibri"/>
                          <a:cs typeface="Arial"/>
                        </a:rPr>
                        <a:t>Santé mentale</a:t>
                      </a:r>
                      <a:endParaRPr lang="fr-FR" sz="1400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7387" marR="673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85720" y="357166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  <a:latin typeface="Cambria" pitchFamily="18" charset="0"/>
              </a:rPr>
              <a:t>Exemple de répartition des étudiants au cours de la première période:</a:t>
            </a:r>
            <a:endParaRPr lang="fr-FR" b="1" dirty="0">
              <a:solidFill>
                <a:srgbClr val="002060"/>
              </a:solidFill>
              <a:latin typeface="Cambria" pitchFamily="18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42910" y="4714884"/>
          <a:ext cx="7786741" cy="1214446"/>
        </p:xfrm>
        <a:graphic>
          <a:graphicData uri="http://schemas.openxmlformats.org/drawingml/2006/table">
            <a:tbl>
              <a:tblPr/>
              <a:tblGrid>
                <a:gridCol w="1647513"/>
                <a:gridCol w="1534807"/>
                <a:gridCol w="1534807"/>
                <a:gridCol w="1534807"/>
                <a:gridCol w="1534807"/>
              </a:tblGrid>
              <a:tr h="6072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>
                          <a:latin typeface="Calibri"/>
                          <a:ea typeface="Calibri"/>
                          <a:cs typeface="Arial"/>
                        </a:rPr>
                        <a:t>Sous-Groupe</a:t>
                      </a:r>
                      <a:r>
                        <a:rPr lang="fr-FR" sz="1400" b="1" dirty="0">
                          <a:latin typeface="Calibri"/>
                          <a:ea typeface="Calibri"/>
                          <a:cs typeface="Arial"/>
                        </a:rPr>
                        <a:t> 1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libri"/>
                          <a:ea typeface="Calibri"/>
                          <a:cs typeface="Arial"/>
                        </a:rPr>
                        <a:t>Santé Mentale</a:t>
                      </a:r>
                      <a:endParaRPr lang="fr-FR" sz="140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Arial"/>
                        </a:rPr>
                        <a:t>(5 premières semaines du bloc)</a:t>
                      </a:r>
                      <a:endParaRPr lang="fr-FR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Calibri"/>
                          <a:ea typeface="Calibri"/>
                          <a:cs typeface="Arial"/>
                        </a:rPr>
                        <a:t>MO-1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Arial"/>
                        </a:rPr>
                        <a:t>(2, 5 semaines)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Calibri"/>
                          <a:ea typeface="Calibri"/>
                          <a:cs typeface="Arial"/>
                        </a:rPr>
                        <a:t>MO-2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Arial"/>
                        </a:rPr>
                        <a:t>(2, 5 semaines)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libri"/>
                          <a:ea typeface="Calibri"/>
                          <a:cs typeface="Arial"/>
                        </a:rPr>
                        <a:t>Sous-Groupe 2</a:t>
                      </a:r>
                      <a:endParaRPr lang="fr-FR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Calibri"/>
                          <a:ea typeface="Calibri"/>
                          <a:cs typeface="Arial"/>
                        </a:rPr>
                        <a:t>MO-1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Arial"/>
                        </a:rPr>
                        <a:t>(2, 5 semaines)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Calibri"/>
                          <a:ea typeface="Calibri"/>
                          <a:cs typeface="Arial"/>
                        </a:rPr>
                        <a:t>MO-2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Arial"/>
                        </a:rPr>
                        <a:t>(2, 5 semaines)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Calibri"/>
                          <a:ea typeface="Calibri"/>
                          <a:cs typeface="Arial"/>
                        </a:rPr>
                        <a:t>Santé Mentale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i="1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Arial"/>
                        </a:rPr>
                        <a:t>(5 dernières semaines du bloc)</a:t>
                      </a:r>
                      <a:endParaRPr lang="fr-FR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285728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Nombre d’étudiants par MO : 2024-2025 : </a:t>
            </a:r>
            <a:r>
              <a:rPr lang="fr-FR" sz="2000" b="1" u="sng" dirty="0" smtClean="0">
                <a:solidFill>
                  <a:srgbClr val="002060"/>
                </a:solidFill>
              </a:rPr>
              <a:t>période 1 / bloc 1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 = 86</a:t>
            </a:r>
            <a:endParaRPr lang="fr-FR" sz="2000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285720" y="1857364"/>
          <a:ext cx="857255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02"/>
                <a:gridCol w="1318855"/>
                <a:gridCol w="1282222"/>
                <a:gridCol w="1428760"/>
                <a:gridCol w="1428760"/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fr-FR" dirty="0" smtClean="0"/>
                        <a:t>MO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fr-FR" dirty="0" smtClean="0"/>
                        <a:t>C2 (S1</a:t>
                      </a:r>
                      <a:r>
                        <a:rPr lang="fr-FR" baseline="0" dirty="0" smtClean="0"/>
                        <a:t> à </a:t>
                      </a:r>
                      <a:r>
                        <a:rPr lang="fr-FR" dirty="0" smtClean="0"/>
                        <a:t>S5)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fr-FR" dirty="0" smtClean="0"/>
                        <a:t>C1 (S6 à S10)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 MO 1/ Groupe C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19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19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57158" y="3929066"/>
          <a:ext cx="8572560" cy="180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1285884"/>
                <a:gridCol w="1428760"/>
                <a:gridCol w="1428760"/>
                <a:gridCol w="1428760"/>
                <a:gridCol w="1428760"/>
              </a:tblGrid>
              <a:tr h="30526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MO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1799">
                <a:tc>
                  <a:txBody>
                    <a:bodyPr/>
                    <a:lstStyle/>
                    <a:p>
                      <a:r>
                        <a:rPr lang="fr-FR" dirty="0" smtClean="0"/>
                        <a:t>C2 (S1</a:t>
                      </a:r>
                      <a:r>
                        <a:rPr lang="fr-FR" baseline="0" dirty="0" smtClean="0"/>
                        <a:t> à </a:t>
                      </a:r>
                      <a:r>
                        <a:rPr lang="fr-FR" dirty="0" smtClean="0"/>
                        <a:t>S5)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</a:tr>
              <a:tr h="401799">
                <a:tc>
                  <a:txBody>
                    <a:bodyPr/>
                    <a:lstStyle/>
                    <a:p>
                      <a:r>
                        <a:rPr lang="fr-FR" dirty="0" smtClean="0"/>
                        <a:t>C1 (S6 à S10)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53421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 MO 2 / Groupe C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19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14282" y="128586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Groupe C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285728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Nombre d’étudiants par MO : 2024-2025 : </a:t>
            </a:r>
            <a:r>
              <a:rPr lang="fr-FR" sz="2000" b="1" u="sng" dirty="0" smtClean="0">
                <a:solidFill>
                  <a:srgbClr val="002060"/>
                </a:solidFill>
              </a:rPr>
              <a:t>période 2 / bloc 2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</a:rPr>
              <a:t>n = 87</a:t>
            </a:r>
            <a:endParaRPr lang="fr-FR" sz="2000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285720" y="1857364"/>
          <a:ext cx="857255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02"/>
                <a:gridCol w="1318855"/>
                <a:gridCol w="1282222"/>
                <a:gridCol w="1428760"/>
                <a:gridCol w="1428760"/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fr-FR" dirty="0" smtClean="0"/>
                        <a:t>MO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fr-FR" dirty="0" smtClean="0"/>
                        <a:t>B2 (S1</a:t>
                      </a:r>
                      <a:r>
                        <a:rPr lang="fr-FR" baseline="0" dirty="0" smtClean="0"/>
                        <a:t> à </a:t>
                      </a:r>
                      <a:r>
                        <a:rPr lang="fr-FR" dirty="0" smtClean="0"/>
                        <a:t>S5)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fr-FR" dirty="0" smtClean="0"/>
                        <a:t>B1 (S6 à S10)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 MO 1/ Groupe B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19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57158" y="3929066"/>
          <a:ext cx="8572560" cy="180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  <a:gridCol w="1214446"/>
                <a:gridCol w="1428760"/>
                <a:gridCol w="1428760"/>
                <a:gridCol w="1428760"/>
                <a:gridCol w="1428760"/>
              </a:tblGrid>
              <a:tr h="305264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MO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1799">
                <a:tc>
                  <a:txBody>
                    <a:bodyPr/>
                    <a:lstStyle/>
                    <a:p>
                      <a:r>
                        <a:rPr lang="fr-FR" dirty="0" smtClean="0"/>
                        <a:t>B2 (S1</a:t>
                      </a:r>
                      <a:r>
                        <a:rPr lang="fr-FR" baseline="0" dirty="0" smtClean="0"/>
                        <a:t> à </a:t>
                      </a:r>
                      <a:r>
                        <a:rPr lang="fr-FR" dirty="0" smtClean="0"/>
                        <a:t>S5)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</a:tr>
              <a:tr h="401799">
                <a:tc>
                  <a:txBody>
                    <a:bodyPr/>
                    <a:lstStyle/>
                    <a:p>
                      <a:r>
                        <a:rPr lang="fr-FR" dirty="0" smtClean="0"/>
                        <a:t>B1 (S6 à S10)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53421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 MO 2 / Groupe B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17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19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14282" y="135729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Groupe B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1893</Words>
  <Application>Microsoft Office PowerPoint</Application>
  <PresentationFormat>Affichage à l'écran (4:3)</PresentationFormat>
  <Paragraphs>794</Paragraphs>
  <Slides>25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Choix des modules optionnels 2024 - 2025</vt:lpstr>
      <vt:lpstr>DCEM2</vt:lpstr>
      <vt:lpstr>Liste des modules optionnels</vt:lpstr>
      <vt:lpstr>Diapositive 4</vt:lpstr>
      <vt:lpstr>Répartition des DCEM2 selon les MO  2024-2025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DCEM3</vt:lpstr>
      <vt:lpstr>Diapositive 16</vt:lpstr>
      <vt:lpstr>Diapositive 17</vt:lpstr>
      <vt:lpstr>Diapositive 18</vt:lpstr>
      <vt:lpstr>Diapositive 19</vt:lpstr>
      <vt:lpstr>Répartition des DCEM3  2024-2025</vt:lpstr>
      <vt:lpstr>Diapositive 21</vt:lpstr>
      <vt:lpstr>Diapositive 22</vt:lpstr>
      <vt:lpstr>Diapositive 23</vt:lpstr>
      <vt:lpstr>Diapositive 24</vt:lpstr>
      <vt:lpstr>Merci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Procédure de choix des modules optionnels</dc:title>
  <dc:creator>pc</dc:creator>
  <cp:lastModifiedBy>pc</cp:lastModifiedBy>
  <cp:revision>62</cp:revision>
  <dcterms:created xsi:type="dcterms:W3CDTF">2025-02-17T20:23:56Z</dcterms:created>
  <dcterms:modified xsi:type="dcterms:W3CDTF">2025-02-24T22:13:12Z</dcterms:modified>
</cp:coreProperties>
</file>