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4" r:id="rId3"/>
    <p:sldId id="265" r:id="rId4"/>
    <p:sldId id="267" r:id="rId5"/>
    <p:sldId id="257" r:id="rId6"/>
    <p:sldId id="266" r:id="rId7"/>
    <p:sldId id="268" r:id="rId8"/>
    <p:sldId id="269" r:id="rId9"/>
    <p:sldId id="272" r:id="rId10"/>
    <p:sldId id="273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F30D-1812-4F7E-B34C-DCCC0243058C}" type="datetimeFigureOut">
              <a:rPr lang="fr-FR" smtClean="0"/>
              <a:t>23/05/2016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0702-9A9D-4183-BB2F-048A1C757DA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F30D-1812-4F7E-B34C-DCCC0243058C}" type="datetimeFigureOut">
              <a:rPr lang="fr-FR" smtClean="0"/>
              <a:t>23/05/2016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0702-9A9D-4183-BB2F-048A1C757DA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F30D-1812-4F7E-B34C-DCCC0243058C}" type="datetimeFigureOut">
              <a:rPr lang="fr-FR" smtClean="0"/>
              <a:t>23/05/2016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0702-9A9D-4183-BB2F-048A1C757DA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F30D-1812-4F7E-B34C-DCCC0243058C}" type="datetimeFigureOut">
              <a:rPr lang="fr-FR" smtClean="0"/>
              <a:t>23/05/2016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0702-9A9D-4183-BB2F-048A1C757DA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F30D-1812-4F7E-B34C-DCCC0243058C}" type="datetimeFigureOut">
              <a:rPr lang="fr-FR" smtClean="0"/>
              <a:t>23/05/2016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0702-9A9D-4183-BB2F-048A1C757DA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F30D-1812-4F7E-B34C-DCCC0243058C}" type="datetimeFigureOut">
              <a:rPr lang="fr-FR" smtClean="0"/>
              <a:t>23/05/2016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0702-9A9D-4183-BB2F-048A1C757DA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F30D-1812-4F7E-B34C-DCCC0243058C}" type="datetimeFigureOut">
              <a:rPr lang="fr-FR" smtClean="0"/>
              <a:t>23/05/2016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0702-9A9D-4183-BB2F-048A1C757DA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F30D-1812-4F7E-B34C-DCCC0243058C}" type="datetimeFigureOut">
              <a:rPr lang="fr-FR" smtClean="0"/>
              <a:t>23/05/2016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0702-9A9D-4183-BB2F-048A1C757DA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F30D-1812-4F7E-B34C-DCCC0243058C}" type="datetimeFigureOut">
              <a:rPr lang="fr-FR" smtClean="0"/>
              <a:t>23/05/2016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0702-9A9D-4183-BB2F-048A1C757DA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F30D-1812-4F7E-B34C-DCCC0243058C}" type="datetimeFigureOut">
              <a:rPr lang="fr-FR" smtClean="0"/>
              <a:t>23/05/2016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0702-9A9D-4183-BB2F-048A1C757DA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F30D-1812-4F7E-B34C-DCCC0243058C}" type="datetimeFigureOut">
              <a:rPr lang="fr-FR" smtClean="0"/>
              <a:t>23/05/2016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0702-9A9D-4183-BB2F-048A1C757DA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EF30D-1812-4F7E-B34C-DCCC0243058C}" type="datetimeFigureOut">
              <a:rPr lang="fr-FR" smtClean="0"/>
              <a:t>23/05/2016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80702-9A9D-4183-BB2F-048A1C757DA2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algn="ctr"/>
            <a:r>
              <a:rPr lang="fr-CA" sz="3200" i="1" dirty="0" err="1" smtClean="0">
                <a:latin typeface="Baskerville Old Face" pitchFamily="18" charset="0"/>
              </a:rPr>
              <a:t>Berth</a:t>
            </a:r>
            <a:r>
              <a:rPr lang="fr-CA" sz="3200" i="1" dirty="0" smtClean="0">
                <a:latin typeface="Baskerville Old Face" pitchFamily="18" charset="0"/>
              </a:rPr>
              <a:t> </a:t>
            </a:r>
            <a:r>
              <a:rPr lang="fr-CA" sz="3200" i="1" dirty="0" smtClean="0">
                <a:latin typeface="Baskerville Old Face" pitchFamily="18" charset="0"/>
              </a:rPr>
              <a:t>Allocation and Crane </a:t>
            </a:r>
            <a:r>
              <a:rPr lang="fr-CA" sz="3200" i="1" dirty="0" err="1" smtClean="0">
                <a:latin typeface="Baskerville Old Face" pitchFamily="18" charset="0"/>
              </a:rPr>
              <a:t>Assignment</a:t>
            </a:r>
            <a:r>
              <a:rPr lang="fr-CA" sz="3200" i="1" dirty="0" smtClean="0">
                <a:latin typeface="Baskerville Old Face" pitchFamily="18" charset="0"/>
              </a:rPr>
              <a:t> </a:t>
            </a:r>
            <a:r>
              <a:rPr lang="fr-CA" sz="3200" i="1" dirty="0" err="1" smtClean="0">
                <a:latin typeface="Baskerville Old Face" pitchFamily="18" charset="0"/>
              </a:rPr>
              <a:t>Problem</a:t>
            </a:r>
            <a:endParaRPr lang="fr-CA" sz="3200" dirty="0">
              <a:latin typeface="Baskerville Old Face" pitchFamily="18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0" y="1500174"/>
            <a:ext cx="8501090" cy="307183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fr-CA" sz="5100" u="sng" dirty="0" smtClean="0">
                <a:latin typeface="Baskerville Old Face" pitchFamily="18" charset="0"/>
              </a:rPr>
              <a:t>Description du problème</a:t>
            </a:r>
          </a:p>
          <a:p>
            <a:pPr>
              <a:buNone/>
            </a:pPr>
            <a:endParaRPr lang="fr-CA" dirty="0" smtClean="0">
              <a:latin typeface="Baskerville Old Face" pitchFamily="18" charset="0"/>
            </a:endParaRPr>
          </a:p>
          <a:p>
            <a:r>
              <a:rPr lang="fr-CA" sz="3800" dirty="0" smtClean="0">
                <a:latin typeface="Baskerville Old Face" pitchFamily="18" charset="0"/>
              </a:rPr>
              <a:t>Un port avec un ou plusieurs quais</a:t>
            </a:r>
          </a:p>
          <a:p>
            <a:pPr>
              <a:buNone/>
            </a:pPr>
            <a:r>
              <a:rPr lang="fr-CA" sz="3800" dirty="0" smtClean="0">
                <a:latin typeface="Baskerville Old Face" pitchFamily="18" charset="0"/>
              </a:rPr>
              <a:t>		</a:t>
            </a:r>
            <a:r>
              <a:rPr lang="fr-CA" sz="3300" i="1" dirty="0" smtClean="0">
                <a:latin typeface="Baskerville Old Face" pitchFamily="18" charset="0"/>
              </a:rPr>
              <a:t>Topologie  du quai , profondeur</a:t>
            </a:r>
          </a:p>
          <a:p>
            <a:pPr>
              <a:buNone/>
            </a:pPr>
            <a:r>
              <a:rPr lang="fr-CA" sz="3300" i="1" dirty="0" smtClean="0">
                <a:latin typeface="Baskerville Old Face" pitchFamily="18" charset="0"/>
              </a:rPr>
              <a:t>            de l’eau à certaines zones d’accostage,</a:t>
            </a:r>
          </a:p>
          <a:p>
            <a:pPr>
              <a:buNone/>
            </a:pPr>
            <a:r>
              <a:rPr lang="fr-CA" sz="3300" i="1" dirty="0" smtClean="0">
                <a:latin typeface="Baskerville Old Face" pitchFamily="18" charset="0"/>
              </a:rPr>
              <a:t>            nombre de grues de chargements disponibles, capacités des grues ….. </a:t>
            </a:r>
          </a:p>
          <a:p>
            <a:endParaRPr lang="fr-CA" sz="4400" dirty="0" smtClean="0">
              <a:latin typeface="Baskerville Old Face" pitchFamily="18" charset="0"/>
            </a:endParaRPr>
          </a:p>
          <a:p>
            <a:r>
              <a:rPr lang="fr-CA" sz="3800" dirty="0" smtClean="0">
                <a:latin typeface="Baskerville Old Face" pitchFamily="18" charset="0"/>
              </a:rPr>
              <a:t>Ensemble de navires</a:t>
            </a:r>
          </a:p>
          <a:p>
            <a:pPr>
              <a:buFont typeface="Wingdings 3"/>
              <a:buNone/>
            </a:pPr>
            <a:r>
              <a:rPr lang="fr-CA" sz="3800" dirty="0" smtClean="0">
                <a:latin typeface="Baskerville Old Face" pitchFamily="18" charset="0"/>
              </a:rPr>
              <a:t>		</a:t>
            </a:r>
            <a:r>
              <a:rPr lang="fr-CA" sz="3300" dirty="0" smtClean="0">
                <a:latin typeface="Baskerville Old Face" pitchFamily="18" charset="0"/>
              </a:rPr>
              <a:t>Dimensions , temps d’arrivée, temps de départ, capacités…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2071702" y="4429132"/>
            <a:ext cx="4572000" cy="23083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buNone/>
            </a:pPr>
            <a:r>
              <a:rPr lang="fr-CA" sz="2400" b="1" dirty="0" smtClean="0">
                <a:latin typeface="Baskerville Old Face" pitchFamily="18" charset="0"/>
              </a:rPr>
              <a:t>Affectation des navires aux zones de quais et assignation de grues de chargement aux différents navires  considérant la minimisation du temps </a:t>
            </a:r>
            <a:r>
              <a:rPr lang="fr-CA" sz="2400" b="1" dirty="0" smtClean="0">
                <a:latin typeface="Baskerville Old Face" pitchFamily="18" charset="0"/>
              </a:rPr>
              <a:t>de séjour </a:t>
            </a:r>
            <a:r>
              <a:rPr lang="fr-CA" sz="2400" b="1" dirty="0" smtClean="0">
                <a:latin typeface="Baskerville Old Face" pitchFamily="18" charset="0"/>
              </a:rPr>
              <a:t>(entre l’arrivée et le départ) </a:t>
            </a:r>
            <a:endParaRPr lang="fr-CA" sz="2400" b="1" dirty="0">
              <a:latin typeface="Baskerville Old Face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5859" t="43945" r="25293" b="28711"/>
          <a:stretch>
            <a:fillRect/>
          </a:stretch>
        </p:blipFill>
        <p:spPr bwMode="auto">
          <a:xfrm>
            <a:off x="4714876" y="1357298"/>
            <a:ext cx="4143404" cy="1402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0B39-1125-4DF7-81F6-36A5F31EA8D6}" type="slidenum">
              <a:rPr lang="fr-CA" smtClean="0"/>
              <a:pPr/>
              <a:t>1</a:t>
            </a:fld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fr-CA" sz="3200" b="1" dirty="0">
                <a:latin typeface="Andalus" pitchFamily="18" charset="-78"/>
                <a:cs typeface="Andalus" pitchFamily="18" charset="-78"/>
              </a:rPr>
              <a:t>Données Supplémentaires</a:t>
            </a:r>
            <a:endParaRPr lang="fr-FR" sz="3200" b="1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214414" y="1643050"/>
            <a:ext cx="62151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CA" sz="2000" dirty="0" smtClean="0">
                <a:latin typeface="Andalus" pitchFamily="18" charset="-78"/>
                <a:cs typeface="Andalus" pitchFamily="18" charset="-78"/>
              </a:rPr>
              <a:t>  Ce jeu de données est à  titre indicatif.</a:t>
            </a:r>
          </a:p>
          <a:p>
            <a:pPr>
              <a:buFont typeface="Wingdings" pitchFamily="2" charset="2"/>
              <a:buChar char="Ø"/>
            </a:pPr>
            <a:r>
              <a:rPr lang="fr-CA" sz="2000" dirty="0" smtClean="0">
                <a:latin typeface="Andalus" pitchFamily="18" charset="-78"/>
                <a:cs typeface="Andalus" pitchFamily="18" charset="-78"/>
              </a:rPr>
              <a:t>  On pourra par la suite utiliser les vraies données qui s’étalent par exemple sur un mois.</a:t>
            </a:r>
          </a:p>
          <a:p>
            <a:pPr>
              <a:buFont typeface="Wingdings" pitchFamily="2" charset="2"/>
              <a:buChar char="Ø"/>
            </a:pPr>
            <a:r>
              <a:rPr lang="fr-CA" sz="2000" dirty="0" smtClean="0">
                <a:latin typeface="Andalus" pitchFamily="18" charset="-78"/>
                <a:cs typeface="Andalus" pitchFamily="18" charset="-78"/>
              </a:rPr>
              <a:t>  La vitesse des grues pour manutentionner les conteneurs est de 40 </a:t>
            </a:r>
            <a:r>
              <a:rPr lang="fr-CA" sz="2000" dirty="0" err="1" smtClean="0">
                <a:latin typeface="Andalus" pitchFamily="18" charset="-78"/>
                <a:cs typeface="Andalus" pitchFamily="18" charset="-78"/>
              </a:rPr>
              <a:t>cont</a:t>
            </a:r>
            <a:r>
              <a:rPr lang="fr-CA" sz="2000" dirty="0" smtClean="0">
                <a:latin typeface="Andalus" pitchFamily="18" charset="-78"/>
                <a:cs typeface="Andalus" pitchFamily="18" charset="-78"/>
              </a:rPr>
              <a:t>/h </a:t>
            </a:r>
          </a:p>
          <a:p>
            <a:pPr>
              <a:buFont typeface="Wingdings" pitchFamily="2" charset="2"/>
              <a:buChar char="Ø"/>
            </a:pPr>
            <a:r>
              <a:rPr lang="fr-CA" sz="2000" dirty="0" smtClean="0">
                <a:latin typeface="Andalus" pitchFamily="18" charset="-78"/>
                <a:cs typeface="Andalus" pitchFamily="18" charset="-78"/>
              </a:rPr>
              <a:t>  La vitesse de déchargement des remorques est de 60 rem/h</a:t>
            </a:r>
            <a:endParaRPr lang="fr-FR" sz="2000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357298"/>
            <a:ext cx="8929718" cy="2005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CA" sz="2400" dirty="0" smtClean="0">
              <a:latin typeface="Baskerville Old Face" pitchFamily="18" charset="0"/>
            </a:endParaRPr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fr-CA" sz="2500" b="1" u="sng" dirty="0" smtClean="0">
                <a:latin typeface="Baskerville Old Face" pitchFamily="18" charset="0"/>
              </a:rPr>
              <a:t>Méthodologie :</a:t>
            </a:r>
          </a:p>
          <a:p>
            <a:pPr algn="ctr"/>
            <a:r>
              <a:rPr lang="fr-CA" sz="2400" b="1" i="1" dirty="0" smtClean="0">
                <a:latin typeface="Times New Roman" pitchFamily="18" charset="0"/>
                <a:cs typeface="Times New Roman" pitchFamily="18" charset="0"/>
              </a:rPr>
              <a:t> Référence</a:t>
            </a:r>
            <a:r>
              <a:rPr lang="fr-C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CA" sz="2400" dirty="0" smtClean="0">
                <a:latin typeface="Baskerville Old Face" pitchFamily="18" charset="0"/>
              </a:rPr>
              <a:t>: Problème Mono-objectif</a:t>
            </a:r>
          </a:p>
          <a:p>
            <a:pPr algn="ctr"/>
            <a:r>
              <a:rPr lang="fr-CA" sz="2400" dirty="0" smtClean="0">
                <a:latin typeface="Baskerville Old Face" pitchFamily="18" charset="0"/>
              </a:rPr>
              <a:t> </a:t>
            </a:r>
            <a:r>
              <a:rPr lang="fr-CA" b="1" dirty="0" smtClean="0">
                <a:latin typeface="Times New Roman" pitchFamily="18" charset="0"/>
                <a:cs typeface="Times New Roman" pitchFamily="18" charset="0"/>
              </a:rPr>
              <a:t>Problème, Modèle et Résolution Proposés par </a:t>
            </a:r>
            <a:r>
              <a:rPr lang="fr-CA" b="1" dirty="0" err="1" smtClean="0">
                <a:latin typeface="Times New Roman" pitchFamily="18" charset="0"/>
                <a:cs typeface="Times New Roman" pitchFamily="18" charset="0"/>
              </a:rPr>
              <a:t>Liang</a:t>
            </a:r>
            <a:r>
              <a:rPr lang="fr-CA" b="1" dirty="0" smtClean="0">
                <a:latin typeface="Times New Roman" pitchFamily="18" charset="0"/>
                <a:cs typeface="Times New Roman" pitchFamily="18" charset="0"/>
              </a:rPr>
              <a:t> et al. (</a:t>
            </a:r>
            <a:r>
              <a:rPr lang="fr-CA" b="1" dirty="0" smtClean="0">
                <a:latin typeface="Times New Roman" pitchFamily="18" charset="0"/>
                <a:cs typeface="Times New Roman" pitchFamily="18" charset="0"/>
              </a:rPr>
              <a:t>2009)</a:t>
            </a:r>
            <a:endParaRPr lang="fr-CA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CA" sz="2400" dirty="0" smtClean="0">
              <a:latin typeface="Baskerville Old Face" pitchFamily="18" charset="0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500034" y="-24"/>
            <a:ext cx="8229600" cy="1143000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fr-CA" sz="3200" i="1" dirty="0" err="1" smtClean="0">
                <a:latin typeface="Baskerville Old Face" pitchFamily="18" charset="0"/>
              </a:rPr>
              <a:t>Berth</a:t>
            </a:r>
            <a:r>
              <a:rPr lang="fr-CA" sz="3200" i="1" dirty="0" smtClean="0">
                <a:latin typeface="Baskerville Old Face" pitchFamily="18" charset="0"/>
              </a:rPr>
              <a:t> </a:t>
            </a:r>
            <a:r>
              <a:rPr lang="fr-CA" sz="3200" i="1" dirty="0" smtClean="0">
                <a:latin typeface="Baskerville Old Face" pitchFamily="18" charset="0"/>
              </a:rPr>
              <a:t>Allocation and Crane </a:t>
            </a:r>
            <a:r>
              <a:rPr lang="fr-CA" sz="3200" i="1" dirty="0" err="1" smtClean="0">
                <a:latin typeface="Baskerville Old Face" pitchFamily="18" charset="0"/>
              </a:rPr>
              <a:t>Assignment</a:t>
            </a:r>
            <a:r>
              <a:rPr lang="fr-CA" sz="3200" i="1" dirty="0" smtClean="0">
                <a:latin typeface="Baskerville Old Face" pitchFamily="18" charset="0"/>
              </a:rPr>
              <a:t> </a:t>
            </a:r>
            <a:r>
              <a:rPr lang="fr-CA" sz="3200" i="1" dirty="0" err="1" smtClean="0">
                <a:latin typeface="Baskerville Old Face" pitchFamily="18" charset="0"/>
              </a:rPr>
              <a:t>Problem</a:t>
            </a:r>
            <a:endParaRPr kumimoji="0" lang="fr-CA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Baskerville Old Face" pitchFamily="18" charset="0"/>
              <a:ea typeface="+mj-ea"/>
              <a:cs typeface="+mj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0B39-1125-4DF7-81F6-36A5F31EA8D6}" type="slidenum">
              <a:rPr lang="fr-CA" smtClean="0"/>
              <a:pPr/>
              <a:t>2</a:t>
            </a:fld>
            <a:endParaRPr lang="fr-CA"/>
          </a:p>
        </p:txBody>
      </p:sp>
      <p:sp>
        <p:nvSpPr>
          <p:cNvPr id="7" name="ZoneTexte 6"/>
          <p:cNvSpPr txBox="1"/>
          <p:nvPr/>
        </p:nvSpPr>
        <p:spPr>
          <a:xfrm>
            <a:off x="285720" y="3357562"/>
            <a:ext cx="84296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fr-CA" dirty="0" smtClean="0">
                <a:latin typeface="Times New Roman" pitchFamily="18" charset="0"/>
                <a:cs typeface="Times New Roman" pitchFamily="18" charset="0"/>
              </a:rPr>
              <a:t> Déterminer </a:t>
            </a:r>
            <a:r>
              <a:rPr lang="fr-CA" b="1" dirty="0" smtClean="0">
                <a:latin typeface="Times New Roman" pitchFamily="18" charset="0"/>
                <a:cs typeface="Times New Roman" pitchFamily="18" charset="0"/>
              </a:rPr>
              <a:t>la position exacte </a:t>
            </a:r>
            <a:r>
              <a:rPr lang="fr-CA" dirty="0" smtClean="0">
                <a:latin typeface="Times New Roman" pitchFamily="18" charset="0"/>
                <a:cs typeface="Times New Roman" pitchFamily="18" charset="0"/>
              </a:rPr>
              <a:t>et </a:t>
            </a:r>
            <a:r>
              <a:rPr lang="fr-CA" b="1" dirty="0" smtClean="0">
                <a:latin typeface="Times New Roman" pitchFamily="18" charset="0"/>
                <a:cs typeface="Times New Roman" pitchFamily="18" charset="0"/>
              </a:rPr>
              <a:t>le temps d’accostage </a:t>
            </a:r>
            <a:r>
              <a:rPr lang="fr-CA" dirty="0" smtClean="0">
                <a:latin typeface="Times New Roman" pitchFamily="18" charset="0"/>
                <a:cs typeface="Times New Roman" pitchFamily="18" charset="0"/>
              </a:rPr>
              <a:t>de chaque porte conteneur arrivant au quai d’un port, ainsi que </a:t>
            </a:r>
            <a:r>
              <a:rPr lang="fr-CA" b="1" dirty="0" smtClean="0">
                <a:latin typeface="Times New Roman" pitchFamily="18" charset="0"/>
                <a:cs typeface="Times New Roman" pitchFamily="18" charset="0"/>
              </a:rPr>
              <a:t>le nombre exact de grues de chargement </a:t>
            </a:r>
            <a:r>
              <a:rPr lang="fr-CA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CA" i="1" dirty="0" err="1" smtClean="0">
                <a:latin typeface="Times New Roman" pitchFamily="18" charset="0"/>
                <a:cs typeface="Times New Roman" pitchFamily="18" charset="0"/>
              </a:rPr>
              <a:t>Quay</a:t>
            </a:r>
            <a:r>
              <a:rPr lang="fr-CA" i="1" dirty="0" smtClean="0">
                <a:latin typeface="Times New Roman" pitchFamily="18" charset="0"/>
                <a:cs typeface="Times New Roman" pitchFamily="18" charset="0"/>
              </a:rPr>
              <a:t> Crane</a:t>
            </a:r>
            <a:r>
              <a:rPr lang="fr-CA" dirty="0" smtClean="0">
                <a:latin typeface="Times New Roman" pitchFamily="18" charset="0"/>
                <a:cs typeface="Times New Roman" pitchFamily="18" charset="0"/>
              </a:rPr>
              <a:t>) affecté à chacun d’eux pour </a:t>
            </a:r>
            <a:r>
              <a:rPr lang="fr-CA" b="1" dirty="0" smtClean="0">
                <a:latin typeface="Times New Roman" pitchFamily="18" charset="0"/>
                <a:cs typeface="Times New Roman" pitchFamily="18" charset="0"/>
              </a:rPr>
              <a:t>minimiser le temps total d’accostage </a:t>
            </a:r>
            <a:r>
              <a:rPr lang="fr-CA" dirty="0" smtClean="0">
                <a:latin typeface="Times New Roman" pitchFamily="18" charset="0"/>
                <a:cs typeface="Times New Roman" pitchFamily="18" charset="0"/>
              </a:rPr>
              <a:t>au quai (incluant le temps de service de chargement/déchargement, d’attente et le délai associé a la différence entre la fin du service et l’heure </a:t>
            </a:r>
            <a:r>
              <a:rPr lang="fr-CA" dirty="0" err="1" smtClean="0">
                <a:latin typeface="Times New Roman" pitchFamily="18" charset="0"/>
                <a:cs typeface="Times New Roman" pitchFamily="18" charset="0"/>
              </a:rPr>
              <a:t>dûe</a:t>
            </a:r>
            <a:r>
              <a:rPr lang="fr-CA" dirty="0" smtClean="0">
                <a:latin typeface="Times New Roman" pitchFamily="18" charset="0"/>
                <a:cs typeface="Times New Roman" pitchFamily="18" charset="0"/>
              </a:rPr>
              <a:t> du départ du porte-conteneur estimée et programmée par les gestionnaires). </a:t>
            </a:r>
          </a:p>
          <a:p>
            <a:pPr algn="just"/>
            <a:endParaRPr lang="fr-CA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fr-CA" dirty="0" smtClean="0">
                <a:latin typeface="Times New Roman" pitchFamily="18" charset="0"/>
                <a:cs typeface="Times New Roman" pitchFamily="18" charset="0"/>
              </a:rPr>
              <a:t> Application du  modèle  :  cas réel d’un terminal portuaire en Chine.</a:t>
            </a:r>
          </a:p>
          <a:p>
            <a:pPr algn="just"/>
            <a:endParaRPr lang="fr-CA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7232"/>
            <a:ext cx="8929718" cy="2005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CA" sz="2400" dirty="0" smtClean="0">
              <a:latin typeface="Baskerville Old Face" pitchFamily="18" charset="0"/>
            </a:endParaRPr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fr-CA" sz="2500" b="1" u="sng" dirty="0" smtClean="0">
                <a:latin typeface="Baskerville Old Face" pitchFamily="18" charset="0"/>
              </a:rPr>
              <a:t>Méthodologie :</a:t>
            </a:r>
          </a:p>
          <a:p>
            <a:pPr algn="ctr"/>
            <a:r>
              <a:rPr lang="fr-CA" sz="2400" b="1" i="1" dirty="0" smtClean="0">
                <a:latin typeface="Times New Roman" pitchFamily="18" charset="0"/>
                <a:cs typeface="Times New Roman" pitchFamily="18" charset="0"/>
              </a:rPr>
              <a:t> Référence</a:t>
            </a:r>
            <a:r>
              <a:rPr lang="fr-C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CA" sz="2400" dirty="0" smtClean="0">
                <a:latin typeface="Baskerville Old Face" pitchFamily="18" charset="0"/>
              </a:rPr>
              <a:t>: Problème Mono-objectif</a:t>
            </a:r>
          </a:p>
          <a:p>
            <a:pPr algn="ctr"/>
            <a:r>
              <a:rPr lang="fr-CA" sz="2400" dirty="0" smtClean="0">
                <a:latin typeface="Baskerville Old Face" pitchFamily="18" charset="0"/>
              </a:rPr>
              <a:t> </a:t>
            </a:r>
            <a:r>
              <a:rPr lang="fr-CA" b="1" dirty="0" smtClean="0">
                <a:latin typeface="Times New Roman" pitchFamily="18" charset="0"/>
                <a:cs typeface="Times New Roman" pitchFamily="18" charset="0"/>
              </a:rPr>
              <a:t>Problème, Modèle et Résolution Proposés par </a:t>
            </a:r>
            <a:r>
              <a:rPr lang="fr-CA" b="1" dirty="0" err="1" smtClean="0">
                <a:latin typeface="Times New Roman" pitchFamily="18" charset="0"/>
                <a:cs typeface="Times New Roman" pitchFamily="18" charset="0"/>
              </a:rPr>
              <a:t>Liang</a:t>
            </a:r>
            <a:r>
              <a:rPr lang="fr-CA" b="1" dirty="0" smtClean="0">
                <a:latin typeface="Times New Roman" pitchFamily="18" charset="0"/>
                <a:cs typeface="Times New Roman" pitchFamily="18" charset="0"/>
              </a:rPr>
              <a:t> et al. (2009a)</a:t>
            </a:r>
          </a:p>
          <a:p>
            <a:endParaRPr lang="fr-CA" sz="2400" dirty="0" smtClean="0">
              <a:latin typeface="Baskerville Old Face" pitchFamily="18" charset="0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500034" y="-24"/>
            <a:ext cx="8229600" cy="1143000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fr-CA" sz="3200" i="1" dirty="0" err="1" smtClean="0">
                <a:latin typeface="Baskerville Old Face" pitchFamily="18" charset="0"/>
              </a:rPr>
              <a:t>Berth</a:t>
            </a:r>
            <a:r>
              <a:rPr lang="fr-CA" sz="3200" i="1" dirty="0" smtClean="0">
                <a:latin typeface="Baskerville Old Face" pitchFamily="18" charset="0"/>
              </a:rPr>
              <a:t> </a:t>
            </a:r>
            <a:r>
              <a:rPr lang="fr-CA" sz="3200" i="1" dirty="0" smtClean="0">
                <a:latin typeface="Baskerville Old Face" pitchFamily="18" charset="0"/>
              </a:rPr>
              <a:t>Allocation and Crane </a:t>
            </a:r>
            <a:r>
              <a:rPr lang="fr-CA" sz="3200" i="1" dirty="0" err="1" smtClean="0">
                <a:latin typeface="Baskerville Old Face" pitchFamily="18" charset="0"/>
              </a:rPr>
              <a:t>Assignment</a:t>
            </a:r>
            <a:r>
              <a:rPr lang="fr-CA" sz="3200" i="1" dirty="0" smtClean="0">
                <a:latin typeface="Baskerville Old Face" pitchFamily="18" charset="0"/>
              </a:rPr>
              <a:t> </a:t>
            </a:r>
            <a:r>
              <a:rPr lang="fr-CA" sz="3200" i="1" dirty="0" err="1" smtClean="0">
                <a:latin typeface="Baskerville Old Face" pitchFamily="18" charset="0"/>
              </a:rPr>
              <a:t>Problem</a:t>
            </a:r>
            <a:r>
              <a:rPr lang="fr-CA" sz="3200" dirty="0" smtClean="0">
                <a:latin typeface="Baskerville Old Face" pitchFamily="18" charset="0"/>
              </a:rPr>
              <a:t> </a:t>
            </a:r>
            <a:endParaRPr kumimoji="0" lang="fr-CA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Baskerville Old Face" pitchFamily="18" charset="0"/>
              <a:ea typeface="+mj-ea"/>
              <a:cs typeface="+mj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0B39-1125-4DF7-81F6-36A5F31EA8D6}" type="slidenum">
              <a:rPr lang="fr-CA" smtClean="0"/>
              <a:pPr/>
              <a:t>3</a:t>
            </a:fld>
            <a:endParaRPr lang="fr-CA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714480" y="2428868"/>
          <a:ext cx="7176465" cy="3786214"/>
        </p:xfrm>
        <a:graphic>
          <a:graphicData uri="http://schemas.openxmlformats.org/presentationml/2006/ole">
            <p:oleObj spid="_x0000_s7170" name="Équation" r:id="rId3" imgW="6972120" imgH="3327120" progId="Equation.3">
              <p:embed/>
            </p:oleObj>
          </a:graphicData>
        </a:graphic>
      </p:graphicFrame>
      <p:sp>
        <p:nvSpPr>
          <p:cNvPr id="8" name="Bulle ronde 7"/>
          <p:cNvSpPr/>
          <p:nvPr/>
        </p:nvSpPr>
        <p:spPr>
          <a:xfrm>
            <a:off x="4071934" y="2500306"/>
            <a:ext cx="785818" cy="500066"/>
          </a:xfrm>
          <a:prstGeom prst="wedgeEllipseCallout">
            <a:avLst>
              <a:gd name="adj1" fmla="val 363407"/>
              <a:gd name="adj2" fmla="val 51392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Bulle ronde 8"/>
          <p:cNvSpPr/>
          <p:nvPr/>
        </p:nvSpPr>
        <p:spPr>
          <a:xfrm>
            <a:off x="2714612" y="2500306"/>
            <a:ext cx="785818" cy="500066"/>
          </a:xfrm>
          <a:prstGeom prst="wedgeEllipseCallout">
            <a:avLst>
              <a:gd name="adj1" fmla="val -215984"/>
              <a:gd name="adj2" fmla="val 108214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Bulle ronde 9"/>
          <p:cNvSpPr/>
          <p:nvPr/>
        </p:nvSpPr>
        <p:spPr>
          <a:xfrm>
            <a:off x="5214942" y="2500306"/>
            <a:ext cx="1285884" cy="500066"/>
          </a:xfrm>
          <a:prstGeom prst="wedgeEllipseCallout">
            <a:avLst>
              <a:gd name="adj1" fmla="val 134452"/>
              <a:gd name="adj2" fmla="val 77738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ZoneTexte 10"/>
          <p:cNvSpPr txBox="1"/>
          <p:nvPr/>
        </p:nvSpPr>
        <p:spPr>
          <a:xfrm>
            <a:off x="0" y="3143248"/>
            <a:ext cx="150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Temps du service de </a:t>
            </a:r>
            <a:r>
              <a:rPr lang="en-CA" sz="1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chargement</a:t>
            </a:r>
            <a:r>
              <a:rPr lang="en-CA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CA" sz="1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déchargement</a:t>
            </a:r>
            <a:endParaRPr lang="fr-CA" sz="1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000892" y="5429264"/>
            <a:ext cx="1500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Temps </a:t>
            </a:r>
            <a:r>
              <a:rPr lang="en-CA" sz="1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d’attente</a:t>
            </a:r>
            <a:r>
              <a:rPr lang="en-CA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1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avant</a:t>
            </a:r>
            <a:r>
              <a:rPr lang="en-CA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le service</a:t>
            </a:r>
            <a:endParaRPr lang="fr-CA" sz="1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072330" y="3214686"/>
            <a:ext cx="1571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Délai</a:t>
            </a:r>
            <a:r>
              <a:rPr lang="en-CA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du au retard </a:t>
            </a:r>
            <a:r>
              <a:rPr lang="en-CA" sz="1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eventuel</a:t>
            </a:r>
            <a:r>
              <a:rPr lang="en-CA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du </a:t>
            </a:r>
            <a:r>
              <a:rPr lang="en-CA" sz="1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navire</a:t>
            </a:r>
            <a:r>
              <a:rPr lang="en-CA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par rapport à </a:t>
            </a:r>
            <a:r>
              <a:rPr lang="en-CA" sz="1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l’heure</a:t>
            </a:r>
            <a:r>
              <a:rPr lang="en-CA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due de son </a:t>
            </a:r>
            <a:r>
              <a:rPr lang="en-CA" sz="1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départ</a:t>
            </a:r>
            <a:endParaRPr lang="fr-CA" sz="1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CA" sz="2800" dirty="0">
                <a:latin typeface="Andalus" pitchFamily="18" charset="-78"/>
                <a:cs typeface="Andalus" pitchFamily="18" charset="-78"/>
              </a:rPr>
              <a:t>OUTPUT  d’ UN BACAP</a:t>
            </a:r>
            <a:br>
              <a:rPr lang="fr-CA" sz="2800" dirty="0">
                <a:latin typeface="Andalus" pitchFamily="18" charset="-78"/>
                <a:cs typeface="Andalus" pitchFamily="18" charset="-78"/>
              </a:rPr>
            </a:br>
            <a:r>
              <a:rPr lang="fr-CA" sz="2800" dirty="0" smtClean="0">
                <a:latin typeface="Andalus" pitchFamily="18" charset="-78"/>
                <a:cs typeface="Andalus" pitchFamily="18" charset="-78"/>
              </a:rPr>
              <a:t>Assignation de grues fixe </a:t>
            </a:r>
            <a:r>
              <a:rPr lang="fr-CA" sz="2800" dirty="0">
                <a:latin typeface="Andalus" pitchFamily="18" charset="-78"/>
                <a:cs typeface="Andalus" pitchFamily="18" charset="-78"/>
              </a:rPr>
              <a:t>dans le temps </a:t>
            </a:r>
            <a:r>
              <a:rPr lang="fr-FR" sz="2800" dirty="0">
                <a:latin typeface="Andalus" pitchFamily="18" charset="-78"/>
                <a:cs typeface="Andalus" pitchFamily="18" charset="-78"/>
              </a:rPr>
              <a:t/>
            </a:r>
            <a:br>
              <a:rPr lang="fr-FR" sz="2800" dirty="0">
                <a:latin typeface="Andalus" pitchFamily="18" charset="-78"/>
                <a:cs typeface="Andalus" pitchFamily="18" charset="-78"/>
              </a:rPr>
            </a:br>
            <a:endParaRPr lang="fr-FR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 l="9334" t="13672" r="7759" b="50195"/>
          <a:stretch>
            <a:fillRect/>
          </a:stretch>
        </p:blipFill>
        <p:spPr bwMode="auto">
          <a:xfrm>
            <a:off x="0" y="3286124"/>
            <a:ext cx="9037872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ZoneTexte 4"/>
          <p:cNvSpPr txBox="1"/>
          <p:nvPr/>
        </p:nvSpPr>
        <p:spPr>
          <a:xfrm>
            <a:off x="642910" y="1785926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latin typeface="Andalus" pitchFamily="18" charset="-78"/>
                <a:cs typeface="Andalus" pitchFamily="18" charset="-78"/>
              </a:rPr>
              <a:t>Case de 11 navires</a:t>
            </a:r>
          </a:p>
          <a:p>
            <a:r>
              <a:rPr lang="fr-CA" dirty="0" smtClean="0">
                <a:latin typeface="Andalus" pitchFamily="18" charset="-78"/>
                <a:cs typeface="Andalus" pitchFamily="18" charset="-78"/>
              </a:rPr>
              <a:t>4 Postes a quai</a:t>
            </a:r>
            <a:endParaRPr lang="fr-FR" dirty="0">
              <a:latin typeface="Andalus" pitchFamily="18" charset="-78"/>
              <a:cs typeface="Andalus" pitchFamily="18" charset="-78"/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2928926" y="1142984"/>
          <a:ext cx="6096001" cy="2009394"/>
        </p:xfrm>
        <a:graphic>
          <a:graphicData uri="http://schemas.openxmlformats.org/drawingml/2006/table">
            <a:tbl>
              <a:tblPr/>
              <a:tblGrid>
                <a:gridCol w="534010"/>
                <a:gridCol w="1186282"/>
                <a:gridCol w="1247242"/>
                <a:gridCol w="969264"/>
                <a:gridCol w="2159203"/>
              </a:tblGrid>
              <a:tr h="2743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9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9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Ship</a:t>
                      </a:r>
                      <a:endParaRPr lang="fr-FR" sz="1000">
                        <a:latin typeface="Times New Roman"/>
                        <a:ea typeface="SimSu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9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name</a:t>
                      </a:r>
                      <a:endParaRPr lang="fr-FR" sz="10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9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Arrival Time</a:t>
                      </a:r>
                      <a:endParaRPr lang="fr-FR" sz="10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9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Due Time</a:t>
                      </a:r>
                      <a:endParaRPr lang="fr-FR" sz="10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9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Total number of container loading/unloading (TEU)</a:t>
                      </a:r>
                      <a:endParaRPr lang="fr-FR" sz="10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7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fr-FR" sz="10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4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MSG</a:t>
                      </a:r>
                      <a:endParaRPr lang="fr-FR" sz="10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09:00</a:t>
                      </a:r>
                      <a:endParaRPr lang="fr-FR" sz="10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20:00</a:t>
                      </a:r>
                      <a:endParaRPr lang="fr-FR" sz="10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428</a:t>
                      </a:r>
                      <a:endParaRPr lang="fr-FR" sz="10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7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fr-FR" sz="10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NTD</a:t>
                      </a:r>
                      <a:endParaRPr lang="fr-FR" sz="10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09:00</a:t>
                      </a:r>
                      <a:endParaRPr lang="fr-FR" sz="10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21:00</a:t>
                      </a:r>
                      <a:endParaRPr lang="fr-FR" sz="10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455</a:t>
                      </a:r>
                      <a:endParaRPr lang="fr-FR" sz="10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7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fr-FR" sz="10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CG</a:t>
                      </a:r>
                      <a:endParaRPr lang="fr-FR" sz="10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00:30</a:t>
                      </a:r>
                      <a:endParaRPr lang="fr-FR" sz="10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13:00</a:t>
                      </a:r>
                      <a:endParaRPr lang="fr-FR" sz="10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259</a:t>
                      </a:r>
                      <a:endParaRPr lang="fr-FR" sz="10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7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fr-FR" sz="10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NT</a:t>
                      </a:r>
                      <a:endParaRPr lang="fr-FR" sz="10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21:00</a:t>
                      </a:r>
                      <a:endParaRPr lang="fr-FR" sz="10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23:50</a:t>
                      </a:r>
                      <a:endParaRPr lang="fr-FR" sz="10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172</a:t>
                      </a:r>
                      <a:endParaRPr lang="fr-FR" sz="10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7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fr-FR" sz="10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LZ</a:t>
                      </a:r>
                      <a:endParaRPr lang="fr-FR" sz="10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00:30</a:t>
                      </a:r>
                      <a:endParaRPr lang="fr-FR" sz="10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23:50</a:t>
                      </a:r>
                      <a:endParaRPr lang="fr-FR" sz="10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684</a:t>
                      </a:r>
                      <a:endParaRPr lang="fr-FR" sz="10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7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fr-FR" sz="10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XY</a:t>
                      </a:r>
                      <a:endParaRPr lang="fr-FR" sz="10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08:30</a:t>
                      </a:r>
                      <a:endParaRPr lang="fr-FR" sz="10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21:00</a:t>
                      </a:r>
                      <a:endParaRPr lang="fr-FR" sz="10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356</a:t>
                      </a:r>
                      <a:endParaRPr lang="fr-FR" sz="10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7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fr-FR" sz="10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LZI</a:t>
                      </a:r>
                      <a:endParaRPr lang="fr-FR" sz="10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07:00</a:t>
                      </a:r>
                      <a:endParaRPr lang="fr-FR" sz="10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20:30</a:t>
                      </a:r>
                      <a:endParaRPr lang="fr-FR" sz="10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435</a:t>
                      </a:r>
                      <a:endParaRPr lang="fr-FR" sz="10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7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fr-FR" sz="10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GC</a:t>
                      </a:r>
                      <a:endParaRPr lang="fr-FR" sz="10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11:30</a:t>
                      </a:r>
                      <a:endParaRPr lang="fr-FR" sz="10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23:50</a:t>
                      </a:r>
                      <a:endParaRPr lang="fr-FR" sz="10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350</a:t>
                      </a:r>
                      <a:endParaRPr lang="fr-FR" sz="10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7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Calibri"/>
                          <a:cs typeface="Times New Roman"/>
                        </a:rPr>
                        <a:t>9</a:t>
                      </a:r>
                      <a:endParaRPr lang="fr-FR" sz="10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LP</a:t>
                      </a:r>
                      <a:endParaRPr lang="fr-FR" sz="10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21:30</a:t>
                      </a:r>
                      <a:endParaRPr lang="fr-FR" sz="10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23:50</a:t>
                      </a:r>
                      <a:endParaRPr lang="fr-FR" sz="10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150</a:t>
                      </a:r>
                      <a:endParaRPr lang="fr-FR" sz="10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7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fr-FR" sz="10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LYQ</a:t>
                      </a:r>
                      <a:endParaRPr lang="fr-FR" sz="10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22:00</a:t>
                      </a:r>
                      <a:endParaRPr lang="fr-FR" sz="10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23:50</a:t>
                      </a:r>
                      <a:endParaRPr lang="fr-FR" sz="10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150</a:t>
                      </a:r>
                      <a:endParaRPr lang="fr-FR" sz="10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7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Calibri"/>
                          <a:cs typeface="Times New Roman"/>
                        </a:rPr>
                        <a:t>11</a:t>
                      </a:r>
                      <a:endParaRPr lang="fr-FR" sz="10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CCG</a:t>
                      </a:r>
                      <a:endParaRPr lang="fr-FR" sz="10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81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09:00</a:t>
                      </a:r>
                      <a:endParaRPr lang="fr-FR" sz="10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23:50</a:t>
                      </a:r>
                      <a:endParaRPr lang="fr-FR" sz="10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9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333</a:t>
                      </a:r>
                      <a:endParaRPr lang="fr-FR" sz="10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:\Users\HP\Desktop\bb.jpg"/>
          <p:cNvPicPr/>
          <p:nvPr/>
        </p:nvPicPr>
        <p:blipFill>
          <a:blip r:embed="rId2"/>
          <a:srcRect r="33058"/>
          <a:stretch>
            <a:fillRect/>
          </a:stretch>
        </p:blipFill>
        <p:spPr bwMode="auto">
          <a:xfrm>
            <a:off x="142844" y="1142984"/>
            <a:ext cx="5429288" cy="4214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642910" y="142852"/>
            <a:ext cx="7429552" cy="7694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algn="ctr">
              <a:spcBef>
                <a:spcPct val="0"/>
              </a:spcBef>
            </a:pPr>
            <a:r>
              <a:rPr lang="fr-CA" sz="4400" dirty="0">
                <a:latin typeface="Andalus" pitchFamily="18" charset="-78"/>
                <a:ea typeface="+mj-ea"/>
                <a:cs typeface="Andalus" pitchFamily="18" charset="-78"/>
              </a:rPr>
              <a:t>OUTPUT  d’ UN </a:t>
            </a:r>
            <a:r>
              <a:rPr lang="fr-CA" sz="4400" dirty="0" smtClean="0">
                <a:latin typeface="Andalus" pitchFamily="18" charset="-78"/>
                <a:ea typeface="+mj-ea"/>
                <a:cs typeface="Andalus" pitchFamily="18" charset="-78"/>
              </a:rPr>
              <a:t>BACAP</a:t>
            </a:r>
          </a:p>
          <a:p>
            <a:pPr algn="ctr">
              <a:spcBef>
                <a:spcPct val="0"/>
              </a:spcBef>
            </a:pPr>
            <a:r>
              <a:rPr lang="fr-CA" sz="4400" dirty="0" smtClean="0">
                <a:latin typeface="Andalus" pitchFamily="18" charset="-78"/>
                <a:ea typeface="+mj-ea"/>
                <a:cs typeface="Andalus" pitchFamily="18" charset="-78"/>
              </a:rPr>
              <a:t>Assignation de grue  variable dans le temps </a:t>
            </a:r>
            <a:endParaRPr lang="fr-FR" sz="4400" dirty="0">
              <a:latin typeface="Andalus" pitchFamily="18" charset="-78"/>
              <a:ea typeface="+mj-ea"/>
              <a:cs typeface="Andalus" pitchFamily="18" charset="-78"/>
            </a:endParaRPr>
          </a:p>
        </p:txBody>
      </p:sp>
      <p:pic>
        <p:nvPicPr>
          <p:cNvPr id="6" name="Image 5"/>
          <p:cNvPicPr/>
          <p:nvPr/>
        </p:nvPicPr>
        <p:blipFill>
          <a:blip r:embed="rId3" cstate="print"/>
          <a:srcRect l="49343" b="10419"/>
          <a:stretch>
            <a:fillRect/>
          </a:stretch>
        </p:blipFill>
        <p:spPr bwMode="auto">
          <a:xfrm>
            <a:off x="3786182" y="3214686"/>
            <a:ext cx="5140573" cy="318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latin typeface="Andalus" pitchFamily="18" charset="-78"/>
                <a:cs typeface="Andalus" pitchFamily="18" charset="-78"/>
              </a:rPr>
              <a:t>TERMINAL DE RADES</a:t>
            </a:r>
            <a:endParaRPr lang="fr-FR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8194" name="Picture 2" descr="C:\Users\Neila\Documents\PHD\RADES\3809463-570438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357298"/>
            <a:ext cx="5378145" cy="3571900"/>
          </a:xfrm>
          <a:prstGeom prst="rect">
            <a:avLst/>
          </a:prstGeom>
          <a:noFill/>
        </p:spPr>
      </p:pic>
      <p:graphicFrame>
        <p:nvGraphicFramePr>
          <p:cNvPr id="6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5786446" y="3793031"/>
          <a:ext cx="3357586" cy="2850679"/>
        </p:xfrm>
        <a:graphic>
          <a:graphicData uri="http://schemas.openxmlformats.org/drawingml/2006/table">
            <a:tbl>
              <a:tblPr/>
              <a:tblGrid>
                <a:gridCol w="477075"/>
                <a:gridCol w="1088677"/>
                <a:gridCol w="1791834"/>
              </a:tblGrid>
              <a:tr h="397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15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Poste </a:t>
                      </a:r>
                      <a:endParaRPr lang="fr-F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15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Type navires </a:t>
                      </a:r>
                      <a:endParaRPr lang="fr-F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15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Marchandises </a:t>
                      </a:r>
                      <a:endParaRPr lang="fr-F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6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15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 </a:t>
                      </a:r>
                      <a:endParaRPr lang="fr-F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15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Porte Conteneurs </a:t>
                      </a:r>
                      <a:endParaRPr lang="fr-F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15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Conteneurs </a:t>
                      </a:r>
                      <a:endParaRPr lang="fr-F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6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15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 </a:t>
                      </a:r>
                      <a:endParaRPr lang="fr-F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15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Rouliers </a:t>
                      </a:r>
                      <a:endParaRPr lang="fr-F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15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Conteneurs et Unités roulantes </a:t>
                      </a:r>
                      <a:endParaRPr lang="fr-F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6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15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 </a:t>
                      </a:r>
                      <a:endParaRPr lang="fr-F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15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Rouliers </a:t>
                      </a:r>
                      <a:endParaRPr lang="fr-F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15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Conteneurs et Unités roulantes </a:t>
                      </a:r>
                      <a:endParaRPr lang="fr-F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6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15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 </a:t>
                      </a:r>
                      <a:endParaRPr lang="fr-F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15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Rouliers </a:t>
                      </a:r>
                      <a:endParaRPr lang="fr-F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15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Conteneurs et Unités roulantes </a:t>
                      </a:r>
                      <a:endParaRPr lang="fr-F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6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15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 </a:t>
                      </a:r>
                      <a:endParaRPr lang="fr-F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15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Rouliers </a:t>
                      </a:r>
                      <a:endParaRPr lang="fr-F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15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Conteneurs et Unités roulantes </a:t>
                      </a:r>
                      <a:endParaRPr lang="fr-F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6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15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 </a:t>
                      </a:r>
                      <a:endParaRPr lang="fr-F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15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Porte Conteneurs </a:t>
                      </a:r>
                      <a:endParaRPr lang="fr-F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15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Conteneurs </a:t>
                      </a:r>
                      <a:endParaRPr lang="fr-F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6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15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7 </a:t>
                      </a:r>
                      <a:endParaRPr lang="fr-F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15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Porte Conteneurs </a:t>
                      </a:r>
                      <a:endParaRPr lang="fr-F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15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Conteneurs</a:t>
                      </a:r>
                      <a:endParaRPr lang="fr-F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fr-CA" sz="2400" b="1" dirty="0">
                <a:latin typeface="Andalus" pitchFamily="18" charset="-78"/>
                <a:cs typeface="Andalus" pitchFamily="18" charset="-78"/>
              </a:rPr>
              <a:t>Contraintes du Terminal de Rades</a:t>
            </a:r>
            <a:endParaRPr lang="fr-FR" sz="2400" b="1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0" y="2285992"/>
            <a:ext cx="90011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fr-CA" dirty="0" smtClean="0">
                <a:latin typeface="Andalus" pitchFamily="18" charset="-78"/>
                <a:cs typeface="Andalus" pitchFamily="18" charset="-78"/>
              </a:rPr>
              <a:t>  2 Types de navires : </a:t>
            </a:r>
            <a:r>
              <a:rPr lang="fr-CA" dirty="0" err="1" smtClean="0">
                <a:latin typeface="Andalus" pitchFamily="18" charset="-78"/>
                <a:cs typeface="Andalus" pitchFamily="18" charset="-78"/>
              </a:rPr>
              <a:t>Porte-Conteneurs</a:t>
            </a:r>
            <a:r>
              <a:rPr lang="fr-CA" dirty="0" smtClean="0">
                <a:latin typeface="Andalus" pitchFamily="18" charset="-78"/>
                <a:cs typeface="Andalus" pitchFamily="18" charset="-78"/>
              </a:rPr>
              <a:t> et RORO</a:t>
            </a:r>
          </a:p>
          <a:p>
            <a:pPr>
              <a:buFont typeface="Wingdings" pitchFamily="2" charset="2"/>
              <a:buChar char="q"/>
            </a:pPr>
            <a:endParaRPr lang="fr-CA" dirty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q"/>
            </a:pPr>
            <a:r>
              <a:rPr lang="fr-CA" dirty="0" err="1" smtClean="0">
                <a:latin typeface="Andalus" pitchFamily="18" charset="-78"/>
                <a:cs typeface="Andalus" pitchFamily="18" charset="-78"/>
              </a:rPr>
              <a:t>RoRo</a:t>
            </a:r>
            <a:r>
              <a:rPr lang="fr-CA" dirty="0" smtClean="0">
                <a:latin typeface="Andalus" pitchFamily="18" charset="-78"/>
                <a:cs typeface="Andalus" pitchFamily="18" charset="-78"/>
              </a:rPr>
              <a:t> : (Remorques + Conteneurs ) ; fenêtre de temps, demande ponctuelle d’ 1 grue pour le chargement /déchargement des conteneurs a bord</a:t>
            </a:r>
          </a:p>
          <a:p>
            <a:pPr>
              <a:buFont typeface="Wingdings" pitchFamily="2" charset="2"/>
              <a:buChar char="q"/>
            </a:pPr>
            <a:endParaRPr lang="fr-CA" dirty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q"/>
            </a:pPr>
            <a:r>
              <a:rPr lang="fr-CA" dirty="0" smtClean="0">
                <a:latin typeface="Andalus" pitchFamily="18" charset="-78"/>
                <a:cs typeface="Andalus" pitchFamily="18" charset="-78"/>
              </a:rPr>
              <a:t>Porte-conteneurs : Conteneurs seulement , pas de fenêtre de temps. 2 grues à la fois max).</a:t>
            </a:r>
          </a:p>
          <a:p>
            <a:pPr>
              <a:buFont typeface="Wingdings" pitchFamily="2" charset="2"/>
              <a:buChar char="q"/>
            </a:pPr>
            <a:r>
              <a:rPr lang="fr-CA" dirty="0" smtClean="0">
                <a:latin typeface="Andalus" pitchFamily="18" charset="-78"/>
                <a:cs typeface="Andalus" pitchFamily="18" charset="-78"/>
              </a:rPr>
              <a:t>Il y a des postes a quai dédiés  exclusivement aux RORO  (2,3,4 et 5 )et d’autres aux Porte-conteneurs. (1,6,7)</a:t>
            </a:r>
          </a:p>
          <a:p>
            <a:pPr>
              <a:buFont typeface="Wingdings" pitchFamily="2" charset="2"/>
              <a:buChar char="q"/>
            </a:pPr>
            <a:r>
              <a:rPr lang="fr-CA" dirty="0" smtClean="0">
                <a:latin typeface="Andalus" pitchFamily="18" charset="-78"/>
                <a:cs typeface="Andalus" pitchFamily="18" charset="-78"/>
              </a:rPr>
              <a:t>Décision simultanée : Ou accoster et combien de grues assigner a un navire entrant ?</a:t>
            </a:r>
          </a:p>
          <a:p>
            <a:pPr>
              <a:buFont typeface="Wingdings" pitchFamily="2" charset="2"/>
              <a:buChar char="q"/>
            </a:pPr>
            <a:endParaRPr lang="fr-CA" dirty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q"/>
            </a:pPr>
            <a:r>
              <a:rPr lang="fr-CA" dirty="0" smtClean="0">
                <a:latin typeface="Andalus" pitchFamily="18" charset="-78"/>
                <a:cs typeface="Andalus" pitchFamily="18" charset="-78"/>
              </a:rPr>
              <a:t>Décision supplémentaire : A quel moment faut-il donner le grue au RORO ?</a:t>
            </a:r>
          </a:p>
          <a:p>
            <a:pPr>
              <a:buFont typeface="Wingdings" pitchFamily="2" charset="2"/>
              <a:buChar char="q"/>
            </a:pPr>
            <a:endParaRPr lang="fr-CA" dirty="0" smtClean="0">
              <a:latin typeface="Andalus" pitchFamily="18" charset="-78"/>
              <a:cs typeface="Andalus" pitchFamily="18" charset="-78"/>
            </a:endParaRPr>
          </a:p>
          <a:p>
            <a:pPr>
              <a:buFont typeface="Wingdings" pitchFamily="2" charset="2"/>
              <a:buChar char="q"/>
            </a:pPr>
            <a:endParaRPr lang="fr-CA" dirty="0">
              <a:latin typeface="Andalus" pitchFamily="18" charset="-78"/>
              <a:cs typeface="Andalus" pitchFamily="18" charset="-78"/>
            </a:endParaRPr>
          </a:p>
          <a:p>
            <a:endParaRPr lang="fr-CA" dirty="0" smtClean="0">
              <a:latin typeface="Andalus" pitchFamily="18" charset="-78"/>
              <a:cs typeface="Andalus" pitchFamily="18" charset="-78"/>
            </a:endParaRPr>
          </a:p>
          <a:p>
            <a:endParaRPr lang="fr-FR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 l="9334" t="11719" r="7210" b="10156"/>
          <a:stretch>
            <a:fillRect/>
          </a:stretch>
        </p:blipFill>
        <p:spPr bwMode="auto">
          <a:xfrm>
            <a:off x="321439" y="1714488"/>
            <a:ext cx="8608279" cy="4530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ZoneTexte 4"/>
          <p:cNvSpPr txBox="1"/>
          <p:nvPr/>
        </p:nvSpPr>
        <p:spPr>
          <a:xfrm>
            <a:off x="642910" y="142852"/>
            <a:ext cx="7429552" cy="7694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algn="ctr">
              <a:spcBef>
                <a:spcPct val="0"/>
              </a:spcBef>
            </a:pPr>
            <a:r>
              <a:rPr lang="fr-CA" sz="4400" dirty="0">
                <a:latin typeface="Andalus" pitchFamily="18" charset="-78"/>
                <a:ea typeface="+mj-ea"/>
                <a:cs typeface="Andalus" pitchFamily="18" charset="-78"/>
              </a:rPr>
              <a:t>OUTPUT  </a:t>
            </a:r>
            <a:r>
              <a:rPr lang="fr-CA" sz="4400" dirty="0" smtClean="0">
                <a:latin typeface="Andalus" pitchFamily="18" charset="-78"/>
                <a:ea typeface="+mj-ea"/>
                <a:cs typeface="Andalus" pitchFamily="18" charset="-78"/>
              </a:rPr>
              <a:t>du  BACAP de Rades</a:t>
            </a:r>
          </a:p>
          <a:p>
            <a:pPr algn="ctr">
              <a:spcBef>
                <a:spcPct val="0"/>
              </a:spcBef>
            </a:pPr>
            <a:r>
              <a:rPr lang="fr-CA" sz="4400" dirty="0" smtClean="0">
                <a:latin typeface="Andalus" pitchFamily="18" charset="-78"/>
                <a:ea typeface="+mj-ea"/>
                <a:cs typeface="Andalus" pitchFamily="18" charset="-78"/>
              </a:rPr>
              <a:t>Assignation de grue fixe dans le temps </a:t>
            </a:r>
            <a:endParaRPr lang="fr-FR" sz="4400" dirty="0">
              <a:latin typeface="Andalus" pitchFamily="18" charset="-78"/>
              <a:ea typeface="+mj-ea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fr-CA" sz="2400" b="1" dirty="0">
                <a:latin typeface="Andalus" pitchFamily="18" charset="-78"/>
                <a:cs typeface="Andalus" pitchFamily="18" charset="-78"/>
              </a:rPr>
              <a:t>U</a:t>
            </a:r>
            <a:r>
              <a:rPr lang="fr-CA" sz="2400" b="1" dirty="0" smtClean="0">
                <a:latin typeface="Andalus" pitchFamily="18" charset="-78"/>
                <a:cs typeface="Andalus" pitchFamily="18" charset="-78"/>
              </a:rPr>
              <a:t>n  jeu de données  pour tester nos algorithmes</a:t>
            </a:r>
            <a:endParaRPr lang="fr-FR" sz="2400" b="1" dirty="0">
              <a:latin typeface="Andalus" pitchFamily="18" charset="-78"/>
              <a:cs typeface="Andalus" pitchFamily="18" charset="-78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500032" y="1142984"/>
          <a:ext cx="8143932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4"/>
                <a:gridCol w="1357322"/>
                <a:gridCol w="1500198"/>
                <a:gridCol w="1571636"/>
                <a:gridCol w="1500198"/>
                <a:gridCol w="1571634"/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#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 smtClean="0"/>
                        <a:t>Type Navire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Arrivée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Départ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 smtClean="0"/>
                        <a:t>Conteneurs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Remorques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RORO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06h00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24h00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67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136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PC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9h00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-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435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-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PC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15h40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-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366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-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RORO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06h00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20h00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80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160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RORO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08h00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24h00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45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200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PC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09h00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-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236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-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PC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09h30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-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334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-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RORO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13h50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23h00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100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200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RORO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11h40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23h30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89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180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RORO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12h00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Demain 12h00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45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210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RORO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16h00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24h00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60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160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RORO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22h20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Demain 16h00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34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220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626</Words>
  <Application>Microsoft Office PowerPoint</Application>
  <PresentationFormat>Affichage à l'écran (4:3)</PresentationFormat>
  <Paragraphs>218</Paragraphs>
  <Slides>10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2" baseType="lpstr">
      <vt:lpstr>Thème Office</vt:lpstr>
      <vt:lpstr>Équation</vt:lpstr>
      <vt:lpstr>Berth Allocation and Crane Assignment Problem</vt:lpstr>
      <vt:lpstr>Diapositive 2</vt:lpstr>
      <vt:lpstr>Diapositive 3</vt:lpstr>
      <vt:lpstr>OUTPUT  d’ UN BACAP Assignation de grues fixe dans le temps  </vt:lpstr>
      <vt:lpstr>Diapositive 5</vt:lpstr>
      <vt:lpstr>TERMINAL DE RADES</vt:lpstr>
      <vt:lpstr>Contraintes du Terminal de Rades</vt:lpstr>
      <vt:lpstr>Diapositive 8</vt:lpstr>
      <vt:lpstr>Un  jeu de données  pour tester nos algorithmes</vt:lpstr>
      <vt:lpstr>Données Supplémentaires</vt:lpstr>
    </vt:vector>
  </TitlesOfParts>
  <Company>École de technologie supérieure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Neila</dc:creator>
  <cp:lastModifiedBy>Neila</cp:lastModifiedBy>
  <cp:revision>7</cp:revision>
  <dcterms:created xsi:type="dcterms:W3CDTF">2016-05-23T07:53:47Z</dcterms:created>
  <dcterms:modified xsi:type="dcterms:W3CDTF">2016-05-23T20:11:41Z</dcterms:modified>
</cp:coreProperties>
</file>