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88" r:id="rId5"/>
    <p:sldId id="291" r:id="rId6"/>
    <p:sldId id="323" r:id="rId7"/>
    <p:sldId id="290" r:id="rId8"/>
    <p:sldId id="325" r:id="rId9"/>
    <p:sldId id="327" r:id="rId10"/>
    <p:sldId id="329" r:id="rId11"/>
    <p:sldId id="330" r:id="rId12"/>
    <p:sldId id="332" r:id="rId13"/>
    <p:sldId id="331" r:id="rId14"/>
    <p:sldId id="334" r:id="rId15"/>
    <p:sldId id="297" r:id="rId16"/>
    <p:sldId id="337" r:id="rId17"/>
    <p:sldId id="336" r:id="rId18"/>
    <p:sldId id="341" r:id="rId19"/>
    <p:sldId id="342" r:id="rId20"/>
    <p:sldId id="338" r:id="rId21"/>
    <p:sldId id="339" r:id="rId22"/>
    <p:sldId id="340" r:id="rId23"/>
    <p:sldId id="343" r:id="rId24"/>
    <p:sldId id="346" r:id="rId25"/>
    <p:sldId id="345" r:id="rId26"/>
    <p:sldId id="347" r:id="rId27"/>
    <p:sldId id="348" r:id="rId28"/>
    <p:sldId id="350" r:id="rId29"/>
    <p:sldId id="349" r:id="rId30"/>
    <p:sldId id="351" r:id="rId31"/>
    <p:sldId id="352" r:id="rId32"/>
    <p:sldId id="322" r:id="rId33"/>
  </p:sldIdLst>
  <p:sldSz cx="9144000" cy="5143500" type="screen16x9"/>
  <p:notesSz cx="6858000" cy="9144000"/>
  <p:embeddedFontLst>
    <p:embeddedFont>
      <p:font typeface="Arvo" panose="02000000000000000000" pitchFamily="2" charset="77"/>
      <p:regular r:id="rId36"/>
      <p:bold r:id="rId37"/>
      <p:italic r:id="rId38"/>
      <p:boldItalic r:id="rId39"/>
    </p:embeddedFont>
    <p:embeddedFont>
      <p:font typeface="Barlow Condensed" pitchFamily="2" charset="77"/>
      <p:regular r:id="rId40"/>
      <p:bold r:id="rId41"/>
      <p:italic r:id="rId42"/>
      <p:boldItalic r:id="rId43"/>
    </p:embeddedFont>
    <p:embeddedFont>
      <p:font typeface="Barlow Condensed Medium" pitchFamily="2" charset="77"/>
      <p:regular r:id="rId44"/>
      <p:bold r:id="rId45"/>
      <p:italic r:id="rId46"/>
      <p:boldItalic r:id="rId47"/>
    </p:embeddedFont>
    <p:embeddedFont>
      <p:font typeface="Barlow Condensed SemiBold" pitchFamily="2" charset="77"/>
      <p:regular r:id="rId48"/>
      <p:bold r:id="rId49"/>
      <p:italic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Fira Sans Extra Condensed Medium" panose="020B0603050000020004" pitchFamily="34" charset="0"/>
      <p:regular r:id="rId56"/>
      <p:bold r:id="rId57"/>
      <p:italic r:id="rId58"/>
      <p:boldItalic r:id="rId59"/>
    </p:embeddedFont>
    <p:embeddedFont>
      <p:font typeface="Roboto Slab" pitchFamily="2" charset="0"/>
      <p:regular r:id="rId60"/>
      <p:bold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90"/>
    <a:srgbClr val="F5340B"/>
    <a:srgbClr val="0C2E3A"/>
    <a:srgbClr val="434343"/>
    <a:srgbClr val="01828A"/>
    <a:srgbClr val="FFA73B"/>
    <a:srgbClr val="E9E6E1"/>
    <a:srgbClr val="1DCDC3"/>
    <a:srgbClr val="FF823B"/>
    <a:srgbClr val="FBA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 autoAdjust="0"/>
    <p:restoredTop sz="90074" autoAdjust="0"/>
  </p:normalViewPr>
  <p:slideViewPr>
    <p:cSldViewPr snapToGrid="0">
      <p:cViewPr varScale="1">
        <p:scale>
          <a:sx n="141" d="100"/>
          <a:sy n="141" d="100"/>
        </p:scale>
        <p:origin x="760" y="13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font" Target="fonts/font23.fntdata"/><Relationship Id="rId5" Type="http://schemas.openxmlformats.org/officeDocument/2006/relationships/slide" Target="slides/slide4.xml"/><Relationship Id="rId61" Type="http://schemas.openxmlformats.org/officeDocument/2006/relationships/font" Target="fonts/font2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font" Target="fonts/font2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9DB58F4-D10C-4EE3-8D3F-4E1DCF458C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A2D97A-7838-47D6-8A2E-F57F5D2684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AEBDB-62B4-455A-B16C-24B272B09A3E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3213B4-B72B-4A16-A176-CEAB4C4C2C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9D80BC-BCAE-4FB3-8B62-868DB65A88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55ED7-241C-4BF8-AC7D-8DED977161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8637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239353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596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3516233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524660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3316129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703868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464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633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3548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6906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0997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10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524533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8827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5799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5645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977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8566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686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51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741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2017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901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88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821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985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82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i="0" u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64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982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335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987250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831092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83701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>
            <a:spLocks noGrp="1"/>
          </p:cNvSpPr>
          <p:nvPr>
            <p:ph type="ctrTitle"/>
          </p:nvPr>
        </p:nvSpPr>
        <p:spPr>
          <a:xfrm>
            <a:off x="2434493" y="941560"/>
            <a:ext cx="5034616" cy="2077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Data </a:t>
            </a:r>
            <a:r>
              <a:rPr lang="fr-FR" sz="4000" dirty="0" err="1"/>
              <a:t>Analysis</a:t>
            </a:r>
            <a:r>
              <a:rPr lang="fr-FR" sz="4000" dirty="0"/>
              <a:t> of </a:t>
            </a:r>
            <a:br>
              <a:rPr lang="fr-FR" sz="4000" dirty="0"/>
            </a:br>
            <a:r>
              <a:rPr lang="fr-FR" sz="4000" dirty="0"/>
              <a:t> ’Burrito in San Diego’ </a:t>
            </a:r>
            <a:r>
              <a:rPr lang="fr-FR" sz="4000" dirty="0" err="1"/>
              <a:t>dataset</a:t>
            </a:r>
            <a:endParaRPr sz="4000" dirty="0"/>
          </a:p>
        </p:txBody>
      </p:sp>
      <p:sp>
        <p:nvSpPr>
          <p:cNvPr id="5" name="Google Shape;342;p11"/>
          <p:cNvSpPr txBox="1">
            <a:spLocks/>
          </p:cNvSpPr>
          <p:nvPr/>
        </p:nvSpPr>
        <p:spPr>
          <a:xfrm>
            <a:off x="3536269" y="3761092"/>
            <a:ext cx="2620087" cy="44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1600" dirty="0" err="1"/>
              <a:t>Realized</a:t>
            </a:r>
            <a:r>
              <a:rPr lang="fr-FR" sz="1600" dirty="0"/>
              <a:t> by  </a:t>
            </a:r>
            <a:r>
              <a:rPr lang="fr-FR" sz="1600" dirty="0" err="1"/>
              <a:t>Skander</a:t>
            </a:r>
            <a:r>
              <a:rPr lang="fr-FR" sz="1600" dirty="0"/>
              <a:t> MEZIANE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 txBox="1">
            <a:spLocks noGrp="1"/>
          </p:cNvSpPr>
          <p:nvPr>
            <p:ph type="ctrTitle" idx="4294967295"/>
          </p:nvPr>
        </p:nvSpPr>
        <p:spPr>
          <a:xfrm>
            <a:off x="3305766" y="439310"/>
            <a:ext cx="5647384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Interventions</a:t>
            </a:r>
            <a:endParaRPr sz="1800" dirty="0"/>
          </a:p>
        </p:txBody>
      </p:sp>
      <p:cxnSp>
        <p:nvCxnSpPr>
          <p:cNvPr id="394" name="Google Shape;394;p15"/>
          <p:cNvCxnSpPr/>
          <p:nvPr/>
        </p:nvCxnSpPr>
        <p:spPr>
          <a:xfrm>
            <a:off x="3305766" y="996408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701;p24"/>
          <p:cNvSpPr txBox="1">
            <a:spLocks/>
          </p:cNvSpPr>
          <p:nvPr/>
        </p:nvSpPr>
        <p:spPr>
          <a:xfrm>
            <a:off x="-47283" y="142214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02</a:t>
            </a:r>
          </a:p>
        </p:txBody>
      </p:sp>
      <p:sp>
        <p:nvSpPr>
          <p:cNvPr id="15" name="Google Shape;701;p24">
            <a:extLst>
              <a:ext uri="{FF2B5EF4-FFF2-40B4-BE49-F238E27FC236}">
                <a16:creationId xmlns:a16="http://schemas.microsoft.com/office/drawing/2014/main" id="{5B2844C0-A929-4BB9-BC6A-75C86D6AEA61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21" name="Google Shape;393;p15">
            <a:extLst>
              <a:ext uri="{FF2B5EF4-FFF2-40B4-BE49-F238E27FC236}">
                <a16:creationId xmlns:a16="http://schemas.microsoft.com/office/drawing/2014/main" id="{E4191A84-3BA5-654C-8310-9FC2FF80A33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617568" y="217929"/>
            <a:ext cx="319034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Quality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4B620-8424-794B-8083-78CBE98180FC}"/>
              </a:ext>
            </a:extLst>
          </p:cNvPr>
          <p:cNvSpPr/>
          <p:nvPr/>
        </p:nvSpPr>
        <p:spPr>
          <a:xfrm>
            <a:off x="-780965" y="1242441"/>
            <a:ext cx="60079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III</a:t>
            </a:r>
            <a:r>
              <a:rPr lang="en-US" sz="2400" b="1" u="sng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 </a:t>
            </a:r>
            <a:r>
              <a:rPr lang="en-US" sz="24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String data preprocessing</a:t>
            </a:r>
            <a:endParaRPr lang="en-US" sz="24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6" name="Image 35">
            <a:extLst>
              <a:ext uri="{FF2B5EF4-FFF2-40B4-BE49-F238E27FC236}">
                <a16:creationId xmlns:a16="http://schemas.microsoft.com/office/drawing/2014/main" id="{93936E16-D782-E048-A9AC-3AA503BAC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07" y="2647838"/>
            <a:ext cx="1030385" cy="577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CDAC69-54CA-DF4D-A462-C5AE489C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52" y="2084485"/>
            <a:ext cx="3517851" cy="1729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EBFE6-CFB6-BB48-A6E9-D338078A3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896" y="2084485"/>
            <a:ext cx="3517851" cy="1729012"/>
          </a:xfrm>
          <a:prstGeom prst="rect">
            <a:avLst/>
          </a:prstGeom>
        </p:spPr>
      </p:pic>
      <p:sp>
        <p:nvSpPr>
          <p:cNvPr id="17" name="ZoneTexte 68">
            <a:extLst>
              <a:ext uri="{FF2B5EF4-FFF2-40B4-BE49-F238E27FC236}">
                <a16:creationId xmlns:a16="http://schemas.microsoft.com/office/drawing/2014/main" id="{9DCB4FBA-D5CA-9D42-92BC-232A81F13C6A}"/>
              </a:ext>
            </a:extLst>
          </p:cNvPr>
          <p:cNvSpPr txBox="1"/>
          <p:nvPr/>
        </p:nvSpPr>
        <p:spPr>
          <a:xfrm>
            <a:off x="106652" y="3813497"/>
            <a:ext cx="6137317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The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number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of Location unique values have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dicreased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after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data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preprocessing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.</a:t>
            </a:r>
          </a:p>
        </p:txBody>
      </p:sp>
      <p:sp>
        <p:nvSpPr>
          <p:cNvPr id="18" name="Google Shape;385;p14">
            <a:extLst>
              <a:ext uri="{FF2B5EF4-FFF2-40B4-BE49-F238E27FC236}">
                <a16:creationId xmlns:a16="http://schemas.microsoft.com/office/drawing/2014/main" id="{4F1F52D1-44E3-274D-B297-7FD2C45EDAC1}"/>
              </a:ext>
            </a:extLst>
          </p:cNvPr>
          <p:cNvSpPr txBox="1">
            <a:spLocks/>
          </p:cNvSpPr>
          <p:nvPr/>
        </p:nvSpPr>
        <p:spPr>
          <a:xfrm>
            <a:off x="289229" y="1560183"/>
            <a:ext cx="3016537" cy="73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br>
              <a:rPr lang="en-US" sz="1000" b="1" u="sng" dirty="0">
                <a:solidFill>
                  <a:srgbClr val="018790"/>
                </a:solidFill>
              </a:rPr>
            </a:br>
            <a:r>
              <a:rPr lang="fr-FR" sz="1000" b="1" u="sng" dirty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Location unique values </a:t>
            </a:r>
            <a:r>
              <a:rPr lang="fr-FR" sz="1000" b="1" u="sng" dirty="0" err="1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before</a:t>
            </a:r>
            <a:r>
              <a:rPr lang="fr-FR" sz="1000" b="1" u="sng" dirty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000" b="1" u="sng" dirty="0" err="1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preprocessing</a:t>
            </a:r>
            <a:endParaRPr lang="en-US" sz="1000" b="1" u="sng" dirty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9" name="Google Shape;385;p14">
            <a:extLst>
              <a:ext uri="{FF2B5EF4-FFF2-40B4-BE49-F238E27FC236}">
                <a16:creationId xmlns:a16="http://schemas.microsoft.com/office/drawing/2014/main" id="{31332589-60A6-BC48-9216-C28356EA6AEB}"/>
              </a:ext>
            </a:extLst>
          </p:cNvPr>
          <p:cNvSpPr txBox="1">
            <a:spLocks/>
          </p:cNvSpPr>
          <p:nvPr/>
        </p:nvSpPr>
        <p:spPr>
          <a:xfrm>
            <a:off x="5760552" y="1553507"/>
            <a:ext cx="3016537" cy="73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br>
              <a:rPr lang="en-US" sz="1000" b="1" u="sng" dirty="0">
                <a:solidFill>
                  <a:srgbClr val="018790"/>
                </a:solidFill>
              </a:rPr>
            </a:br>
            <a:r>
              <a:rPr lang="fr-FR" sz="1000" b="1" u="sng" dirty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Location unique values </a:t>
            </a:r>
            <a:r>
              <a:rPr lang="fr-FR" sz="1000" b="1" u="sng" dirty="0" err="1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before</a:t>
            </a:r>
            <a:r>
              <a:rPr lang="fr-FR" sz="1000" b="1" u="sng" dirty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000" b="1" u="sng" dirty="0" err="1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preprocessing</a:t>
            </a:r>
            <a:endParaRPr lang="en-US" sz="1000" b="1" u="sng" dirty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3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 txBox="1">
            <a:spLocks noGrp="1"/>
          </p:cNvSpPr>
          <p:nvPr>
            <p:ph type="ctrTitle" idx="4294967295"/>
          </p:nvPr>
        </p:nvSpPr>
        <p:spPr>
          <a:xfrm>
            <a:off x="3305766" y="439310"/>
            <a:ext cx="5647384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Interventions</a:t>
            </a:r>
            <a:endParaRPr sz="1800" dirty="0"/>
          </a:p>
        </p:txBody>
      </p:sp>
      <p:cxnSp>
        <p:nvCxnSpPr>
          <p:cNvPr id="394" name="Google Shape;394;p15"/>
          <p:cNvCxnSpPr/>
          <p:nvPr/>
        </p:nvCxnSpPr>
        <p:spPr>
          <a:xfrm>
            <a:off x="3305766" y="996408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701;p24"/>
          <p:cNvSpPr txBox="1">
            <a:spLocks/>
          </p:cNvSpPr>
          <p:nvPr/>
        </p:nvSpPr>
        <p:spPr>
          <a:xfrm>
            <a:off x="-47283" y="142214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02</a:t>
            </a:r>
          </a:p>
        </p:txBody>
      </p:sp>
      <p:sp>
        <p:nvSpPr>
          <p:cNvPr id="15" name="Google Shape;701;p24">
            <a:extLst>
              <a:ext uri="{FF2B5EF4-FFF2-40B4-BE49-F238E27FC236}">
                <a16:creationId xmlns:a16="http://schemas.microsoft.com/office/drawing/2014/main" id="{5B2844C0-A929-4BB9-BC6A-75C86D6AEA61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1" name="Google Shape;393;p15">
            <a:extLst>
              <a:ext uri="{FF2B5EF4-FFF2-40B4-BE49-F238E27FC236}">
                <a16:creationId xmlns:a16="http://schemas.microsoft.com/office/drawing/2014/main" id="{E4191A84-3BA5-654C-8310-9FC2FF80A33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617568" y="217929"/>
            <a:ext cx="319034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Quality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4B620-8424-794B-8083-78CBE98180FC}"/>
              </a:ext>
            </a:extLst>
          </p:cNvPr>
          <p:cNvSpPr/>
          <p:nvPr/>
        </p:nvSpPr>
        <p:spPr>
          <a:xfrm>
            <a:off x="-1009565" y="1240593"/>
            <a:ext cx="60079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IV</a:t>
            </a:r>
            <a:r>
              <a:rPr lang="en-US" sz="2400" b="1" u="sng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 Filling missing values</a:t>
            </a:r>
          </a:p>
        </p:txBody>
      </p:sp>
      <p:sp>
        <p:nvSpPr>
          <p:cNvPr id="22" name="ZoneTexte 68">
            <a:extLst>
              <a:ext uri="{FF2B5EF4-FFF2-40B4-BE49-F238E27FC236}">
                <a16:creationId xmlns:a16="http://schemas.microsoft.com/office/drawing/2014/main" id="{A6BD25DA-1862-0C47-B4D4-D0E82976C048}"/>
              </a:ext>
            </a:extLst>
          </p:cNvPr>
          <p:cNvSpPr txBox="1"/>
          <p:nvPr/>
        </p:nvSpPr>
        <p:spPr>
          <a:xfrm>
            <a:off x="94410" y="2147122"/>
            <a:ext cx="3713502" cy="91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Fill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numerical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data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with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less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than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35% </a:t>
            </a:r>
            <a:br>
              <a:rPr lang="fr-FR" dirty="0">
                <a:latin typeface="Roboto Slab" panose="020B0604020202020204" charset="0"/>
                <a:ea typeface="Roboto Slab" panose="020B0604020202020204" charset="0"/>
              </a:rPr>
            </a:b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missing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values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with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mean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B73DB-3B31-A24D-A096-80D4B8A94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2" y="1574258"/>
            <a:ext cx="4385642" cy="2483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DB0CD3-26D6-6F48-9BD8-FD45BFBDD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2" y="1399456"/>
            <a:ext cx="4385642" cy="1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7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 txBox="1">
            <a:spLocks noGrp="1"/>
          </p:cNvSpPr>
          <p:nvPr>
            <p:ph type="ctrTitle" idx="4294967295"/>
          </p:nvPr>
        </p:nvSpPr>
        <p:spPr>
          <a:xfrm>
            <a:off x="3305766" y="439310"/>
            <a:ext cx="5647384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Interventions</a:t>
            </a:r>
            <a:endParaRPr sz="1800" dirty="0"/>
          </a:p>
        </p:txBody>
      </p:sp>
      <p:cxnSp>
        <p:nvCxnSpPr>
          <p:cNvPr id="394" name="Google Shape;394;p15"/>
          <p:cNvCxnSpPr/>
          <p:nvPr/>
        </p:nvCxnSpPr>
        <p:spPr>
          <a:xfrm>
            <a:off x="3305766" y="996408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701;p24"/>
          <p:cNvSpPr txBox="1">
            <a:spLocks/>
          </p:cNvSpPr>
          <p:nvPr/>
        </p:nvSpPr>
        <p:spPr>
          <a:xfrm>
            <a:off x="-47283" y="142214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02</a:t>
            </a:r>
          </a:p>
        </p:txBody>
      </p:sp>
      <p:sp>
        <p:nvSpPr>
          <p:cNvPr id="15" name="Google Shape;701;p24">
            <a:extLst>
              <a:ext uri="{FF2B5EF4-FFF2-40B4-BE49-F238E27FC236}">
                <a16:creationId xmlns:a16="http://schemas.microsoft.com/office/drawing/2014/main" id="{5B2844C0-A929-4BB9-BC6A-75C86D6AEA61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1" name="Google Shape;393;p15">
            <a:extLst>
              <a:ext uri="{FF2B5EF4-FFF2-40B4-BE49-F238E27FC236}">
                <a16:creationId xmlns:a16="http://schemas.microsoft.com/office/drawing/2014/main" id="{E4191A84-3BA5-654C-8310-9FC2FF80A33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617568" y="217929"/>
            <a:ext cx="319034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Quality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4B620-8424-794B-8083-78CBE98180FC}"/>
              </a:ext>
            </a:extLst>
          </p:cNvPr>
          <p:cNvSpPr/>
          <p:nvPr/>
        </p:nvSpPr>
        <p:spPr>
          <a:xfrm>
            <a:off x="-1009565" y="1240593"/>
            <a:ext cx="60079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u="sng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IV. Filling missing values</a:t>
            </a:r>
          </a:p>
        </p:txBody>
      </p:sp>
      <p:sp>
        <p:nvSpPr>
          <p:cNvPr id="22" name="ZoneTexte 68">
            <a:extLst>
              <a:ext uri="{FF2B5EF4-FFF2-40B4-BE49-F238E27FC236}">
                <a16:creationId xmlns:a16="http://schemas.microsoft.com/office/drawing/2014/main" id="{A6BD25DA-1862-0C47-B4D4-D0E82976C048}"/>
              </a:ext>
            </a:extLst>
          </p:cNvPr>
          <p:cNvSpPr txBox="1"/>
          <p:nvPr/>
        </p:nvSpPr>
        <p:spPr>
          <a:xfrm>
            <a:off x="238349" y="1946442"/>
            <a:ext cx="8905651" cy="1752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[‘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Neighborhood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’, ‘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Address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’ , ‘URL’, ’Google’, ‘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Yelp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’ ]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columns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are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filled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once for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each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</a:t>
            </a:r>
            <a:br>
              <a:rPr lang="fr-FR" dirty="0">
                <a:latin typeface="Roboto Slab" panose="020B0604020202020204" charset="0"/>
                <a:ea typeface="Roboto Slab" panose="020B0604020202020204" charset="0"/>
              </a:rPr>
            </a:b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unique location ( 88% of locations have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these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columns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filled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once ) 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Duplicate data for location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that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are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filled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once and have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some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missing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</a:t>
            </a:r>
            <a:br>
              <a:rPr lang="fr-FR" dirty="0">
                <a:latin typeface="Roboto Slab" panose="020B0604020202020204" charset="0"/>
                <a:ea typeface="Roboto Slab" panose="020B0604020202020204" charset="0"/>
              </a:rPr>
            </a:b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values for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these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columns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A7470-8993-EC4B-AAE8-5D438C5FB5C4}"/>
              </a:ext>
            </a:extLst>
          </p:cNvPr>
          <p:cNvSpPr txBox="1"/>
          <p:nvPr/>
        </p:nvSpPr>
        <p:spPr>
          <a:xfrm>
            <a:off x="8709660" y="49263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N" dirty="0"/>
          </a:p>
        </p:txBody>
      </p:sp>
    </p:spTree>
    <p:extLst>
      <p:ext uri="{BB962C8B-B14F-4D97-AF65-F5344CB8AC3E}">
        <p14:creationId xmlns:p14="http://schemas.microsoft.com/office/powerpoint/2010/main" val="11789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 txBox="1">
            <a:spLocks noGrp="1"/>
          </p:cNvSpPr>
          <p:nvPr>
            <p:ph type="ctrTitle" idx="4294967295"/>
          </p:nvPr>
        </p:nvSpPr>
        <p:spPr>
          <a:xfrm>
            <a:off x="3305766" y="439310"/>
            <a:ext cx="5647384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Interventions</a:t>
            </a:r>
            <a:endParaRPr sz="1800" dirty="0"/>
          </a:p>
        </p:txBody>
      </p:sp>
      <p:cxnSp>
        <p:nvCxnSpPr>
          <p:cNvPr id="394" name="Google Shape;394;p15"/>
          <p:cNvCxnSpPr/>
          <p:nvPr/>
        </p:nvCxnSpPr>
        <p:spPr>
          <a:xfrm>
            <a:off x="3305766" y="996408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701;p24"/>
          <p:cNvSpPr txBox="1">
            <a:spLocks/>
          </p:cNvSpPr>
          <p:nvPr/>
        </p:nvSpPr>
        <p:spPr>
          <a:xfrm>
            <a:off x="-47283" y="142214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02</a:t>
            </a:r>
          </a:p>
        </p:txBody>
      </p:sp>
      <p:sp>
        <p:nvSpPr>
          <p:cNvPr id="15" name="Google Shape;701;p24">
            <a:extLst>
              <a:ext uri="{FF2B5EF4-FFF2-40B4-BE49-F238E27FC236}">
                <a16:creationId xmlns:a16="http://schemas.microsoft.com/office/drawing/2014/main" id="{5B2844C0-A929-4BB9-BC6A-75C86D6AEA61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Google Shape;393;p15">
            <a:extLst>
              <a:ext uri="{FF2B5EF4-FFF2-40B4-BE49-F238E27FC236}">
                <a16:creationId xmlns:a16="http://schemas.microsoft.com/office/drawing/2014/main" id="{E4191A84-3BA5-654C-8310-9FC2FF80A33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617568" y="217929"/>
            <a:ext cx="319034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Quality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4B620-8424-794B-8083-78CBE98180FC}"/>
              </a:ext>
            </a:extLst>
          </p:cNvPr>
          <p:cNvSpPr/>
          <p:nvPr/>
        </p:nvSpPr>
        <p:spPr>
          <a:xfrm>
            <a:off x="-1009565" y="1240593"/>
            <a:ext cx="60079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u="sng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IV. Filling missing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5092A-0F5E-4F4C-BD97-07D38F17A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6" y="2163923"/>
            <a:ext cx="6984811" cy="1027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BDBB7A-45E1-8248-A936-06EC0B06E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17" y="3733855"/>
            <a:ext cx="6971760" cy="1089343"/>
          </a:xfrm>
          <a:prstGeom prst="rect">
            <a:avLst/>
          </a:prstGeom>
        </p:spPr>
      </p:pic>
      <p:pic>
        <p:nvPicPr>
          <p:cNvPr id="17" name="Image 35">
            <a:extLst>
              <a:ext uri="{FF2B5EF4-FFF2-40B4-BE49-F238E27FC236}">
                <a16:creationId xmlns:a16="http://schemas.microsoft.com/office/drawing/2014/main" id="{99480485-1E6F-984A-88EE-7B5521B90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3334" y="3344704"/>
            <a:ext cx="401028" cy="2249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1A599B-58D3-1A4D-82CB-727CEBB7AF45}"/>
              </a:ext>
            </a:extLst>
          </p:cNvPr>
          <p:cNvSpPr/>
          <p:nvPr/>
        </p:nvSpPr>
        <p:spPr>
          <a:xfrm>
            <a:off x="-280940" y="1715839"/>
            <a:ext cx="27660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spc="50" dirty="0">
                <a:ln w="0"/>
                <a:solidFill>
                  <a:srgbClr val="01879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Example</a:t>
            </a:r>
            <a:endParaRPr lang="en-US" sz="2000" b="1" u="sng" cap="none" spc="50" dirty="0">
              <a:ln w="0"/>
              <a:solidFill>
                <a:srgbClr val="01879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22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360;p13"/>
          <p:cNvSpPr txBox="1">
            <a:spLocks/>
          </p:cNvSpPr>
          <p:nvPr/>
        </p:nvSpPr>
        <p:spPr>
          <a:xfrm>
            <a:off x="4109546" y="1718733"/>
            <a:ext cx="5249310" cy="89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lvl="0" algn="l"/>
            <a:r>
              <a:rPr lang="en-US" dirty="0"/>
              <a:t>Top 3 in depth insights</a:t>
            </a:r>
          </a:p>
        </p:txBody>
      </p:sp>
      <p:cxnSp>
        <p:nvCxnSpPr>
          <p:cNvPr id="63" name="Google Shape;394;p15"/>
          <p:cNvCxnSpPr/>
          <p:nvPr/>
        </p:nvCxnSpPr>
        <p:spPr>
          <a:xfrm>
            <a:off x="4006921" y="2606210"/>
            <a:ext cx="5137079" cy="7846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EA49F3F3-F22B-44D9-8269-EB9EC69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62" y="1914317"/>
            <a:ext cx="657433" cy="657433"/>
          </a:xfrm>
          <a:prstGeom prst="rect">
            <a:avLst/>
          </a:prstGeom>
        </p:spPr>
      </p:pic>
      <p:sp>
        <p:nvSpPr>
          <p:cNvPr id="7" name="Google Shape;701;p24">
            <a:extLst>
              <a:ext uri="{FF2B5EF4-FFF2-40B4-BE49-F238E27FC236}">
                <a16:creationId xmlns:a16="http://schemas.microsoft.com/office/drawing/2014/main" id="{1A7F3EAA-7910-4689-BA8C-21A910B945E4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9327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flipH="1">
            <a:off x="497025" y="-11219"/>
            <a:ext cx="8095500" cy="577800"/>
          </a:xfrm>
        </p:spPr>
        <p:txBody>
          <a:bodyPr/>
          <a:lstStyle/>
          <a:p>
            <a:pPr lvl="0"/>
            <a:r>
              <a:rPr lang="en-US" dirty="0"/>
              <a:t>Top 3 in depth insights</a:t>
            </a:r>
          </a:p>
        </p:txBody>
      </p:sp>
      <p:cxnSp>
        <p:nvCxnSpPr>
          <p:cNvPr id="33" name="Google Shape;394;p15"/>
          <p:cNvCxnSpPr/>
          <p:nvPr/>
        </p:nvCxnSpPr>
        <p:spPr>
          <a:xfrm>
            <a:off x="3439935" y="747250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95;p15"/>
          <p:cNvSpPr txBox="1">
            <a:spLocks/>
          </p:cNvSpPr>
          <p:nvPr/>
        </p:nvSpPr>
        <p:spPr>
          <a:xfrm>
            <a:off x="3301498" y="250075"/>
            <a:ext cx="408305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1800" dirty="0" err="1"/>
              <a:t>Feature</a:t>
            </a:r>
            <a:r>
              <a:rPr lang="fr-FR" sz="1800" dirty="0"/>
              <a:t> Engineering</a:t>
            </a:r>
          </a:p>
        </p:txBody>
      </p:sp>
      <p:sp>
        <p:nvSpPr>
          <p:cNvPr id="24" name="Google Shape;342;p11"/>
          <p:cNvSpPr txBox="1">
            <a:spLocks/>
          </p:cNvSpPr>
          <p:nvPr/>
        </p:nvSpPr>
        <p:spPr>
          <a:xfrm>
            <a:off x="390419" y="1375699"/>
            <a:ext cx="4842621" cy="2656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Extract</a:t>
            </a: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the best burrito restaurant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which</a:t>
            </a:r>
            <a:br>
              <a:rPr lang="fr-FR" sz="1400" dirty="0">
                <a:latin typeface="Roboto Slab" panose="020B0604020202020204" charset="0"/>
                <a:ea typeface="Roboto Slab" panose="020B0604020202020204" charset="0"/>
              </a:rPr>
            </a:b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have the best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overall</a:t>
            </a: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rating.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Compare locations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that</a:t>
            </a: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have at least 9 </a:t>
            </a:r>
            <a:br>
              <a:rPr lang="fr-FR" sz="1400" dirty="0">
                <a:latin typeface="Roboto Slab" panose="020B0604020202020204" charset="0"/>
                <a:ea typeface="Roboto Slab" panose="020B0604020202020204" charset="0"/>
              </a:rPr>
            </a:b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or more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reviews</a:t>
            </a: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endParaRPr lang="fr-FR" sz="1800" dirty="0"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9" name="Google Shape;701;p24"/>
          <p:cNvSpPr txBox="1">
            <a:spLocks/>
          </p:cNvSpPr>
          <p:nvPr/>
        </p:nvSpPr>
        <p:spPr>
          <a:xfrm>
            <a:off x="-35137" y="-100013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03</a:t>
            </a:r>
          </a:p>
        </p:txBody>
      </p:sp>
      <p:sp>
        <p:nvSpPr>
          <p:cNvPr id="10" name="Google Shape;701;p24">
            <a:extLst>
              <a:ext uri="{FF2B5EF4-FFF2-40B4-BE49-F238E27FC236}">
                <a16:creationId xmlns:a16="http://schemas.microsoft.com/office/drawing/2014/main" id="{23459279-6D5A-4300-9AEB-B2BDF64A670A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1173E-B7B4-4544-AC2C-54F696436064}"/>
              </a:ext>
            </a:extLst>
          </p:cNvPr>
          <p:cNvSpPr/>
          <p:nvPr/>
        </p:nvSpPr>
        <p:spPr>
          <a:xfrm>
            <a:off x="536126" y="998934"/>
            <a:ext cx="24554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1. Best restaurant</a:t>
            </a:r>
            <a:endParaRPr lang="en-US" sz="2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1884CB-BBF9-0F40-BAE4-933713499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47" y="927920"/>
            <a:ext cx="2425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6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flipH="1">
            <a:off x="497025" y="-11219"/>
            <a:ext cx="8095500" cy="577800"/>
          </a:xfrm>
        </p:spPr>
        <p:txBody>
          <a:bodyPr/>
          <a:lstStyle/>
          <a:p>
            <a:pPr lvl="0"/>
            <a:r>
              <a:rPr lang="en-US" dirty="0"/>
              <a:t>Top 3 in depth insights</a:t>
            </a:r>
          </a:p>
        </p:txBody>
      </p:sp>
      <p:cxnSp>
        <p:nvCxnSpPr>
          <p:cNvPr id="33" name="Google Shape;394;p15"/>
          <p:cNvCxnSpPr/>
          <p:nvPr/>
        </p:nvCxnSpPr>
        <p:spPr>
          <a:xfrm>
            <a:off x="3439935" y="747250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95;p15"/>
          <p:cNvSpPr txBox="1">
            <a:spLocks/>
          </p:cNvSpPr>
          <p:nvPr/>
        </p:nvSpPr>
        <p:spPr>
          <a:xfrm>
            <a:off x="3301498" y="250075"/>
            <a:ext cx="408305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1800" dirty="0" err="1"/>
              <a:t>Feature</a:t>
            </a:r>
            <a:r>
              <a:rPr lang="fr-FR" sz="1800" dirty="0"/>
              <a:t> Engineering</a:t>
            </a:r>
          </a:p>
        </p:txBody>
      </p:sp>
      <p:sp>
        <p:nvSpPr>
          <p:cNvPr id="24" name="Google Shape;342;p11"/>
          <p:cNvSpPr txBox="1">
            <a:spLocks/>
          </p:cNvSpPr>
          <p:nvPr/>
        </p:nvSpPr>
        <p:spPr>
          <a:xfrm>
            <a:off x="390419" y="1594417"/>
            <a:ext cx="3389101" cy="19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1600" dirty="0">
                <a:latin typeface="Roboto Slab" panose="020B0604020202020204" charset="0"/>
                <a:ea typeface="Roboto Slab" panose="020B0604020202020204" charset="0"/>
              </a:rPr>
              <a:t>The top 3 best locations are :</a:t>
            </a:r>
          </a:p>
          <a:p>
            <a:pPr>
              <a:lnSpc>
                <a:spcPct val="200000"/>
              </a:lnSpc>
            </a:pP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  *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Valentines</a:t>
            </a: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Mexican</a:t>
            </a: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Food</a:t>
            </a:r>
          </a:p>
          <a:p>
            <a:pPr>
              <a:lnSpc>
                <a:spcPct val="200000"/>
              </a:lnSpc>
            </a:pP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  *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California</a:t>
            </a: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Burrtios</a:t>
            </a:r>
            <a:endParaRPr lang="fr-FR" sz="1400" dirty="0"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200000"/>
              </a:lnSpc>
            </a:pP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  * Taco Stand</a:t>
            </a:r>
            <a:endParaRPr lang="fr-FR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9" name="Google Shape;701;p24"/>
          <p:cNvSpPr txBox="1">
            <a:spLocks/>
          </p:cNvSpPr>
          <p:nvPr/>
        </p:nvSpPr>
        <p:spPr>
          <a:xfrm>
            <a:off x="-35137" y="-100013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03</a:t>
            </a:r>
          </a:p>
        </p:txBody>
      </p:sp>
      <p:sp>
        <p:nvSpPr>
          <p:cNvPr id="10" name="Google Shape;701;p24">
            <a:extLst>
              <a:ext uri="{FF2B5EF4-FFF2-40B4-BE49-F238E27FC236}">
                <a16:creationId xmlns:a16="http://schemas.microsoft.com/office/drawing/2014/main" id="{23459279-6D5A-4300-9AEB-B2BDF64A670A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1173E-B7B4-4544-AC2C-54F696436064}"/>
              </a:ext>
            </a:extLst>
          </p:cNvPr>
          <p:cNvSpPr/>
          <p:nvPr/>
        </p:nvSpPr>
        <p:spPr>
          <a:xfrm>
            <a:off x="536126" y="998934"/>
            <a:ext cx="24554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1. Best restaurant</a:t>
            </a:r>
            <a:endParaRPr lang="en-US" sz="2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49BBC-2B4D-5C42-A0D5-E480A32C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261" y="2000816"/>
            <a:ext cx="4440732" cy="13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8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flipH="1">
            <a:off x="497025" y="-11219"/>
            <a:ext cx="8095500" cy="577800"/>
          </a:xfrm>
        </p:spPr>
        <p:txBody>
          <a:bodyPr/>
          <a:lstStyle/>
          <a:p>
            <a:pPr lvl="0"/>
            <a:r>
              <a:rPr lang="en-US" dirty="0"/>
              <a:t>Top 3 in depth insights</a:t>
            </a:r>
          </a:p>
        </p:txBody>
      </p:sp>
      <p:cxnSp>
        <p:nvCxnSpPr>
          <p:cNvPr id="33" name="Google Shape;394;p15"/>
          <p:cNvCxnSpPr/>
          <p:nvPr/>
        </p:nvCxnSpPr>
        <p:spPr>
          <a:xfrm>
            <a:off x="3439935" y="747250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95;p15"/>
          <p:cNvSpPr txBox="1">
            <a:spLocks/>
          </p:cNvSpPr>
          <p:nvPr/>
        </p:nvSpPr>
        <p:spPr>
          <a:xfrm>
            <a:off x="3301498" y="250075"/>
            <a:ext cx="408305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1800" dirty="0" err="1"/>
              <a:t>Feature</a:t>
            </a:r>
            <a:r>
              <a:rPr lang="fr-FR" sz="1800" dirty="0"/>
              <a:t> Engineering</a:t>
            </a:r>
          </a:p>
        </p:txBody>
      </p:sp>
      <p:sp>
        <p:nvSpPr>
          <p:cNvPr id="9" name="Google Shape;701;p24"/>
          <p:cNvSpPr txBox="1">
            <a:spLocks/>
          </p:cNvSpPr>
          <p:nvPr/>
        </p:nvSpPr>
        <p:spPr>
          <a:xfrm>
            <a:off x="-35137" y="-100013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03</a:t>
            </a:r>
          </a:p>
        </p:txBody>
      </p:sp>
      <p:sp>
        <p:nvSpPr>
          <p:cNvPr id="10" name="Google Shape;701;p24">
            <a:extLst>
              <a:ext uri="{FF2B5EF4-FFF2-40B4-BE49-F238E27FC236}">
                <a16:creationId xmlns:a16="http://schemas.microsoft.com/office/drawing/2014/main" id="{23459279-6D5A-4300-9AEB-B2BDF64A670A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1173E-B7B4-4544-AC2C-54F696436064}"/>
              </a:ext>
            </a:extLst>
          </p:cNvPr>
          <p:cNvSpPr/>
          <p:nvPr/>
        </p:nvSpPr>
        <p:spPr>
          <a:xfrm>
            <a:off x="536126" y="998934"/>
            <a:ext cx="24554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1. Best restaurant</a:t>
            </a:r>
            <a:endParaRPr lang="en-US" sz="2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C3814-D0E2-E84C-93F6-4132423A7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25" y="1413794"/>
            <a:ext cx="6694311" cy="3409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047EE-11EB-2840-868E-6399BA3A6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489" y="1775086"/>
            <a:ext cx="380294" cy="3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2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flipH="1">
            <a:off x="497025" y="-11219"/>
            <a:ext cx="8095500" cy="577800"/>
          </a:xfrm>
        </p:spPr>
        <p:txBody>
          <a:bodyPr/>
          <a:lstStyle/>
          <a:p>
            <a:pPr lvl="0"/>
            <a:r>
              <a:rPr lang="en-US" dirty="0"/>
              <a:t>Top 3 in depth insights</a:t>
            </a:r>
          </a:p>
        </p:txBody>
      </p:sp>
      <p:cxnSp>
        <p:nvCxnSpPr>
          <p:cNvPr id="33" name="Google Shape;394;p15"/>
          <p:cNvCxnSpPr/>
          <p:nvPr/>
        </p:nvCxnSpPr>
        <p:spPr>
          <a:xfrm>
            <a:off x="3439935" y="747250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95;p15"/>
          <p:cNvSpPr txBox="1">
            <a:spLocks/>
          </p:cNvSpPr>
          <p:nvPr/>
        </p:nvSpPr>
        <p:spPr>
          <a:xfrm>
            <a:off x="3301498" y="250075"/>
            <a:ext cx="408305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1800" dirty="0" err="1"/>
              <a:t>Feature</a:t>
            </a:r>
            <a:r>
              <a:rPr lang="fr-FR" sz="1800" dirty="0"/>
              <a:t> Engineering</a:t>
            </a:r>
          </a:p>
        </p:txBody>
      </p:sp>
      <p:sp>
        <p:nvSpPr>
          <p:cNvPr id="9" name="Google Shape;701;p24"/>
          <p:cNvSpPr txBox="1">
            <a:spLocks/>
          </p:cNvSpPr>
          <p:nvPr/>
        </p:nvSpPr>
        <p:spPr>
          <a:xfrm>
            <a:off x="-35137" y="-100013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03</a:t>
            </a:r>
          </a:p>
        </p:txBody>
      </p:sp>
      <p:sp>
        <p:nvSpPr>
          <p:cNvPr id="10" name="Google Shape;701;p24">
            <a:extLst>
              <a:ext uri="{FF2B5EF4-FFF2-40B4-BE49-F238E27FC236}">
                <a16:creationId xmlns:a16="http://schemas.microsoft.com/office/drawing/2014/main" id="{23459279-6D5A-4300-9AEB-B2BDF64A670A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1173E-B7B4-4544-AC2C-54F696436064}"/>
              </a:ext>
            </a:extLst>
          </p:cNvPr>
          <p:cNvSpPr/>
          <p:nvPr/>
        </p:nvSpPr>
        <p:spPr>
          <a:xfrm>
            <a:off x="536126" y="998934"/>
            <a:ext cx="24554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1. Best restaurant</a:t>
            </a:r>
            <a:endParaRPr lang="en-US" sz="2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6052-B66A-E64D-A615-6EF6F64ED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74" y="1451821"/>
            <a:ext cx="2626424" cy="1750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D5527-7724-5E4B-B90B-F7163A09B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710" y="1443710"/>
            <a:ext cx="2600960" cy="1733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E8214B-B81F-184D-A015-052EE7EE5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895" y="1451821"/>
            <a:ext cx="2626424" cy="1750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3D1305-010B-AE4B-B75B-619B0BF51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0710" y="3277578"/>
            <a:ext cx="2600960" cy="17339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396A3E-1BF2-1B4C-83C1-24FCCD919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539" y="3277579"/>
            <a:ext cx="2600959" cy="17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4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flipH="1">
            <a:off x="497025" y="-11219"/>
            <a:ext cx="8095500" cy="577800"/>
          </a:xfrm>
        </p:spPr>
        <p:txBody>
          <a:bodyPr/>
          <a:lstStyle/>
          <a:p>
            <a:pPr lvl="0"/>
            <a:r>
              <a:rPr lang="en-US" dirty="0"/>
              <a:t>Top 3 in depth insights</a:t>
            </a:r>
          </a:p>
        </p:txBody>
      </p:sp>
      <p:cxnSp>
        <p:nvCxnSpPr>
          <p:cNvPr id="33" name="Google Shape;394;p15"/>
          <p:cNvCxnSpPr/>
          <p:nvPr/>
        </p:nvCxnSpPr>
        <p:spPr>
          <a:xfrm>
            <a:off x="3439935" y="747250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95;p15"/>
          <p:cNvSpPr txBox="1">
            <a:spLocks/>
          </p:cNvSpPr>
          <p:nvPr/>
        </p:nvSpPr>
        <p:spPr>
          <a:xfrm>
            <a:off x="3301498" y="250075"/>
            <a:ext cx="408305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1800" dirty="0" err="1"/>
              <a:t>Feature</a:t>
            </a:r>
            <a:r>
              <a:rPr lang="fr-FR" sz="1800" dirty="0"/>
              <a:t> Engineering</a:t>
            </a:r>
          </a:p>
        </p:txBody>
      </p:sp>
      <p:sp>
        <p:nvSpPr>
          <p:cNvPr id="9" name="Google Shape;701;p24"/>
          <p:cNvSpPr txBox="1">
            <a:spLocks/>
          </p:cNvSpPr>
          <p:nvPr/>
        </p:nvSpPr>
        <p:spPr>
          <a:xfrm>
            <a:off x="-35137" y="-100013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03</a:t>
            </a:r>
          </a:p>
        </p:txBody>
      </p:sp>
      <p:sp>
        <p:nvSpPr>
          <p:cNvPr id="10" name="Google Shape;701;p24">
            <a:extLst>
              <a:ext uri="{FF2B5EF4-FFF2-40B4-BE49-F238E27FC236}">
                <a16:creationId xmlns:a16="http://schemas.microsoft.com/office/drawing/2014/main" id="{23459279-6D5A-4300-9AEB-B2BDF64A670A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1173E-B7B4-4544-AC2C-54F696436064}"/>
              </a:ext>
            </a:extLst>
          </p:cNvPr>
          <p:cNvSpPr/>
          <p:nvPr/>
        </p:nvSpPr>
        <p:spPr>
          <a:xfrm>
            <a:off x="536126" y="998934"/>
            <a:ext cx="24554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1. Best restaurant</a:t>
            </a:r>
            <a:endParaRPr lang="en-US" sz="2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Google Shape;397;p15">
            <a:extLst>
              <a:ext uri="{FF2B5EF4-FFF2-40B4-BE49-F238E27FC236}">
                <a16:creationId xmlns:a16="http://schemas.microsoft.com/office/drawing/2014/main" id="{D86289DC-A48D-D34E-A0D1-4D9AA2561313}"/>
              </a:ext>
            </a:extLst>
          </p:cNvPr>
          <p:cNvSpPr txBox="1">
            <a:spLocks/>
          </p:cNvSpPr>
          <p:nvPr/>
        </p:nvSpPr>
        <p:spPr>
          <a:xfrm>
            <a:off x="390419" y="1743788"/>
            <a:ext cx="8008267" cy="165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44500" indent="-285750">
              <a:lnSpc>
                <a:spcPct val="200000"/>
              </a:lnSpc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Locations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aren’t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consistent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based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on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individual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features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marL="444500" indent="-285750">
              <a:lnSpc>
                <a:spcPct val="200000"/>
              </a:lnSpc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This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is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due to ratings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between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0 and 5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which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is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a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small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interval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marL="444500" indent="-285750">
              <a:lnSpc>
                <a:spcPct val="200000"/>
              </a:lnSpc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Increasing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interval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will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provide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consistency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37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"/>
          <p:cNvSpPr txBox="1">
            <a:spLocks noGrp="1"/>
          </p:cNvSpPr>
          <p:nvPr>
            <p:ph type="ctrTitle"/>
          </p:nvPr>
        </p:nvSpPr>
        <p:spPr>
          <a:xfrm>
            <a:off x="4006835" y="1127580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Introduction</a:t>
            </a:r>
            <a:endParaRPr sz="3200" dirty="0"/>
          </a:p>
        </p:txBody>
      </p:sp>
      <p:sp>
        <p:nvSpPr>
          <p:cNvPr id="349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319727" y="1100005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0" name="Google Shape;350;p12"/>
          <p:cNvSpPr txBox="1">
            <a:spLocks noGrp="1"/>
          </p:cNvSpPr>
          <p:nvPr>
            <p:ph type="ctrTitle" idx="3"/>
          </p:nvPr>
        </p:nvSpPr>
        <p:spPr>
          <a:xfrm>
            <a:off x="4006835" y="1770991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Data Quality</a:t>
            </a:r>
            <a:endParaRPr sz="3200" dirty="0"/>
          </a:p>
        </p:txBody>
      </p:sp>
      <p:sp>
        <p:nvSpPr>
          <p:cNvPr id="352" name="Google Shape;352;p12"/>
          <p:cNvSpPr txBox="1">
            <a:spLocks noGrp="1"/>
          </p:cNvSpPr>
          <p:nvPr>
            <p:ph type="title" idx="4"/>
          </p:nvPr>
        </p:nvSpPr>
        <p:spPr>
          <a:xfrm>
            <a:off x="2319727" y="1755037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1" name="Google Shape;351;p12"/>
          <p:cNvSpPr txBox="1">
            <a:spLocks noGrp="1"/>
          </p:cNvSpPr>
          <p:nvPr>
            <p:ph type="ctrTitle" idx="5"/>
          </p:nvPr>
        </p:nvSpPr>
        <p:spPr>
          <a:xfrm>
            <a:off x="4006835" y="2455616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Top 3 in depth insights</a:t>
            </a:r>
            <a:endParaRPr sz="3200" dirty="0"/>
          </a:p>
        </p:txBody>
      </p:sp>
      <p:sp>
        <p:nvSpPr>
          <p:cNvPr id="353" name="Google Shape;353;p12"/>
          <p:cNvSpPr txBox="1">
            <a:spLocks noGrp="1"/>
          </p:cNvSpPr>
          <p:nvPr>
            <p:ph type="title" idx="6"/>
          </p:nvPr>
        </p:nvSpPr>
        <p:spPr>
          <a:xfrm>
            <a:off x="2319727" y="2410069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03</a:t>
            </a: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4" name="Google Shape;354;p12"/>
          <p:cNvSpPr txBox="1">
            <a:spLocks noGrp="1"/>
          </p:cNvSpPr>
          <p:nvPr>
            <p:ph type="ctrTitle" idx="7"/>
          </p:nvPr>
        </p:nvSpPr>
        <p:spPr>
          <a:xfrm>
            <a:off x="4006835" y="3086828"/>
            <a:ext cx="5292130" cy="577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/>
              <a:t>Review platforms/</a:t>
            </a:r>
            <a:r>
              <a:rPr lang="en-US" sz="3200" dirty="0" err="1"/>
              <a:t>Reviwers</a:t>
            </a:r>
            <a:r>
              <a:rPr lang="en-US" sz="3200" dirty="0"/>
              <a:t> Analysis</a:t>
            </a:r>
          </a:p>
        </p:txBody>
      </p:sp>
      <p:sp>
        <p:nvSpPr>
          <p:cNvPr id="355" name="Google Shape;355;p12"/>
          <p:cNvSpPr txBox="1">
            <a:spLocks noGrp="1"/>
          </p:cNvSpPr>
          <p:nvPr>
            <p:ph type="title" idx="8"/>
          </p:nvPr>
        </p:nvSpPr>
        <p:spPr>
          <a:xfrm>
            <a:off x="2336400" y="3067165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04</a:t>
            </a:r>
            <a:endParaRPr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47" name="Google Shape;347;p12"/>
          <p:cNvSpPr txBox="1">
            <a:spLocks noGrp="1"/>
          </p:cNvSpPr>
          <p:nvPr>
            <p:ph type="ctrTitle" idx="9"/>
          </p:nvPr>
        </p:nvSpPr>
        <p:spPr>
          <a:xfrm>
            <a:off x="4155425" y="275656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54132"/>
                </a:solidFill>
              </a:rPr>
              <a:t>Summary</a:t>
            </a:r>
            <a:endParaRPr dirty="0">
              <a:solidFill>
                <a:srgbClr val="F54132"/>
              </a:solidFill>
            </a:endParaRPr>
          </a:p>
        </p:txBody>
      </p:sp>
      <p:sp>
        <p:nvSpPr>
          <p:cNvPr id="11" name="Google Shape;355;p12"/>
          <p:cNvSpPr txBox="1">
            <a:spLocks/>
          </p:cNvSpPr>
          <p:nvPr/>
        </p:nvSpPr>
        <p:spPr>
          <a:xfrm>
            <a:off x="2336400" y="3644965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 SemiBold"/>
              <a:buNone/>
              <a:defRPr sz="3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05</a:t>
            </a:r>
          </a:p>
        </p:txBody>
      </p:sp>
      <p:sp>
        <p:nvSpPr>
          <p:cNvPr id="13" name="Google Shape;354;p12"/>
          <p:cNvSpPr txBox="1">
            <a:spLocks/>
          </p:cNvSpPr>
          <p:nvPr/>
        </p:nvSpPr>
        <p:spPr>
          <a:xfrm>
            <a:off x="4006835" y="3771454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dirty="0"/>
              <a:t>Recommendations </a:t>
            </a:r>
          </a:p>
        </p:txBody>
      </p:sp>
      <p:sp>
        <p:nvSpPr>
          <p:cNvPr id="15" name="Google Shape;701;p24">
            <a:extLst>
              <a:ext uri="{FF2B5EF4-FFF2-40B4-BE49-F238E27FC236}">
                <a16:creationId xmlns:a16="http://schemas.microsoft.com/office/drawing/2014/main" id="{77406689-9D52-4D19-9B9A-C2DFD8F1302D}"/>
              </a:ext>
            </a:extLst>
          </p:cNvPr>
          <p:cNvSpPr txBox="1">
            <a:spLocks/>
          </p:cNvSpPr>
          <p:nvPr/>
        </p:nvSpPr>
        <p:spPr>
          <a:xfrm>
            <a:off x="8753581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/>
      <p:bldP spid="349" grpId="0"/>
      <p:bldP spid="350" grpId="0"/>
      <p:bldP spid="352" grpId="0"/>
      <p:bldP spid="351" grpId="0"/>
      <p:bldP spid="353" grpId="0"/>
      <p:bldP spid="354" grpId="0"/>
      <p:bldP spid="355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flipH="1">
            <a:off x="497025" y="-11219"/>
            <a:ext cx="8095500" cy="577800"/>
          </a:xfrm>
        </p:spPr>
        <p:txBody>
          <a:bodyPr/>
          <a:lstStyle/>
          <a:p>
            <a:pPr lvl="0"/>
            <a:r>
              <a:rPr lang="en-US" dirty="0"/>
              <a:t>Top 3 in depth insights</a:t>
            </a:r>
          </a:p>
        </p:txBody>
      </p:sp>
      <p:cxnSp>
        <p:nvCxnSpPr>
          <p:cNvPr id="33" name="Google Shape;394;p15"/>
          <p:cNvCxnSpPr/>
          <p:nvPr/>
        </p:nvCxnSpPr>
        <p:spPr>
          <a:xfrm>
            <a:off x="3439935" y="747250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95;p15"/>
          <p:cNvSpPr txBox="1">
            <a:spLocks/>
          </p:cNvSpPr>
          <p:nvPr/>
        </p:nvSpPr>
        <p:spPr>
          <a:xfrm>
            <a:off x="3301498" y="250075"/>
            <a:ext cx="408305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1800" dirty="0" err="1"/>
              <a:t>Feature</a:t>
            </a:r>
            <a:r>
              <a:rPr lang="fr-FR" sz="1800" dirty="0"/>
              <a:t> Engineering</a:t>
            </a:r>
          </a:p>
        </p:txBody>
      </p:sp>
      <p:sp>
        <p:nvSpPr>
          <p:cNvPr id="9" name="Google Shape;701;p24"/>
          <p:cNvSpPr txBox="1">
            <a:spLocks/>
          </p:cNvSpPr>
          <p:nvPr/>
        </p:nvSpPr>
        <p:spPr>
          <a:xfrm>
            <a:off x="-35137" y="-100013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03</a:t>
            </a:r>
          </a:p>
        </p:txBody>
      </p:sp>
      <p:sp>
        <p:nvSpPr>
          <p:cNvPr id="10" name="Google Shape;701;p24">
            <a:extLst>
              <a:ext uri="{FF2B5EF4-FFF2-40B4-BE49-F238E27FC236}">
                <a16:creationId xmlns:a16="http://schemas.microsoft.com/office/drawing/2014/main" id="{23459279-6D5A-4300-9AEB-B2BDF64A670A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1173E-B7B4-4544-AC2C-54F696436064}"/>
              </a:ext>
            </a:extLst>
          </p:cNvPr>
          <p:cNvSpPr/>
          <p:nvPr/>
        </p:nvSpPr>
        <p:spPr>
          <a:xfrm>
            <a:off x="250495" y="990723"/>
            <a:ext cx="41939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2. Most important features </a:t>
            </a:r>
            <a:endParaRPr lang="en-US" sz="2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F26FC-E2D6-3142-93F3-733CE6C3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5" y="1415983"/>
            <a:ext cx="7198199" cy="2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6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flipH="1">
            <a:off x="497025" y="-11219"/>
            <a:ext cx="8095500" cy="577800"/>
          </a:xfrm>
        </p:spPr>
        <p:txBody>
          <a:bodyPr/>
          <a:lstStyle/>
          <a:p>
            <a:pPr lvl="0"/>
            <a:r>
              <a:rPr lang="en-US" dirty="0"/>
              <a:t>Top 3 in depth insights</a:t>
            </a:r>
          </a:p>
        </p:txBody>
      </p:sp>
      <p:cxnSp>
        <p:nvCxnSpPr>
          <p:cNvPr id="33" name="Google Shape;394;p15"/>
          <p:cNvCxnSpPr/>
          <p:nvPr/>
        </p:nvCxnSpPr>
        <p:spPr>
          <a:xfrm>
            <a:off x="3439935" y="747250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95;p15"/>
          <p:cNvSpPr txBox="1">
            <a:spLocks/>
          </p:cNvSpPr>
          <p:nvPr/>
        </p:nvSpPr>
        <p:spPr>
          <a:xfrm>
            <a:off x="3301498" y="250075"/>
            <a:ext cx="408305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1800" dirty="0" err="1"/>
              <a:t>Feature</a:t>
            </a:r>
            <a:r>
              <a:rPr lang="fr-FR" sz="1800" dirty="0"/>
              <a:t> Engineering</a:t>
            </a:r>
          </a:p>
        </p:txBody>
      </p:sp>
      <p:sp>
        <p:nvSpPr>
          <p:cNvPr id="9" name="Google Shape;701;p24"/>
          <p:cNvSpPr txBox="1">
            <a:spLocks/>
          </p:cNvSpPr>
          <p:nvPr/>
        </p:nvSpPr>
        <p:spPr>
          <a:xfrm>
            <a:off x="12995" y="-94968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03</a:t>
            </a:r>
          </a:p>
        </p:txBody>
      </p:sp>
      <p:sp>
        <p:nvSpPr>
          <p:cNvPr id="10" name="Google Shape;701;p24">
            <a:extLst>
              <a:ext uri="{FF2B5EF4-FFF2-40B4-BE49-F238E27FC236}">
                <a16:creationId xmlns:a16="http://schemas.microsoft.com/office/drawing/2014/main" id="{23459279-6D5A-4300-9AEB-B2BDF64A670A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1173E-B7B4-4544-AC2C-54F696436064}"/>
              </a:ext>
            </a:extLst>
          </p:cNvPr>
          <p:cNvSpPr/>
          <p:nvPr/>
        </p:nvSpPr>
        <p:spPr>
          <a:xfrm>
            <a:off x="250495" y="990723"/>
            <a:ext cx="41939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2. Most important features </a:t>
            </a:r>
            <a:endParaRPr lang="en-US" sz="2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Google Shape;397;p15">
            <a:extLst>
              <a:ext uri="{FF2B5EF4-FFF2-40B4-BE49-F238E27FC236}">
                <a16:creationId xmlns:a16="http://schemas.microsoft.com/office/drawing/2014/main" id="{0A614D53-ADA6-0545-AE32-D1FD8D78DAF7}"/>
              </a:ext>
            </a:extLst>
          </p:cNvPr>
          <p:cNvSpPr txBox="1">
            <a:spLocks/>
          </p:cNvSpPr>
          <p:nvPr/>
        </p:nvSpPr>
        <p:spPr>
          <a:xfrm>
            <a:off x="497025" y="1792187"/>
            <a:ext cx="8008267" cy="165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lnSpc>
                <a:spcPct val="200000"/>
              </a:lnSpc>
              <a:buClr>
                <a:srgbClr val="1DCDC3"/>
              </a:buClr>
              <a:buSzPts val="1100"/>
            </a:pP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According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to the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Correlation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heatmap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: </a:t>
            </a:r>
          </a:p>
          <a:p>
            <a:pPr marL="457200" indent="-298450">
              <a:lnSpc>
                <a:spcPct val="20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Burrito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cost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does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not affect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it’s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rating :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very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low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correlation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between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cost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overall</a:t>
            </a:r>
            <a:endParaRPr lang="fr-FR" sz="1300" dirty="0">
              <a:latin typeface="Roboto Slab" panose="020B0604020202020204" charset="0"/>
              <a:ea typeface="Roboto Slab" panose="020B0604020202020204" charset="0"/>
            </a:endParaRPr>
          </a:p>
          <a:p>
            <a:pPr marL="457200" indent="-298450">
              <a:lnSpc>
                <a:spcPct val="20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Salsa,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Meat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Uniformity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Synergy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Meat:Filling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 and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Fillings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are important for a good rating</a:t>
            </a:r>
          </a:p>
          <a:p>
            <a:pPr marL="457200" indent="-298450">
              <a:lnSpc>
                <a:spcPct val="20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Being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hungry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does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not affect the rating.</a:t>
            </a:r>
          </a:p>
        </p:txBody>
      </p:sp>
    </p:spTree>
    <p:extLst>
      <p:ext uri="{BB962C8B-B14F-4D97-AF65-F5344CB8AC3E}">
        <p14:creationId xmlns:p14="http://schemas.microsoft.com/office/powerpoint/2010/main" val="21253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flipH="1">
            <a:off x="497025" y="-11219"/>
            <a:ext cx="8095500" cy="577800"/>
          </a:xfrm>
        </p:spPr>
        <p:txBody>
          <a:bodyPr/>
          <a:lstStyle/>
          <a:p>
            <a:pPr lvl="0"/>
            <a:r>
              <a:rPr lang="en-US" dirty="0"/>
              <a:t>Top 3 in depth insights</a:t>
            </a:r>
          </a:p>
        </p:txBody>
      </p:sp>
      <p:cxnSp>
        <p:nvCxnSpPr>
          <p:cNvPr id="33" name="Google Shape;394;p15"/>
          <p:cNvCxnSpPr/>
          <p:nvPr/>
        </p:nvCxnSpPr>
        <p:spPr>
          <a:xfrm>
            <a:off x="3439935" y="747250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95;p15"/>
          <p:cNvSpPr txBox="1">
            <a:spLocks/>
          </p:cNvSpPr>
          <p:nvPr/>
        </p:nvSpPr>
        <p:spPr>
          <a:xfrm>
            <a:off x="3301498" y="250075"/>
            <a:ext cx="408305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1800" dirty="0" err="1"/>
              <a:t>Feature</a:t>
            </a:r>
            <a:r>
              <a:rPr lang="fr-FR" sz="1800" dirty="0"/>
              <a:t> Engineering</a:t>
            </a:r>
          </a:p>
        </p:txBody>
      </p:sp>
      <p:sp>
        <p:nvSpPr>
          <p:cNvPr id="9" name="Google Shape;701;p24"/>
          <p:cNvSpPr txBox="1">
            <a:spLocks/>
          </p:cNvSpPr>
          <p:nvPr/>
        </p:nvSpPr>
        <p:spPr>
          <a:xfrm>
            <a:off x="12995" y="-94968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03</a:t>
            </a:r>
          </a:p>
        </p:txBody>
      </p:sp>
      <p:sp>
        <p:nvSpPr>
          <p:cNvPr id="10" name="Google Shape;701;p24">
            <a:extLst>
              <a:ext uri="{FF2B5EF4-FFF2-40B4-BE49-F238E27FC236}">
                <a16:creationId xmlns:a16="http://schemas.microsoft.com/office/drawing/2014/main" id="{23459279-6D5A-4300-9AEB-B2BDF64A670A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1173E-B7B4-4544-AC2C-54F696436064}"/>
              </a:ext>
            </a:extLst>
          </p:cNvPr>
          <p:cNvSpPr/>
          <p:nvPr/>
        </p:nvSpPr>
        <p:spPr>
          <a:xfrm>
            <a:off x="250495" y="990723"/>
            <a:ext cx="41939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2. Most important features </a:t>
            </a:r>
            <a:endParaRPr lang="en-US" sz="2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C3B56-A6B0-A04B-84A9-DF623CB97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" y="1390833"/>
            <a:ext cx="5017770" cy="3010662"/>
          </a:xfrm>
          <a:prstGeom prst="rect">
            <a:avLst/>
          </a:prstGeom>
        </p:spPr>
      </p:pic>
      <p:sp>
        <p:nvSpPr>
          <p:cNvPr id="12" name="Google Shape;342;p11">
            <a:extLst>
              <a:ext uri="{FF2B5EF4-FFF2-40B4-BE49-F238E27FC236}">
                <a16:creationId xmlns:a16="http://schemas.microsoft.com/office/drawing/2014/main" id="{7E88BA57-8D69-E74F-9C83-17A17D2C8701}"/>
              </a:ext>
            </a:extLst>
          </p:cNvPr>
          <p:cNvSpPr txBox="1">
            <a:spLocks/>
          </p:cNvSpPr>
          <p:nvPr/>
        </p:nvSpPr>
        <p:spPr>
          <a:xfrm>
            <a:off x="5754899" y="1385588"/>
            <a:ext cx="3389101" cy="301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1600" dirty="0">
                <a:latin typeface="Roboto Slab" panose="020B0604020202020204" charset="0"/>
                <a:ea typeface="Roboto Slab" panose="020B0604020202020204" charset="0"/>
              </a:rPr>
              <a:t>-The </a:t>
            </a:r>
            <a:r>
              <a:rPr lang="fr-FR" sz="1600" dirty="0" err="1">
                <a:latin typeface="Roboto Slab" panose="020B0604020202020204" charset="0"/>
                <a:ea typeface="Roboto Slab" panose="020B0604020202020204" charset="0"/>
              </a:rPr>
              <a:t>most</a:t>
            </a:r>
            <a:r>
              <a:rPr lang="fr-FR" sz="1600" dirty="0">
                <a:latin typeface="Roboto Slab" panose="020B0604020202020204" charset="0"/>
                <a:ea typeface="Roboto Slab" panose="020B0604020202020204" charset="0"/>
              </a:rPr>
              <a:t> 3 important </a:t>
            </a:r>
            <a:r>
              <a:rPr lang="fr-FR" sz="1600" dirty="0" err="1">
                <a:latin typeface="Roboto Slab" panose="020B0604020202020204" charset="0"/>
                <a:ea typeface="Roboto Slab" panose="020B0604020202020204" charset="0"/>
              </a:rPr>
              <a:t>features</a:t>
            </a:r>
            <a:r>
              <a:rPr lang="fr-FR" sz="1600" dirty="0">
                <a:latin typeface="Roboto Slab" panose="020B0604020202020204" charset="0"/>
                <a:ea typeface="Roboto Slab" panose="020B0604020202020204" charset="0"/>
              </a:rPr>
              <a:t> for a good rating:</a:t>
            </a:r>
          </a:p>
          <a:p>
            <a:pPr>
              <a:lnSpc>
                <a:spcPct val="150000"/>
              </a:lnSpc>
            </a:pP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  *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Synergy</a:t>
            </a:r>
            <a:endParaRPr lang="fr-FR" sz="1400" dirty="0"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  *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Fillings</a:t>
            </a:r>
            <a:endParaRPr lang="fr-FR" sz="1400" dirty="0"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  *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Meat</a:t>
            </a:r>
            <a:endParaRPr lang="fr-FR" sz="1400" dirty="0"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endParaRPr lang="fr-FR" sz="1400" dirty="0"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-A burrito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is</a:t>
            </a: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especially</a:t>
            </a: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rated</a:t>
            </a: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on the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synergy</a:t>
            </a: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,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fillings</a:t>
            </a: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and the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meat</a:t>
            </a: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quality</a:t>
            </a: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1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flipH="1">
            <a:off x="497025" y="-11219"/>
            <a:ext cx="8095500" cy="577800"/>
          </a:xfrm>
        </p:spPr>
        <p:txBody>
          <a:bodyPr/>
          <a:lstStyle/>
          <a:p>
            <a:pPr lvl="0"/>
            <a:r>
              <a:rPr lang="en-US" dirty="0"/>
              <a:t>Top 3 in depth insights</a:t>
            </a:r>
          </a:p>
        </p:txBody>
      </p:sp>
      <p:cxnSp>
        <p:nvCxnSpPr>
          <p:cNvPr id="33" name="Google Shape;394;p15"/>
          <p:cNvCxnSpPr/>
          <p:nvPr/>
        </p:nvCxnSpPr>
        <p:spPr>
          <a:xfrm>
            <a:off x="3439935" y="747250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95;p15"/>
          <p:cNvSpPr txBox="1">
            <a:spLocks/>
          </p:cNvSpPr>
          <p:nvPr/>
        </p:nvSpPr>
        <p:spPr>
          <a:xfrm>
            <a:off x="3301498" y="250075"/>
            <a:ext cx="408305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1800" dirty="0" err="1"/>
              <a:t>Feature</a:t>
            </a:r>
            <a:r>
              <a:rPr lang="fr-FR" sz="1800" dirty="0"/>
              <a:t> Engineering</a:t>
            </a:r>
          </a:p>
        </p:txBody>
      </p:sp>
      <p:sp>
        <p:nvSpPr>
          <p:cNvPr id="9" name="Google Shape;701;p24"/>
          <p:cNvSpPr txBox="1">
            <a:spLocks/>
          </p:cNvSpPr>
          <p:nvPr/>
        </p:nvSpPr>
        <p:spPr>
          <a:xfrm>
            <a:off x="12995" y="-94968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03</a:t>
            </a:r>
          </a:p>
        </p:txBody>
      </p:sp>
      <p:sp>
        <p:nvSpPr>
          <p:cNvPr id="10" name="Google Shape;701;p24">
            <a:extLst>
              <a:ext uri="{FF2B5EF4-FFF2-40B4-BE49-F238E27FC236}">
                <a16:creationId xmlns:a16="http://schemas.microsoft.com/office/drawing/2014/main" id="{23459279-6D5A-4300-9AEB-B2BDF64A670A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1173E-B7B4-4544-AC2C-54F696436064}"/>
              </a:ext>
            </a:extLst>
          </p:cNvPr>
          <p:cNvSpPr/>
          <p:nvPr/>
        </p:nvSpPr>
        <p:spPr>
          <a:xfrm>
            <a:off x="390419" y="985478"/>
            <a:ext cx="26257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3. Best Synergy</a:t>
            </a:r>
            <a:endParaRPr lang="en-US" sz="2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9D350-489E-D94E-A9A8-EEC07542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94" y="1478503"/>
            <a:ext cx="6252211" cy="267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1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flipH="1">
            <a:off x="497025" y="-11219"/>
            <a:ext cx="8095500" cy="577800"/>
          </a:xfrm>
        </p:spPr>
        <p:txBody>
          <a:bodyPr/>
          <a:lstStyle/>
          <a:p>
            <a:pPr lvl="0"/>
            <a:r>
              <a:rPr lang="en-US" dirty="0"/>
              <a:t>Top 3 in depth insights</a:t>
            </a:r>
          </a:p>
        </p:txBody>
      </p:sp>
      <p:cxnSp>
        <p:nvCxnSpPr>
          <p:cNvPr id="33" name="Google Shape;394;p15"/>
          <p:cNvCxnSpPr/>
          <p:nvPr/>
        </p:nvCxnSpPr>
        <p:spPr>
          <a:xfrm>
            <a:off x="3439935" y="747250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95;p15"/>
          <p:cNvSpPr txBox="1">
            <a:spLocks/>
          </p:cNvSpPr>
          <p:nvPr/>
        </p:nvSpPr>
        <p:spPr>
          <a:xfrm>
            <a:off x="3301498" y="250075"/>
            <a:ext cx="408305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1800" dirty="0" err="1"/>
              <a:t>Feature</a:t>
            </a:r>
            <a:r>
              <a:rPr lang="fr-FR" sz="1800" dirty="0"/>
              <a:t> Engineering</a:t>
            </a:r>
          </a:p>
        </p:txBody>
      </p:sp>
      <p:sp>
        <p:nvSpPr>
          <p:cNvPr id="9" name="Google Shape;701;p24"/>
          <p:cNvSpPr txBox="1">
            <a:spLocks/>
          </p:cNvSpPr>
          <p:nvPr/>
        </p:nvSpPr>
        <p:spPr>
          <a:xfrm>
            <a:off x="12995" y="-94968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03</a:t>
            </a:r>
          </a:p>
        </p:txBody>
      </p:sp>
      <p:sp>
        <p:nvSpPr>
          <p:cNvPr id="10" name="Google Shape;701;p24">
            <a:extLst>
              <a:ext uri="{FF2B5EF4-FFF2-40B4-BE49-F238E27FC236}">
                <a16:creationId xmlns:a16="http://schemas.microsoft.com/office/drawing/2014/main" id="{23459279-6D5A-4300-9AEB-B2BDF64A670A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13" name="Google Shape;397;p15">
            <a:extLst>
              <a:ext uri="{FF2B5EF4-FFF2-40B4-BE49-F238E27FC236}">
                <a16:creationId xmlns:a16="http://schemas.microsoft.com/office/drawing/2014/main" id="{0A614D53-ADA6-0545-AE32-D1FD8D78DAF7}"/>
              </a:ext>
            </a:extLst>
          </p:cNvPr>
          <p:cNvSpPr txBox="1">
            <a:spLocks/>
          </p:cNvSpPr>
          <p:nvPr/>
        </p:nvSpPr>
        <p:spPr>
          <a:xfrm>
            <a:off x="497025" y="1792187"/>
            <a:ext cx="8008267" cy="236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lnSpc>
                <a:spcPct val="200000"/>
              </a:lnSpc>
              <a:buClr>
                <a:srgbClr val="1DCDC3"/>
              </a:buClr>
              <a:buSzPts val="1100"/>
            </a:pP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According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to the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Correlation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heatmap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: </a:t>
            </a:r>
          </a:p>
          <a:p>
            <a:pPr marL="457200" indent="-298450">
              <a:lnSpc>
                <a:spcPct val="20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A good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synergy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depends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on the all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coming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together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off all the component </a:t>
            </a:r>
            <a:br>
              <a:rPr lang="fr-FR" sz="1300" dirty="0">
                <a:latin typeface="Roboto Slab" panose="020B0604020202020204" charset="0"/>
                <a:ea typeface="Roboto Slab" panose="020B0604020202020204" charset="0"/>
              </a:rPr>
            </a:b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such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as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meat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, salsa…</a:t>
            </a:r>
          </a:p>
          <a:p>
            <a:pPr marL="457200" indent="-298450">
              <a:lnSpc>
                <a:spcPct val="20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Burrito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length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and volume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does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not have affect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synergy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ratings.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66190D-B4AD-4248-9178-7028A76DB0ED}"/>
              </a:ext>
            </a:extLst>
          </p:cNvPr>
          <p:cNvSpPr/>
          <p:nvPr/>
        </p:nvSpPr>
        <p:spPr>
          <a:xfrm>
            <a:off x="390419" y="1069664"/>
            <a:ext cx="26257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3. Best Synergy</a:t>
            </a:r>
            <a:endParaRPr lang="en-US" sz="2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12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flipH="1">
            <a:off x="497025" y="-11219"/>
            <a:ext cx="8095500" cy="577800"/>
          </a:xfrm>
        </p:spPr>
        <p:txBody>
          <a:bodyPr/>
          <a:lstStyle/>
          <a:p>
            <a:pPr lvl="0"/>
            <a:r>
              <a:rPr lang="en-US" dirty="0"/>
              <a:t>Top 3 in depth insights</a:t>
            </a:r>
          </a:p>
        </p:txBody>
      </p:sp>
      <p:cxnSp>
        <p:nvCxnSpPr>
          <p:cNvPr id="33" name="Google Shape;394;p15"/>
          <p:cNvCxnSpPr/>
          <p:nvPr/>
        </p:nvCxnSpPr>
        <p:spPr>
          <a:xfrm>
            <a:off x="3439935" y="747250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95;p15"/>
          <p:cNvSpPr txBox="1">
            <a:spLocks/>
          </p:cNvSpPr>
          <p:nvPr/>
        </p:nvSpPr>
        <p:spPr>
          <a:xfrm>
            <a:off x="3301498" y="250075"/>
            <a:ext cx="408305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1800" dirty="0" err="1"/>
              <a:t>Feature</a:t>
            </a:r>
            <a:r>
              <a:rPr lang="fr-FR" sz="1800" dirty="0"/>
              <a:t> Engineering</a:t>
            </a:r>
          </a:p>
        </p:txBody>
      </p:sp>
      <p:sp>
        <p:nvSpPr>
          <p:cNvPr id="9" name="Google Shape;701;p24"/>
          <p:cNvSpPr txBox="1">
            <a:spLocks/>
          </p:cNvSpPr>
          <p:nvPr/>
        </p:nvSpPr>
        <p:spPr>
          <a:xfrm>
            <a:off x="12995" y="-94968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03</a:t>
            </a:r>
          </a:p>
        </p:txBody>
      </p:sp>
      <p:sp>
        <p:nvSpPr>
          <p:cNvPr id="10" name="Google Shape;701;p24">
            <a:extLst>
              <a:ext uri="{FF2B5EF4-FFF2-40B4-BE49-F238E27FC236}">
                <a16:creationId xmlns:a16="http://schemas.microsoft.com/office/drawing/2014/main" id="{23459279-6D5A-4300-9AEB-B2BDF64A670A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C3B56-A6B0-A04B-84A9-DF623CB97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" y="1390833"/>
            <a:ext cx="5017770" cy="3010662"/>
          </a:xfrm>
          <a:prstGeom prst="rect">
            <a:avLst/>
          </a:prstGeom>
        </p:spPr>
      </p:pic>
      <p:sp>
        <p:nvSpPr>
          <p:cNvPr id="12" name="Google Shape;342;p11">
            <a:extLst>
              <a:ext uri="{FF2B5EF4-FFF2-40B4-BE49-F238E27FC236}">
                <a16:creationId xmlns:a16="http://schemas.microsoft.com/office/drawing/2014/main" id="{7E88BA57-8D69-E74F-9C83-17A17D2C8701}"/>
              </a:ext>
            </a:extLst>
          </p:cNvPr>
          <p:cNvSpPr txBox="1">
            <a:spLocks/>
          </p:cNvSpPr>
          <p:nvPr/>
        </p:nvSpPr>
        <p:spPr>
          <a:xfrm>
            <a:off x="5754899" y="1983914"/>
            <a:ext cx="3389101" cy="18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1600" dirty="0">
                <a:latin typeface="Roboto Slab" panose="020B0604020202020204" charset="0"/>
                <a:ea typeface="Roboto Slab" panose="020B0604020202020204" charset="0"/>
              </a:rPr>
              <a:t>-The </a:t>
            </a:r>
            <a:r>
              <a:rPr lang="fr-FR" sz="1600" dirty="0" err="1">
                <a:latin typeface="Roboto Slab" panose="020B0604020202020204" charset="0"/>
                <a:ea typeface="Roboto Slab" panose="020B0604020202020204" charset="0"/>
              </a:rPr>
              <a:t>most</a:t>
            </a:r>
            <a:r>
              <a:rPr lang="fr-FR" sz="1600" dirty="0">
                <a:latin typeface="Roboto Slab" panose="020B0604020202020204" charset="0"/>
                <a:ea typeface="Roboto Slab" panose="020B0604020202020204" charset="0"/>
              </a:rPr>
              <a:t> 3 important </a:t>
            </a:r>
            <a:r>
              <a:rPr lang="fr-FR" sz="1600" dirty="0" err="1">
                <a:latin typeface="Roboto Slab" panose="020B0604020202020204" charset="0"/>
                <a:ea typeface="Roboto Slab" panose="020B0604020202020204" charset="0"/>
              </a:rPr>
              <a:t>features</a:t>
            </a:r>
            <a:r>
              <a:rPr lang="fr-FR" sz="1600" dirty="0">
                <a:latin typeface="Roboto Slab" panose="020B0604020202020204" charset="0"/>
                <a:ea typeface="Roboto Slab" panose="020B0604020202020204" charset="0"/>
              </a:rPr>
              <a:t> to have a good </a:t>
            </a:r>
            <a:r>
              <a:rPr lang="fr-FR" sz="1600" dirty="0" err="1">
                <a:latin typeface="Roboto Slab" panose="020B0604020202020204" charset="0"/>
                <a:ea typeface="Roboto Slab" panose="020B0604020202020204" charset="0"/>
              </a:rPr>
              <a:t>synergy</a:t>
            </a:r>
            <a:r>
              <a:rPr lang="fr-FR" sz="1600" dirty="0"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  *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Fillings</a:t>
            </a:r>
            <a:endParaRPr lang="fr-FR" sz="1400" dirty="0"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  *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Meat</a:t>
            </a:r>
            <a:endParaRPr lang="fr-FR" sz="1400" dirty="0"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fr-FR" sz="1400" dirty="0">
                <a:latin typeface="Roboto Slab" panose="020B0604020202020204" charset="0"/>
                <a:ea typeface="Roboto Slab" panose="020B0604020202020204" charset="0"/>
              </a:rPr>
              <a:t>   * </a:t>
            </a:r>
            <a:r>
              <a:rPr lang="fr-FR" sz="1400" dirty="0" err="1">
                <a:latin typeface="Roboto Slab" panose="020B0604020202020204" charset="0"/>
                <a:ea typeface="Roboto Slab" panose="020B0604020202020204" charset="0"/>
              </a:rPr>
              <a:t>Meat:Fillings</a:t>
            </a:r>
            <a:endParaRPr lang="fr-FR" sz="14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95CA0-F047-FA4D-92B3-ACC139E85EE4}"/>
              </a:ext>
            </a:extLst>
          </p:cNvPr>
          <p:cNvSpPr/>
          <p:nvPr/>
        </p:nvSpPr>
        <p:spPr>
          <a:xfrm>
            <a:off x="390419" y="985478"/>
            <a:ext cx="26257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3. Best Synergy</a:t>
            </a:r>
            <a:endParaRPr lang="en-US" sz="20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210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360;p13"/>
          <p:cNvSpPr txBox="1">
            <a:spLocks/>
          </p:cNvSpPr>
          <p:nvPr/>
        </p:nvSpPr>
        <p:spPr>
          <a:xfrm>
            <a:off x="390420" y="1718733"/>
            <a:ext cx="8753580" cy="89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3600" dirty="0"/>
              <a:t>Review platforms/</a:t>
            </a:r>
            <a:r>
              <a:rPr lang="en-US" sz="3600" dirty="0" err="1"/>
              <a:t>Reviwers</a:t>
            </a:r>
            <a:r>
              <a:rPr lang="en-US" sz="3600" dirty="0"/>
              <a:t> Analysis</a:t>
            </a:r>
          </a:p>
        </p:txBody>
      </p:sp>
      <p:cxnSp>
        <p:nvCxnSpPr>
          <p:cNvPr id="63" name="Google Shape;394;p15"/>
          <p:cNvCxnSpPr/>
          <p:nvPr/>
        </p:nvCxnSpPr>
        <p:spPr>
          <a:xfrm>
            <a:off x="3421294" y="2614056"/>
            <a:ext cx="5722706" cy="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9640EEFD-0CC6-4688-A434-127098319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07" y="1956623"/>
            <a:ext cx="657433" cy="657433"/>
          </a:xfrm>
          <a:prstGeom prst="rect">
            <a:avLst/>
          </a:prstGeom>
        </p:spPr>
      </p:pic>
      <p:sp>
        <p:nvSpPr>
          <p:cNvPr id="7" name="Google Shape;701;p24">
            <a:extLst>
              <a:ext uri="{FF2B5EF4-FFF2-40B4-BE49-F238E27FC236}">
                <a16:creationId xmlns:a16="http://schemas.microsoft.com/office/drawing/2014/main" id="{E6BAA6A1-F1AB-4D02-91D5-4B5CE282E9C6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997857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flipH="1">
            <a:off x="497025" y="-11219"/>
            <a:ext cx="3545586" cy="577800"/>
          </a:xfrm>
        </p:spPr>
        <p:txBody>
          <a:bodyPr/>
          <a:lstStyle/>
          <a:p>
            <a:r>
              <a:rPr lang="en-US" sz="2000" dirty="0"/>
              <a:t>Review platforms/</a:t>
            </a:r>
            <a:r>
              <a:rPr lang="en-US" sz="2000" dirty="0" err="1"/>
              <a:t>Reiwers</a:t>
            </a:r>
            <a:r>
              <a:rPr lang="en-US" sz="2000" dirty="0"/>
              <a:t> Analysis</a:t>
            </a:r>
          </a:p>
        </p:txBody>
      </p:sp>
      <p:cxnSp>
        <p:nvCxnSpPr>
          <p:cNvPr id="33" name="Google Shape;394;p15"/>
          <p:cNvCxnSpPr/>
          <p:nvPr/>
        </p:nvCxnSpPr>
        <p:spPr>
          <a:xfrm>
            <a:off x="3439935" y="747250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95;p15"/>
          <p:cNvSpPr txBox="1">
            <a:spLocks/>
          </p:cNvSpPr>
          <p:nvPr/>
        </p:nvSpPr>
        <p:spPr>
          <a:xfrm>
            <a:off x="3341111" y="242156"/>
            <a:ext cx="408305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1800" dirty="0"/>
              <a:t>Recommandation</a:t>
            </a:r>
          </a:p>
        </p:txBody>
      </p:sp>
      <p:sp>
        <p:nvSpPr>
          <p:cNvPr id="7" name="Google Shape;701;p24">
            <a:extLst>
              <a:ext uri="{FF2B5EF4-FFF2-40B4-BE49-F238E27FC236}">
                <a16:creationId xmlns:a16="http://schemas.microsoft.com/office/drawing/2014/main" id="{F66F729D-874D-4858-B9E1-F01520BC6BE9}"/>
              </a:ext>
            </a:extLst>
          </p:cNvPr>
          <p:cNvSpPr txBox="1">
            <a:spLocks/>
          </p:cNvSpPr>
          <p:nvPr/>
        </p:nvSpPr>
        <p:spPr>
          <a:xfrm>
            <a:off x="-62207" y="-40424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2400" dirty="0"/>
              <a:t>04</a:t>
            </a:r>
          </a:p>
        </p:txBody>
      </p:sp>
      <p:sp>
        <p:nvSpPr>
          <p:cNvPr id="8" name="Google Shape;701;p24">
            <a:extLst>
              <a:ext uri="{FF2B5EF4-FFF2-40B4-BE49-F238E27FC236}">
                <a16:creationId xmlns:a16="http://schemas.microsoft.com/office/drawing/2014/main" id="{86010D96-8AB1-4408-9153-C8A8E9D66422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C7649F-C3E5-D24F-8068-FF03BFD78947}"/>
              </a:ext>
            </a:extLst>
          </p:cNvPr>
          <p:cNvSpPr/>
          <p:nvPr/>
        </p:nvSpPr>
        <p:spPr>
          <a:xfrm>
            <a:off x="-74239" y="917594"/>
            <a:ext cx="58986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Compare Google/Yelp ratings to reviews</a:t>
            </a:r>
            <a:endParaRPr lang="en-US" sz="18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7D829-4AFF-FC48-BA26-2BA1FE6D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015" y="1299826"/>
            <a:ext cx="682752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03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94;p15"/>
          <p:cNvCxnSpPr/>
          <p:nvPr/>
        </p:nvCxnSpPr>
        <p:spPr>
          <a:xfrm>
            <a:off x="3439935" y="747250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95;p15"/>
          <p:cNvSpPr txBox="1">
            <a:spLocks/>
          </p:cNvSpPr>
          <p:nvPr/>
        </p:nvSpPr>
        <p:spPr>
          <a:xfrm>
            <a:off x="3341111" y="242156"/>
            <a:ext cx="408305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1800" dirty="0"/>
              <a:t>Recommandation</a:t>
            </a:r>
          </a:p>
        </p:txBody>
      </p:sp>
      <p:sp>
        <p:nvSpPr>
          <p:cNvPr id="7" name="Google Shape;701;p24">
            <a:extLst>
              <a:ext uri="{FF2B5EF4-FFF2-40B4-BE49-F238E27FC236}">
                <a16:creationId xmlns:a16="http://schemas.microsoft.com/office/drawing/2014/main" id="{F66F729D-874D-4858-B9E1-F01520BC6BE9}"/>
              </a:ext>
            </a:extLst>
          </p:cNvPr>
          <p:cNvSpPr txBox="1">
            <a:spLocks/>
          </p:cNvSpPr>
          <p:nvPr/>
        </p:nvSpPr>
        <p:spPr>
          <a:xfrm>
            <a:off x="-74239" y="-64488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2400" dirty="0"/>
              <a:t>04</a:t>
            </a:r>
          </a:p>
        </p:txBody>
      </p:sp>
      <p:sp>
        <p:nvSpPr>
          <p:cNvPr id="8" name="Google Shape;701;p24">
            <a:extLst>
              <a:ext uri="{FF2B5EF4-FFF2-40B4-BE49-F238E27FC236}">
                <a16:creationId xmlns:a16="http://schemas.microsoft.com/office/drawing/2014/main" id="{86010D96-8AB1-4408-9153-C8A8E9D66422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C7649F-C3E5-D24F-8068-FF03BFD78947}"/>
              </a:ext>
            </a:extLst>
          </p:cNvPr>
          <p:cNvSpPr/>
          <p:nvPr/>
        </p:nvSpPr>
        <p:spPr>
          <a:xfrm>
            <a:off x="-74239" y="917594"/>
            <a:ext cx="58986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Compare Google/Yelp ratings to reviews</a:t>
            </a:r>
            <a:endParaRPr lang="en-US" sz="18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58D4D-DECF-8A47-813F-35CA524A8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5" y="1376814"/>
            <a:ext cx="2415340" cy="1610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05F45-E1CA-1642-8503-DFDB6E6D0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087" y="1279954"/>
            <a:ext cx="2350056" cy="1753014"/>
          </a:xfrm>
          <a:prstGeom prst="rect">
            <a:avLst/>
          </a:prstGeom>
        </p:spPr>
      </p:pic>
      <p:sp>
        <p:nvSpPr>
          <p:cNvPr id="13" name="Google Shape;397;p15">
            <a:extLst>
              <a:ext uri="{FF2B5EF4-FFF2-40B4-BE49-F238E27FC236}">
                <a16:creationId xmlns:a16="http://schemas.microsoft.com/office/drawing/2014/main" id="{C3377804-EE78-C84C-B8E4-66FF88F69033}"/>
              </a:ext>
            </a:extLst>
          </p:cNvPr>
          <p:cNvSpPr txBox="1">
            <a:spLocks/>
          </p:cNvSpPr>
          <p:nvPr/>
        </p:nvSpPr>
        <p:spPr>
          <a:xfrm>
            <a:off x="390419" y="3856575"/>
            <a:ext cx="5575465" cy="104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>
              <a:lnSpc>
                <a:spcPct val="20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Google and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Yelp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ratings are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very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correlated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to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overall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ratings.</a:t>
            </a:r>
          </a:p>
          <a:p>
            <a:pPr marL="457200" indent="-298450">
              <a:lnSpc>
                <a:spcPct val="20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These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platform’s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ratings are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reliables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fr-FR" sz="1200" dirty="0"/>
          </a:p>
          <a:p>
            <a:r>
              <a:rPr lang="fr-FR" sz="1200" dirty="0"/>
              <a:t> </a:t>
            </a:r>
            <a:endParaRPr lang="fr-FR" sz="1200" dirty="0">
              <a:latin typeface="Roboto Slab" panose="020B0604020202020204" charset="0"/>
              <a:ea typeface="Roboto Slab" panose="020B0604020202020204" charset="0"/>
            </a:endParaRPr>
          </a:p>
          <a:p>
            <a:pPr marL="457200" indent="-298450">
              <a:lnSpc>
                <a:spcPct val="20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endParaRPr lang="fr-FR" sz="1200" dirty="0">
              <a:latin typeface="Roboto Slab" panose="020B0604020202020204" charset="0"/>
              <a:ea typeface="Roboto Slab" panose="020B0604020202020204" charset="0"/>
            </a:endParaRPr>
          </a:p>
          <a:p>
            <a:pPr marL="457200" indent="-298450">
              <a:lnSpc>
                <a:spcPct val="20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endParaRPr lang="fr-FR" sz="1200" dirty="0">
              <a:latin typeface="Roboto Slab" panose="020B0604020202020204" charset="0"/>
              <a:ea typeface="Roboto Slab" panose="020B0604020202020204" charset="0"/>
            </a:endParaRPr>
          </a:p>
          <a:p>
            <a:pPr marL="158750">
              <a:lnSpc>
                <a:spcPct val="200000"/>
              </a:lnSpc>
              <a:buClr>
                <a:srgbClr val="1DCDC3"/>
              </a:buClr>
              <a:buSzPts val="1100"/>
            </a:pPr>
            <a:endParaRPr lang="fr-FR" sz="12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2D6C90-2EB5-7647-8E65-A82E288B2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744" y="1264980"/>
            <a:ext cx="1796901" cy="17969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3BC875-9B84-BE4A-8B67-DE2F12FD1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428" y="1332392"/>
            <a:ext cx="1707546" cy="1707546"/>
          </a:xfrm>
          <a:prstGeom prst="rect">
            <a:avLst/>
          </a:prstGeom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137204E5-6796-3C4D-B86B-C644D5D9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97025" y="-11219"/>
            <a:ext cx="3545586" cy="577800"/>
          </a:xfrm>
        </p:spPr>
        <p:txBody>
          <a:bodyPr/>
          <a:lstStyle/>
          <a:p>
            <a:r>
              <a:rPr lang="en-US" sz="2000" dirty="0"/>
              <a:t>Review platforms/</a:t>
            </a:r>
            <a:r>
              <a:rPr lang="en-US" sz="2000" dirty="0" err="1"/>
              <a:t>Reiwers</a:t>
            </a:r>
            <a:r>
              <a:rPr lang="en-US" sz="2000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87868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94;p15"/>
          <p:cNvCxnSpPr/>
          <p:nvPr/>
        </p:nvCxnSpPr>
        <p:spPr>
          <a:xfrm>
            <a:off x="3439935" y="747250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95;p15"/>
          <p:cNvSpPr txBox="1">
            <a:spLocks/>
          </p:cNvSpPr>
          <p:nvPr/>
        </p:nvSpPr>
        <p:spPr>
          <a:xfrm>
            <a:off x="3341111" y="242156"/>
            <a:ext cx="408305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1800" dirty="0"/>
              <a:t>Recommandation</a:t>
            </a:r>
          </a:p>
        </p:txBody>
      </p:sp>
      <p:sp>
        <p:nvSpPr>
          <p:cNvPr id="7" name="Google Shape;701;p24">
            <a:extLst>
              <a:ext uri="{FF2B5EF4-FFF2-40B4-BE49-F238E27FC236}">
                <a16:creationId xmlns:a16="http://schemas.microsoft.com/office/drawing/2014/main" id="{F66F729D-874D-4858-B9E1-F01520BC6BE9}"/>
              </a:ext>
            </a:extLst>
          </p:cNvPr>
          <p:cNvSpPr txBox="1">
            <a:spLocks/>
          </p:cNvSpPr>
          <p:nvPr/>
        </p:nvSpPr>
        <p:spPr>
          <a:xfrm>
            <a:off x="33667" y="-16360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2400" dirty="0"/>
              <a:t>04</a:t>
            </a:r>
          </a:p>
        </p:txBody>
      </p:sp>
      <p:sp>
        <p:nvSpPr>
          <p:cNvPr id="8" name="Google Shape;701;p24">
            <a:extLst>
              <a:ext uri="{FF2B5EF4-FFF2-40B4-BE49-F238E27FC236}">
                <a16:creationId xmlns:a16="http://schemas.microsoft.com/office/drawing/2014/main" id="{86010D96-8AB1-4408-9153-C8A8E9D66422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C7649F-C3E5-D24F-8068-FF03BFD78947}"/>
              </a:ext>
            </a:extLst>
          </p:cNvPr>
          <p:cNvSpPr/>
          <p:nvPr/>
        </p:nvSpPr>
        <p:spPr>
          <a:xfrm>
            <a:off x="-612719" y="927920"/>
            <a:ext cx="589862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Impact of </a:t>
            </a:r>
            <a:r>
              <a:rPr lang="en-US" sz="1800" b="1" u="sng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Goole</a:t>
            </a:r>
            <a:r>
              <a:rPr lang="en-US" sz="18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/Yelp ratings </a:t>
            </a:r>
          </a:p>
          <a:p>
            <a:pPr algn="ctr"/>
            <a:r>
              <a:rPr lang="en-US" sz="18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on </a:t>
            </a:r>
            <a:r>
              <a:rPr lang="en-US" sz="1800" b="1" u="sng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Reviwers</a:t>
            </a:r>
            <a:r>
              <a:rPr lang="en-US" sz="18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number</a:t>
            </a:r>
            <a:endParaRPr lang="en-US" sz="1800" b="1" u="sng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29FF1-B3DE-7F42-99B5-7706DE91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75" y="1598918"/>
            <a:ext cx="4548527" cy="3032351"/>
          </a:xfrm>
          <a:prstGeom prst="rect">
            <a:avLst/>
          </a:prstGeom>
        </p:spPr>
      </p:pic>
      <p:sp>
        <p:nvSpPr>
          <p:cNvPr id="11" name="Google Shape;342;p11">
            <a:extLst>
              <a:ext uri="{FF2B5EF4-FFF2-40B4-BE49-F238E27FC236}">
                <a16:creationId xmlns:a16="http://schemas.microsoft.com/office/drawing/2014/main" id="{508170EE-674E-AB4B-97F1-23F13FB95B7C}"/>
              </a:ext>
            </a:extLst>
          </p:cNvPr>
          <p:cNvSpPr txBox="1">
            <a:spLocks/>
          </p:cNvSpPr>
          <p:nvPr/>
        </p:nvSpPr>
        <p:spPr>
          <a:xfrm>
            <a:off x="5602499" y="1929404"/>
            <a:ext cx="3389101" cy="1185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1600" dirty="0">
                <a:latin typeface="Roboto Slab" panose="020B0604020202020204" charset="0"/>
                <a:ea typeface="Roboto Slab" panose="020B0604020202020204" charset="0"/>
              </a:rPr>
              <a:t>The </a:t>
            </a:r>
            <a:r>
              <a:rPr lang="fr-FR" sz="1600" dirty="0" err="1">
                <a:latin typeface="Roboto Slab" panose="020B0604020202020204" charset="0"/>
                <a:ea typeface="Roboto Slab" panose="020B0604020202020204" charset="0"/>
              </a:rPr>
              <a:t>reviwers</a:t>
            </a:r>
            <a:r>
              <a:rPr lang="fr-FR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600" dirty="0" err="1">
                <a:latin typeface="Roboto Slab" panose="020B0604020202020204" charset="0"/>
                <a:ea typeface="Roboto Slab" panose="020B0604020202020204" charset="0"/>
              </a:rPr>
              <a:t>number</a:t>
            </a:r>
            <a:r>
              <a:rPr lang="fr-FR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600" dirty="0" err="1">
                <a:latin typeface="Roboto Slab" panose="020B0604020202020204" charset="0"/>
                <a:ea typeface="Roboto Slab" panose="020B0604020202020204" charset="0"/>
              </a:rPr>
              <a:t>does</a:t>
            </a:r>
            <a:r>
              <a:rPr lang="fr-FR" sz="1600" dirty="0">
                <a:latin typeface="Roboto Slab" panose="020B0604020202020204" charset="0"/>
                <a:ea typeface="Roboto Slab" panose="020B0604020202020204" charset="0"/>
              </a:rPr>
              <a:t> not </a:t>
            </a:r>
            <a:r>
              <a:rPr lang="fr-FR" sz="1600" dirty="0" err="1">
                <a:latin typeface="Roboto Slab" panose="020B0604020202020204" charset="0"/>
                <a:ea typeface="Roboto Slab" panose="020B0604020202020204" charset="0"/>
              </a:rPr>
              <a:t>depend</a:t>
            </a:r>
            <a:r>
              <a:rPr lang="fr-FR" sz="1600" dirty="0">
                <a:latin typeface="Roboto Slab" panose="020B0604020202020204" charset="0"/>
                <a:ea typeface="Roboto Slab" panose="020B0604020202020204" charset="0"/>
              </a:rPr>
              <a:t> on Google/</a:t>
            </a:r>
            <a:r>
              <a:rPr lang="fr-FR" sz="1600" dirty="0" err="1">
                <a:latin typeface="Roboto Slab" panose="020B0604020202020204" charset="0"/>
                <a:ea typeface="Roboto Slab" panose="020B0604020202020204" charset="0"/>
              </a:rPr>
              <a:t>Yelp</a:t>
            </a:r>
            <a:r>
              <a:rPr lang="fr-FR" sz="1600" dirty="0">
                <a:latin typeface="Roboto Slab" panose="020B0604020202020204" charset="0"/>
                <a:ea typeface="Roboto Slab" panose="020B0604020202020204" charset="0"/>
              </a:rPr>
              <a:t> ratings.</a:t>
            </a:r>
            <a:endParaRPr lang="fr-FR" sz="14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5D2A0-9CCA-2A44-A9C2-855DE512A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949316"/>
            <a:ext cx="1299204" cy="1299204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A0B8A364-6ECB-E141-B200-28B9F48D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97025" y="-11219"/>
            <a:ext cx="3545586" cy="577800"/>
          </a:xfrm>
        </p:spPr>
        <p:txBody>
          <a:bodyPr/>
          <a:lstStyle/>
          <a:p>
            <a:r>
              <a:rPr lang="en-US" sz="2000" dirty="0"/>
              <a:t>Review platforms/</a:t>
            </a:r>
            <a:r>
              <a:rPr lang="en-US" sz="2000" dirty="0" err="1"/>
              <a:t>Reiwers</a:t>
            </a:r>
            <a:r>
              <a:rPr lang="en-US" sz="2000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19336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360;p13"/>
          <p:cNvSpPr txBox="1">
            <a:spLocks/>
          </p:cNvSpPr>
          <p:nvPr/>
        </p:nvSpPr>
        <p:spPr>
          <a:xfrm>
            <a:off x="3586579" y="1710887"/>
            <a:ext cx="5249310" cy="89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dirty="0"/>
              <a:t>Introduction</a:t>
            </a:r>
          </a:p>
        </p:txBody>
      </p:sp>
      <p:cxnSp>
        <p:nvCxnSpPr>
          <p:cNvPr id="63" name="Google Shape;394;p15"/>
          <p:cNvCxnSpPr/>
          <p:nvPr/>
        </p:nvCxnSpPr>
        <p:spPr>
          <a:xfrm>
            <a:off x="4006921" y="2606210"/>
            <a:ext cx="5137079" cy="7846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" name="Imag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16" y="1859623"/>
            <a:ext cx="754433" cy="754433"/>
          </a:xfrm>
          <a:prstGeom prst="rect">
            <a:avLst/>
          </a:prstGeom>
        </p:spPr>
      </p:pic>
      <p:sp>
        <p:nvSpPr>
          <p:cNvPr id="6" name="Google Shape;701;p24">
            <a:extLst>
              <a:ext uri="{FF2B5EF4-FFF2-40B4-BE49-F238E27FC236}">
                <a16:creationId xmlns:a16="http://schemas.microsoft.com/office/drawing/2014/main" id="{0CCB08B0-8CF4-4891-A684-51BE5CD3E3A0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02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360;p13"/>
          <p:cNvSpPr txBox="1">
            <a:spLocks/>
          </p:cNvSpPr>
          <p:nvPr/>
        </p:nvSpPr>
        <p:spPr>
          <a:xfrm>
            <a:off x="2292034" y="1718733"/>
            <a:ext cx="6851965" cy="89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dirty="0"/>
              <a:t>Recommendations </a:t>
            </a:r>
          </a:p>
        </p:txBody>
      </p:sp>
      <p:cxnSp>
        <p:nvCxnSpPr>
          <p:cNvPr id="63" name="Google Shape;394;p15"/>
          <p:cNvCxnSpPr/>
          <p:nvPr/>
        </p:nvCxnSpPr>
        <p:spPr>
          <a:xfrm>
            <a:off x="3277456" y="2603896"/>
            <a:ext cx="5866544" cy="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BACAD6A0-C887-4913-9BA8-7D23C3024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907" y="1956623"/>
            <a:ext cx="657433" cy="657433"/>
          </a:xfrm>
          <a:prstGeom prst="rect">
            <a:avLst/>
          </a:prstGeom>
        </p:spPr>
      </p:pic>
      <p:sp>
        <p:nvSpPr>
          <p:cNvPr id="7" name="Google Shape;701;p24">
            <a:extLst>
              <a:ext uri="{FF2B5EF4-FFF2-40B4-BE49-F238E27FC236}">
                <a16:creationId xmlns:a16="http://schemas.microsoft.com/office/drawing/2014/main" id="{6C50EA50-B6CD-468A-83C9-EA639588F0B0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310650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flipH="1">
            <a:off x="497025" y="-11219"/>
            <a:ext cx="8095500" cy="577800"/>
          </a:xfrm>
        </p:spPr>
        <p:txBody>
          <a:bodyPr/>
          <a:lstStyle/>
          <a:p>
            <a:r>
              <a:rPr lang="en-US" dirty="0"/>
              <a:t>Recommendations </a:t>
            </a:r>
          </a:p>
        </p:txBody>
      </p:sp>
      <p:cxnSp>
        <p:nvCxnSpPr>
          <p:cNvPr id="33" name="Google Shape;394;p15"/>
          <p:cNvCxnSpPr/>
          <p:nvPr/>
        </p:nvCxnSpPr>
        <p:spPr>
          <a:xfrm>
            <a:off x="3439935" y="911665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95;p15"/>
          <p:cNvSpPr txBox="1">
            <a:spLocks/>
          </p:cNvSpPr>
          <p:nvPr/>
        </p:nvSpPr>
        <p:spPr>
          <a:xfrm>
            <a:off x="3309212" y="333815"/>
            <a:ext cx="4635907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1800" dirty="0" err="1"/>
              <a:t>Recommendations</a:t>
            </a:r>
            <a:r>
              <a:rPr lang="fr-FR" sz="1800" dirty="0"/>
              <a:t> to </a:t>
            </a:r>
            <a:r>
              <a:rPr lang="fr-FR" sz="1800" dirty="0" err="1"/>
              <a:t>increase</a:t>
            </a:r>
            <a:r>
              <a:rPr lang="fr-FR" sz="1800" dirty="0"/>
              <a:t> </a:t>
            </a:r>
            <a:r>
              <a:rPr lang="fr-FR" sz="1800" dirty="0" err="1"/>
              <a:t>restaurant’s</a:t>
            </a:r>
            <a:r>
              <a:rPr lang="fr-FR" sz="1800" dirty="0"/>
              <a:t> profit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5" y="1513886"/>
            <a:ext cx="2643098" cy="2643098"/>
          </a:xfrm>
          <a:prstGeom prst="rect">
            <a:avLst/>
          </a:prstGeom>
        </p:spPr>
      </p:pic>
      <p:sp>
        <p:nvSpPr>
          <p:cNvPr id="6" name="Google Shape;397;p15">
            <a:extLst>
              <a:ext uri="{FF2B5EF4-FFF2-40B4-BE49-F238E27FC236}">
                <a16:creationId xmlns:a16="http://schemas.microsoft.com/office/drawing/2014/main" id="{A2761E4E-F557-4BB3-9393-EB177047FF79}"/>
              </a:ext>
            </a:extLst>
          </p:cNvPr>
          <p:cNvSpPr txBox="1">
            <a:spLocks/>
          </p:cNvSpPr>
          <p:nvPr/>
        </p:nvSpPr>
        <p:spPr>
          <a:xfrm>
            <a:off x="3439935" y="911615"/>
            <a:ext cx="5575465" cy="356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>
              <a:lnSpc>
                <a:spcPct val="20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Focus on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platforms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like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google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yelp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since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they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are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reliable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by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having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values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very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close to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reviewer’s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ratings.</a:t>
            </a:r>
          </a:p>
          <a:p>
            <a:pPr marL="457200" indent="-298450">
              <a:lnSpc>
                <a:spcPct val="20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Provide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good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meat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quality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and a good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synergy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since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it’s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the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most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important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features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that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customers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like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marL="457200" indent="-298450">
              <a:lnSpc>
                <a:spcPct val="20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Increase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burrito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cost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if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it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is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mandatory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in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order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to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improve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the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quality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beacause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cost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has not a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negative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correlation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with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br>
              <a:rPr lang="fr-FR" sz="1300" dirty="0">
                <a:latin typeface="Roboto Slab" panose="020B0604020202020204" charset="0"/>
                <a:ea typeface="Roboto Slab" panose="020B0604020202020204" charset="0"/>
              </a:rPr>
            </a:b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ratings.</a:t>
            </a:r>
          </a:p>
          <a:p>
            <a:pPr marL="457200" indent="-298450">
              <a:lnSpc>
                <a:spcPct val="20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focus on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quality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and not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quantity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as </a:t>
            </a:r>
            <a:r>
              <a:rPr lang="fr-FR" sz="1300" dirty="0" err="1">
                <a:latin typeface="Roboto Slab" panose="020B0604020202020204" charset="0"/>
                <a:ea typeface="Roboto Slab" panose="020B0604020202020204" charset="0"/>
              </a:rPr>
              <a:t>length</a:t>
            </a:r>
            <a:r>
              <a:rPr lang="fr-FR" sz="1300" dirty="0">
                <a:latin typeface="Roboto Slab" panose="020B0604020202020204" charset="0"/>
                <a:ea typeface="Roboto Slab" panose="020B0604020202020204" charset="0"/>
              </a:rPr>
              <a:t> and volume are not important</a:t>
            </a:r>
          </a:p>
          <a:p>
            <a:pPr marL="457200" indent="-298450">
              <a:lnSpc>
                <a:spcPct val="20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endParaRPr lang="fr-FR" sz="1200" dirty="0">
              <a:latin typeface="Roboto Slab" panose="020B0604020202020204" charset="0"/>
              <a:ea typeface="Roboto Slab" panose="020B0604020202020204" charset="0"/>
            </a:endParaRPr>
          </a:p>
          <a:p>
            <a:pPr marL="158750">
              <a:lnSpc>
                <a:spcPct val="200000"/>
              </a:lnSpc>
              <a:buClr>
                <a:srgbClr val="1DCDC3"/>
              </a:buClr>
              <a:buSzPts val="1100"/>
            </a:pPr>
            <a:endParaRPr lang="fr-FR" sz="12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701;p24">
            <a:extLst>
              <a:ext uri="{FF2B5EF4-FFF2-40B4-BE49-F238E27FC236}">
                <a16:creationId xmlns:a16="http://schemas.microsoft.com/office/drawing/2014/main" id="{4E91D5FE-70F5-4CAC-9726-CA71A574626C}"/>
              </a:ext>
            </a:extLst>
          </p:cNvPr>
          <p:cNvSpPr txBox="1">
            <a:spLocks/>
          </p:cNvSpPr>
          <p:nvPr/>
        </p:nvSpPr>
        <p:spPr>
          <a:xfrm>
            <a:off x="-74239" y="-64488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05</a:t>
            </a:r>
          </a:p>
        </p:txBody>
      </p:sp>
      <p:sp>
        <p:nvSpPr>
          <p:cNvPr id="8" name="Google Shape;701;p24">
            <a:extLst>
              <a:ext uri="{FF2B5EF4-FFF2-40B4-BE49-F238E27FC236}">
                <a16:creationId xmlns:a16="http://schemas.microsoft.com/office/drawing/2014/main" id="{1F4C2A63-B4A7-4702-BE29-70014A29C773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97937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>
            <a:spLocks noGrp="1"/>
          </p:cNvSpPr>
          <p:nvPr>
            <p:ph type="ctrTitle"/>
          </p:nvPr>
        </p:nvSpPr>
        <p:spPr>
          <a:xfrm>
            <a:off x="2126509" y="1924050"/>
            <a:ext cx="4890982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400" dirty="0" err="1"/>
              <a:t>Thank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for </a:t>
            </a:r>
            <a:r>
              <a:rPr lang="fr-FR" sz="2400" dirty="0" err="1"/>
              <a:t>your</a:t>
            </a:r>
            <a:r>
              <a:rPr lang="fr-FR" sz="2400" dirty="0"/>
              <a:t> attention !</a:t>
            </a:r>
            <a:endParaRPr sz="2400" dirty="0"/>
          </a:p>
        </p:txBody>
      </p:sp>
      <p:sp>
        <p:nvSpPr>
          <p:cNvPr id="6" name="Google Shape;701;p24">
            <a:extLst>
              <a:ext uri="{FF2B5EF4-FFF2-40B4-BE49-F238E27FC236}">
                <a16:creationId xmlns:a16="http://schemas.microsoft.com/office/drawing/2014/main" id="{A2C37C12-B982-413B-A384-759D524C334B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75157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617568" y="217929"/>
            <a:ext cx="319034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395" name="Google Shape;395;p15"/>
          <p:cNvSpPr txBox="1">
            <a:spLocks noGrp="1"/>
          </p:cNvSpPr>
          <p:nvPr>
            <p:ph type="ctrTitle" idx="4294967295"/>
          </p:nvPr>
        </p:nvSpPr>
        <p:spPr>
          <a:xfrm>
            <a:off x="3305766" y="769817"/>
            <a:ext cx="4083050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Burrito in San Diego dataset presentation</a:t>
            </a:r>
            <a:endParaRPr sz="1800" dirty="0"/>
          </a:p>
        </p:txBody>
      </p:sp>
      <p:cxnSp>
        <p:nvCxnSpPr>
          <p:cNvPr id="394" name="Google Shape;394;p15"/>
          <p:cNvCxnSpPr/>
          <p:nvPr/>
        </p:nvCxnSpPr>
        <p:spPr>
          <a:xfrm>
            <a:off x="3305766" y="1348023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87640" y="1852435"/>
            <a:ext cx="743193" cy="743193"/>
          </a:xfrm>
          <a:prstGeom prst="rect">
            <a:avLst/>
          </a:prstGeom>
        </p:spPr>
      </p:pic>
      <p:sp>
        <p:nvSpPr>
          <p:cNvPr id="42" name="Google Shape;701;p24"/>
          <p:cNvSpPr txBox="1">
            <a:spLocks/>
          </p:cNvSpPr>
          <p:nvPr/>
        </p:nvSpPr>
        <p:spPr>
          <a:xfrm>
            <a:off x="3946456" y="1589422"/>
            <a:ext cx="2547490" cy="118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3600" dirty="0"/>
              <a:t>66</a:t>
            </a:r>
          </a:p>
          <a:p>
            <a:pPr algn="ctr"/>
            <a:r>
              <a:rPr lang="fr-FR" sz="1800" dirty="0" err="1"/>
              <a:t>Features</a:t>
            </a:r>
            <a:endParaRPr lang="fr-FR" sz="1800" dirty="0"/>
          </a:p>
        </p:txBody>
      </p:sp>
      <p:sp>
        <p:nvSpPr>
          <p:cNvPr id="43" name="Google Shape;701;p24"/>
          <p:cNvSpPr txBox="1">
            <a:spLocks/>
          </p:cNvSpPr>
          <p:nvPr/>
        </p:nvSpPr>
        <p:spPr>
          <a:xfrm>
            <a:off x="7283003" y="1965027"/>
            <a:ext cx="1640803" cy="45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3600" dirty="0"/>
              <a:t>385</a:t>
            </a:r>
          </a:p>
          <a:p>
            <a:pPr algn="ctr"/>
            <a:r>
              <a:rPr lang="fr-FR" sz="1800" dirty="0"/>
              <a:t>observations</a:t>
            </a:r>
          </a:p>
        </p:txBody>
      </p:sp>
      <p:sp>
        <p:nvSpPr>
          <p:cNvPr id="44" name="Google Shape;701;p24"/>
          <p:cNvSpPr txBox="1">
            <a:spLocks/>
          </p:cNvSpPr>
          <p:nvPr/>
        </p:nvSpPr>
        <p:spPr>
          <a:xfrm>
            <a:off x="4015610" y="3369315"/>
            <a:ext cx="2409182" cy="45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3600" dirty="0"/>
              <a:t>65.1%</a:t>
            </a:r>
          </a:p>
          <a:p>
            <a:pPr algn="ctr"/>
            <a:r>
              <a:rPr lang="fr-FR" sz="1800" dirty="0" err="1"/>
              <a:t>Missing</a:t>
            </a:r>
            <a:r>
              <a:rPr lang="fr-FR" sz="1800" dirty="0"/>
              <a:t> values</a:t>
            </a:r>
          </a:p>
        </p:txBody>
      </p:sp>
      <p:sp>
        <p:nvSpPr>
          <p:cNvPr id="45" name="Google Shape;701;p24"/>
          <p:cNvSpPr txBox="1">
            <a:spLocks/>
          </p:cNvSpPr>
          <p:nvPr/>
        </p:nvSpPr>
        <p:spPr>
          <a:xfrm>
            <a:off x="7283002" y="3389521"/>
            <a:ext cx="1640803" cy="45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3600" dirty="0"/>
              <a:t>70KB</a:t>
            </a:r>
          </a:p>
          <a:p>
            <a:pPr algn="ctr"/>
            <a:r>
              <a:rPr lang="fr-FR" sz="1800" dirty="0"/>
              <a:t>Size</a:t>
            </a:r>
          </a:p>
        </p:txBody>
      </p:sp>
      <p:sp>
        <p:nvSpPr>
          <p:cNvPr id="15" name="Google Shape;701;p24"/>
          <p:cNvSpPr txBox="1">
            <a:spLocks/>
          </p:cNvSpPr>
          <p:nvPr/>
        </p:nvSpPr>
        <p:spPr>
          <a:xfrm>
            <a:off x="-47283" y="142214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01</a:t>
            </a:r>
          </a:p>
        </p:txBody>
      </p:sp>
      <p:sp>
        <p:nvSpPr>
          <p:cNvPr id="17" name="Google Shape;701;p24">
            <a:extLst>
              <a:ext uri="{FF2B5EF4-FFF2-40B4-BE49-F238E27FC236}">
                <a16:creationId xmlns:a16="http://schemas.microsoft.com/office/drawing/2014/main" id="{FD6C06AF-2223-4CBE-8103-FCC63B4F3345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5DDBE-44C0-A245-8663-65F10B4E5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6" y="1566576"/>
            <a:ext cx="3235048" cy="3026932"/>
          </a:xfrm>
          <a:prstGeom prst="rect">
            <a:avLst/>
          </a:prstGeom>
        </p:spPr>
      </p:pic>
      <p:pic>
        <p:nvPicPr>
          <p:cNvPr id="21" name="Image 3">
            <a:extLst>
              <a:ext uri="{FF2B5EF4-FFF2-40B4-BE49-F238E27FC236}">
                <a16:creationId xmlns:a16="http://schemas.microsoft.com/office/drawing/2014/main" id="{E53C58AA-3FD2-1F4B-B2CB-2913545C8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82" y="1852434"/>
            <a:ext cx="743194" cy="7431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6D7E81-82FE-4F4A-A097-355A736C2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7912" y="3241536"/>
            <a:ext cx="651173" cy="6511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C1D855-B920-964A-8CFA-65991A8CA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402" y="3169741"/>
            <a:ext cx="697600" cy="6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360;p13"/>
          <p:cNvSpPr txBox="1">
            <a:spLocks/>
          </p:cNvSpPr>
          <p:nvPr/>
        </p:nvSpPr>
        <p:spPr>
          <a:xfrm>
            <a:off x="3615226" y="1718733"/>
            <a:ext cx="5249310" cy="89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dirty="0"/>
              <a:t>Data </a:t>
            </a:r>
            <a:r>
              <a:rPr lang="fr-FR" dirty="0" err="1"/>
              <a:t>Quality</a:t>
            </a:r>
            <a:endParaRPr lang="fr-FR" dirty="0"/>
          </a:p>
        </p:txBody>
      </p:sp>
      <p:cxnSp>
        <p:nvCxnSpPr>
          <p:cNvPr id="63" name="Google Shape;394;p15"/>
          <p:cNvCxnSpPr/>
          <p:nvPr/>
        </p:nvCxnSpPr>
        <p:spPr>
          <a:xfrm>
            <a:off x="4006921" y="2606210"/>
            <a:ext cx="5137079" cy="7846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62" y="1948777"/>
            <a:ext cx="657433" cy="657433"/>
          </a:xfrm>
          <a:prstGeom prst="rect">
            <a:avLst/>
          </a:prstGeom>
        </p:spPr>
      </p:pic>
      <p:sp>
        <p:nvSpPr>
          <p:cNvPr id="5" name="Google Shape;701;p24">
            <a:extLst>
              <a:ext uri="{FF2B5EF4-FFF2-40B4-BE49-F238E27FC236}">
                <a16:creationId xmlns:a16="http://schemas.microsoft.com/office/drawing/2014/main" id="{FDAB5B7E-FBCF-4291-9070-C0DDEF90B48C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03711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617568" y="217929"/>
            <a:ext cx="319034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Quality</a:t>
            </a:r>
            <a:endParaRPr dirty="0"/>
          </a:p>
        </p:txBody>
      </p:sp>
      <p:sp>
        <p:nvSpPr>
          <p:cNvPr id="395" name="Google Shape;395;p15"/>
          <p:cNvSpPr txBox="1">
            <a:spLocks noGrp="1"/>
          </p:cNvSpPr>
          <p:nvPr>
            <p:ph type="ctrTitle" idx="4294967295"/>
          </p:nvPr>
        </p:nvSpPr>
        <p:spPr>
          <a:xfrm>
            <a:off x="3305766" y="778930"/>
            <a:ext cx="4083050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Dataset problems</a:t>
            </a:r>
            <a:endParaRPr sz="1800" dirty="0"/>
          </a:p>
        </p:txBody>
      </p:sp>
      <p:cxnSp>
        <p:nvCxnSpPr>
          <p:cNvPr id="394" name="Google Shape;394;p15"/>
          <p:cNvCxnSpPr/>
          <p:nvPr/>
        </p:nvCxnSpPr>
        <p:spPr>
          <a:xfrm>
            <a:off x="3305766" y="1348023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3" y="1384170"/>
            <a:ext cx="2806244" cy="3335064"/>
          </a:xfrm>
          <a:prstGeom prst="rect">
            <a:avLst/>
          </a:prstGeom>
        </p:spPr>
      </p:pic>
      <p:sp>
        <p:nvSpPr>
          <p:cNvPr id="66" name="Google Shape;701;p24"/>
          <p:cNvSpPr txBox="1">
            <a:spLocks/>
          </p:cNvSpPr>
          <p:nvPr/>
        </p:nvSpPr>
        <p:spPr>
          <a:xfrm>
            <a:off x="-47283" y="142214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02</a:t>
            </a:r>
          </a:p>
        </p:txBody>
      </p:sp>
      <p:sp>
        <p:nvSpPr>
          <p:cNvPr id="67" name="Google Shape;701;p24">
            <a:extLst>
              <a:ext uri="{FF2B5EF4-FFF2-40B4-BE49-F238E27FC236}">
                <a16:creationId xmlns:a16="http://schemas.microsoft.com/office/drawing/2014/main" id="{BA3BA264-6EF4-45EB-B729-F2D03E4B554C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68" name="Google Shape;397;p15">
            <a:extLst>
              <a:ext uri="{FF2B5EF4-FFF2-40B4-BE49-F238E27FC236}">
                <a16:creationId xmlns:a16="http://schemas.microsoft.com/office/drawing/2014/main" id="{484F1383-924B-674E-A2F3-021792D5C40A}"/>
              </a:ext>
            </a:extLst>
          </p:cNvPr>
          <p:cNvSpPr txBox="1">
            <a:spLocks/>
          </p:cNvSpPr>
          <p:nvPr/>
        </p:nvSpPr>
        <p:spPr>
          <a:xfrm>
            <a:off x="3093850" y="1395599"/>
            <a:ext cx="5764399" cy="25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>
              <a:lnSpc>
                <a:spcPct val="25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Columns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having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crosses to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represent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a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boolean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data.</a:t>
            </a:r>
          </a:p>
          <a:p>
            <a:pPr marL="457200" indent="-298450">
              <a:lnSpc>
                <a:spcPct val="25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Columns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having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more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than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2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78%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missing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values.</a:t>
            </a:r>
          </a:p>
          <a:p>
            <a:pPr marL="457200" indent="-298450">
              <a:lnSpc>
                <a:spcPct val="25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Columns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representing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boolean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data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with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string values.</a:t>
            </a:r>
          </a:p>
          <a:p>
            <a:pPr marL="457200" indent="-298450">
              <a:lnSpc>
                <a:spcPct val="25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String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columns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 are not </a:t>
            </a:r>
            <a:r>
              <a:rPr lang="fr-FR" sz="1200" dirty="0" err="1">
                <a:latin typeface="Roboto Slab" panose="020B0604020202020204" charset="0"/>
                <a:ea typeface="Roboto Slab" panose="020B0604020202020204" charset="0"/>
              </a:rPr>
              <a:t>preprocessed</a:t>
            </a:r>
            <a:r>
              <a:rPr lang="fr-FR" sz="1200" dirty="0">
                <a:latin typeface="Roboto Slab" panose="020B0604020202020204" charset="0"/>
                <a:ea typeface="Roboto Slab" panose="020B0604020202020204" charset="0"/>
              </a:rPr>
              <a:t>. </a:t>
            </a:r>
          </a:p>
          <a:p>
            <a:pPr marL="457200" indent="-298450">
              <a:lnSpc>
                <a:spcPct val="250000"/>
              </a:lnSpc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fr-FR" sz="1200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Columns</a:t>
            </a:r>
            <a:r>
              <a:rPr lang="fr-FR" sz="12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have few </a:t>
            </a:r>
            <a:r>
              <a:rPr lang="fr-FR" sz="1200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missing</a:t>
            </a:r>
            <a:r>
              <a:rPr lang="fr-FR" sz="12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values (</a:t>
            </a:r>
            <a:r>
              <a:rPr lang="fr-FR" sz="1200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less</a:t>
            </a:r>
            <a:r>
              <a:rPr lang="fr-FR" sz="12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than</a:t>
            </a:r>
            <a:r>
              <a:rPr lang="fr-FR" sz="12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10%).</a:t>
            </a:r>
          </a:p>
          <a:p>
            <a:pPr marL="158750">
              <a:lnSpc>
                <a:spcPct val="200000"/>
              </a:lnSpc>
              <a:buClr>
                <a:srgbClr val="1DCDC3"/>
              </a:buClr>
              <a:buSzPts val="1100"/>
            </a:pPr>
            <a:endParaRPr lang="fr-FR" sz="1200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 txBox="1">
            <a:spLocks noGrp="1"/>
          </p:cNvSpPr>
          <p:nvPr>
            <p:ph type="ctrTitle" idx="4294967295"/>
          </p:nvPr>
        </p:nvSpPr>
        <p:spPr>
          <a:xfrm>
            <a:off x="3305766" y="439310"/>
            <a:ext cx="4083050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Solutions</a:t>
            </a:r>
            <a:endParaRPr sz="1800" dirty="0"/>
          </a:p>
        </p:txBody>
      </p:sp>
      <p:cxnSp>
        <p:nvCxnSpPr>
          <p:cNvPr id="394" name="Google Shape;394;p15"/>
          <p:cNvCxnSpPr/>
          <p:nvPr/>
        </p:nvCxnSpPr>
        <p:spPr>
          <a:xfrm>
            <a:off x="3305766" y="996408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3305761" y="1048023"/>
            <a:ext cx="5600335" cy="54257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B62B21-15F0-49E4-9C0A-46E2135E470B}"/>
              </a:ext>
            </a:extLst>
          </p:cNvPr>
          <p:cNvSpPr/>
          <p:nvPr/>
        </p:nvSpPr>
        <p:spPr>
          <a:xfrm>
            <a:off x="3286931" y="1665120"/>
            <a:ext cx="5600335" cy="481130"/>
          </a:xfrm>
          <a:prstGeom prst="rect">
            <a:avLst/>
          </a:prstGeom>
          <a:solidFill>
            <a:srgbClr val="FFA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B51B94-506F-4380-A597-06AB89D66D77}"/>
              </a:ext>
            </a:extLst>
          </p:cNvPr>
          <p:cNvSpPr/>
          <p:nvPr/>
        </p:nvSpPr>
        <p:spPr>
          <a:xfrm>
            <a:off x="3286931" y="2243200"/>
            <a:ext cx="5600335" cy="642781"/>
          </a:xfrm>
          <a:prstGeom prst="rect">
            <a:avLst/>
          </a:prstGeom>
          <a:solidFill>
            <a:srgbClr val="018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7829E-6DBD-46E2-A0FA-EF1A05D59AA2}"/>
              </a:ext>
            </a:extLst>
          </p:cNvPr>
          <p:cNvSpPr/>
          <p:nvPr/>
        </p:nvSpPr>
        <p:spPr>
          <a:xfrm>
            <a:off x="3282233" y="2988391"/>
            <a:ext cx="5600335" cy="594372"/>
          </a:xfrm>
          <a:prstGeom prst="rect">
            <a:avLst/>
          </a:prstGeom>
          <a:solidFill>
            <a:srgbClr val="F53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TextBox 24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3390472" y="1171132"/>
            <a:ext cx="512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Tx/>
              <a:defRPr/>
            </a:pP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Drop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columns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having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more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than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90%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missing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values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anose="020B0604020202020204" charset="0"/>
              <a:ea typeface="Roboto Slab" panose="020B0604020202020204" charset="0"/>
              <a:cs typeface="Noto Sans" panose="020B0502040504020204" pitchFamily="34"/>
            </a:endParaRPr>
          </a:p>
        </p:txBody>
      </p:sp>
      <p:sp>
        <p:nvSpPr>
          <p:cNvPr id="129" name="TextBox 24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3371643" y="1735620"/>
            <a:ext cx="6174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Tx/>
              <a:defRPr/>
            </a:pP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Ecoding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boolean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data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with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numerical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data ( 1  or 0 )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anose="020B0604020202020204" charset="0"/>
              <a:ea typeface="Roboto Slab" panose="020B0604020202020204" charset="0"/>
              <a:cs typeface="Noto Sans" panose="020B0502040504020204" pitchFamily="34"/>
            </a:endParaRPr>
          </a:p>
        </p:txBody>
      </p:sp>
      <p:sp>
        <p:nvSpPr>
          <p:cNvPr id="130" name="TextBox 24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3371642" y="2316521"/>
            <a:ext cx="551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Tx/>
              <a:defRPr/>
            </a:pP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Filling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few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numerical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missing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less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than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10%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missing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values) data by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column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mean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value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anose="020B0604020202020204" charset="0"/>
              <a:ea typeface="Roboto Slab" panose="020B0604020202020204" charset="0"/>
              <a:cs typeface="Noto Sans" panose="020B0502040504020204" pitchFamily="34"/>
            </a:endParaRPr>
          </a:p>
        </p:txBody>
      </p:sp>
      <p:sp>
        <p:nvSpPr>
          <p:cNvPr id="131" name="TextBox 24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3348116" y="3023967"/>
            <a:ext cx="551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Tx/>
              <a:defRPr/>
            </a:pP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Preprocess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string data (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lowercase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deleting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special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caracters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… )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anose="020B0604020202020204" charset="0"/>
              <a:ea typeface="Roboto Slab" panose="020B0604020202020204" charset="0"/>
              <a:cs typeface="Noto Sans" panose="020B0502040504020204" pitchFamily="34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1185183"/>
            <a:ext cx="2870760" cy="2785077"/>
          </a:xfrm>
          <a:prstGeom prst="rect">
            <a:avLst/>
          </a:prstGeom>
        </p:spPr>
      </p:pic>
      <p:sp>
        <p:nvSpPr>
          <p:cNvPr id="14" name="Google Shape;701;p24"/>
          <p:cNvSpPr txBox="1">
            <a:spLocks/>
          </p:cNvSpPr>
          <p:nvPr/>
        </p:nvSpPr>
        <p:spPr>
          <a:xfrm>
            <a:off x="-47283" y="142214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02</a:t>
            </a:r>
          </a:p>
        </p:txBody>
      </p:sp>
      <p:sp>
        <p:nvSpPr>
          <p:cNvPr id="15" name="Google Shape;701;p24">
            <a:extLst>
              <a:ext uri="{FF2B5EF4-FFF2-40B4-BE49-F238E27FC236}">
                <a16:creationId xmlns:a16="http://schemas.microsoft.com/office/drawing/2014/main" id="{5B2844C0-A929-4BB9-BC6A-75C86D6AEA61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575DC3-3FA6-5140-B91B-3428754806EC}"/>
              </a:ext>
            </a:extLst>
          </p:cNvPr>
          <p:cNvSpPr/>
          <p:nvPr/>
        </p:nvSpPr>
        <p:spPr>
          <a:xfrm>
            <a:off x="3263404" y="3700293"/>
            <a:ext cx="5600335" cy="577800"/>
          </a:xfrm>
          <a:prstGeom prst="rect">
            <a:avLst/>
          </a:prstGeom>
          <a:solidFill>
            <a:srgbClr val="018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24">
            <a:extLst>
              <a:ext uri="{FF2B5EF4-FFF2-40B4-BE49-F238E27FC236}">
                <a16:creationId xmlns:a16="http://schemas.microsoft.com/office/drawing/2014/main" id="{A1E6DCB1-5125-2D40-87BF-1C68157E5E37}"/>
              </a:ext>
            </a:extLst>
          </p:cNvPr>
          <p:cNvSpPr txBox="1"/>
          <p:nvPr/>
        </p:nvSpPr>
        <p:spPr>
          <a:xfrm>
            <a:off x="3324588" y="3816371"/>
            <a:ext cx="5557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Tx/>
              <a:defRPr/>
            </a:pP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Fill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some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missing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data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with</a:t>
            </a:r>
            <a:r>
              <a:rPr lang="fr-FR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business </a:t>
            </a:r>
            <a:r>
              <a:rPr lang="fr-FR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logic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anose="020B0604020202020204" charset="0"/>
              <a:ea typeface="Roboto Slab" panose="020B0604020202020204" charset="0"/>
              <a:cs typeface="Noto Sans" panose="020B0502040504020204" pitchFamily="34"/>
            </a:endParaRPr>
          </a:p>
        </p:txBody>
      </p:sp>
      <p:sp>
        <p:nvSpPr>
          <p:cNvPr id="21" name="Google Shape;393;p15">
            <a:extLst>
              <a:ext uri="{FF2B5EF4-FFF2-40B4-BE49-F238E27FC236}">
                <a16:creationId xmlns:a16="http://schemas.microsoft.com/office/drawing/2014/main" id="{E4191A84-3BA5-654C-8310-9FC2FF80A33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617568" y="217929"/>
            <a:ext cx="319034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Quality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333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25" grpId="0"/>
      <p:bldP spid="129" grpId="0"/>
      <p:bldP spid="130" grpId="0"/>
      <p:bldP spid="131" grpId="0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 txBox="1">
            <a:spLocks noGrp="1"/>
          </p:cNvSpPr>
          <p:nvPr>
            <p:ph type="ctrTitle" idx="4294967295"/>
          </p:nvPr>
        </p:nvSpPr>
        <p:spPr>
          <a:xfrm>
            <a:off x="3305766" y="439310"/>
            <a:ext cx="5647384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Interventions</a:t>
            </a:r>
            <a:endParaRPr sz="1800" dirty="0"/>
          </a:p>
        </p:txBody>
      </p:sp>
      <p:cxnSp>
        <p:nvCxnSpPr>
          <p:cNvPr id="394" name="Google Shape;394;p15"/>
          <p:cNvCxnSpPr/>
          <p:nvPr/>
        </p:nvCxnSpPr>
        <p:spPr>
          <a:xfrm>
            <a:off x="3305766" y="996408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701;p24"/>
          <p:cNvSpPr txBox="1">
            <a:spLocks/>
          </p:cNvSpPr>
          <p:nvPr/>
        </p:nvSpPr>
        <p:spPr>
          <a:xfrm>
            <a:off x="-47283" y="142214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02</a:t>
            </a:r>
          </a:p>
        </p:txBody>
      </p:sp>
      <p:sp>
        <p:nvSpPr>
          <p:cNvPr id="15" name="Google Shape;701;p24">
            <a:extLst>
              <a:ext uri="{FF2B5EF4-FFF2-40B4-BE49-F238E27FC236}">
                <a16:creationId xmlns:a16="http://schemas.microsoft.com/office/drawing/2014/main" id="{5B2844C0-A929-4BB9-BC6A-75C86D6AEA61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21" name="Google Shape;393;p15">
            <a:extLst>
              <a:ext uri="{FF2B5EF4-FFF2-40B4-BE49-F238E27FC236}">
                <a16:creationId xmlns:a16="http://schemas.microsoft.com/office/drawing/2014/main" id="{E4191A84-3BA5-654C-8310-9FC2FF80A33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617568" y="217929"/>
            <a:ext cx="319034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Quality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4F8CC2-3F23-8147-BAB6-24AFDB89C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9" y="1905146"/>
            <a:ext cx="8321040" cy="1333208"/>
          </a:xfrm>
          <a:prstGeom prst="rect">
            <a:avLst/>
          </a:prstGeom>
        </p:spPr>
      </p:pic>
      <p:sp>
        <p:nvSpPr>
          <p:cNvPr id="22" name="ZoneTexte 68">
            <a:extLst>
              <a:ext uri="{FF2B5EF4-FFF2-40B4-BE49-F238E27FC236}">
                <a16:creationId xmlns:a16="http://schemas.microsoft.com/office/drawing/2014/main" id="{4EBEA567-BE1E-9045-A103-667325BF80C8}"/>
              </a:ext>
            </a:extLst>
          </p:cNvPr>
          <p:cNvSpPr txBox="1"/>
          <p:nvPr/>
        </p:nvSpPr>
        <p:spPr>
          <a:xfrm>
            <a:off x="238349" y="3563201"/>
            <a:ext cx="6137317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We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delete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‘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NonSD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’ , ‘Mass (g) and ‘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Density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(g/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mL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)’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Columns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because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they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have more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than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90% </a:t>
            </a:r>
            <a:r>
              <a:rPr lang="fr-FR" dirty="0" err="1">
                <a:latin typeface="Roboto Slab" panose="020B0604020202020204" charset="0"/>
                <a:ea typeface="Roboto Slab" panose="020B0604020202020204" charset="0"/>
              </a:rPr>
              <a:t>missing</a:t>
            </a:r>
            <a:r>
              <a:rPr lang="fr-FR" dirty="0">
                <a:latin typeface="Roboto Slab" panose="020B0604020202020204" charset="0"/>
                <a:ea typeface="Roboto Slab" panose="020B0604020202020204" charset="0"/>
              </a:rPr>
              <a:t> values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4B620-8424-794B-8083-78CBE98180FC}"/>
              </a:ext>
            </a:extLst>
          </p:cNvPr>
          <p:cNvSpPr/>
          <p:nvPr/>
        </p:nvSpPr>
        <p:spPr>
          <a:xfrm>
            <a:off x="-1058769" y="1233650"/>
            <a:ext cx="60079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sz="2400" b="1" u="sng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 Dropping columns</a:t>
            </a:r>
          </a:p>
        </p:txBody>
      </p:sp>
    </p:spTree>
    <p:extLst>
      <p:ext uri="{BB962C8B-B14F-4D97-AF65-F5344CB8AC3E}">
        <p14:creationId xmlns:p14="http://schemas.microsoft.com/office/powerpoint/2010/main" val="24936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 txBox="1">
            <a:spLocks noGrp="1"/>
          </p:cNvSpPr>
          <p:nvPr>
            <p:ph type="ctrTitle" idx="4294967295"/>
          </p:nvPr>
        </p:nvSpPr>
        <p:spPr>
          <a:xfrm>
            <a:off x="3305766" y="439310"/>
            <a:ext cx="5647384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Interventions</a:t>
            </a:r>
            <a:endParaRPr sz="1800" dirty="0"/>
          </a:p>
        </p:txBody>
      </p:sp>
      <p:cxnSp>
        <p:nvCxnSpPr>
          <p:cNvPr id="394" name="Google Shape;394;p15"/>
          <p:cNvCxnSpPr/>
          <p:nvPr/>
        </p:nvCxnSpPr>
        <p:spPr>
          <a:xfrm>
            <a:off x="3305766" y="996408"/>
            <a:ext cx="564738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701;p24"/>
          <p:cNvSpPr txBox="1">
            <a:spLocks/>
          </p:cNvSpPr>
          <p:nvPr/>
        </p:nvSpPr>
        <p:spPr>
          <a:xfrm>
            <a:off x="-47283" y="142214"/>
            <a:ext cx="571264" cy="68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dirty="0"/>
              <a:t>02</a:t>
            </a:r>
          </a:p>
        </p:txBody>
      </p:sp>
      <p:sp>
        <p:nvSpPr>
          <p:cNvPr id="15" name="Google Shape;701;p24">
            <a:extLst>
              <a:ext uri="{FF2B5EF4-FFF2-40B4-BE49-F238E27FC236}">
                <a16:creationId xmlns:a16="http://schemas.microsoft.com/office/drawing/2014/main" id="{5B2844C0-A929-4BB9-BC6A-75C86D6AEA61}"/>
              </a:ext>
            </a:extLst>
          </p:cNvPr>
          <p:cNvSpPr txBox="1">
            <a:spLocks/>
          </p:cNvSpPr>
          <p:nvPr/>
        </p:nvSpPr>
        <p:spPr>
          <a:xfrm>
            <a:off x="0" y="4823198"/>
            <a:ext cx="390419" cy="3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fr-FR" sz="12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21" name="Google Shape;393;p15">
            <a:extLst>
              <a:ext uri="{FF2B5EF4-FFF2-40B4-BE49-F238E27FC236}">
                <a16:creationId xmlns:a16="http://schemas.microsoft.com/office/drawing/2014/main" id="{E4191A84-3BA5-654C-8310-9FC2FF80A33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617568" y="217929"/>
            <a:ext cx="319034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Quality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4B620-8424-794B-8083-78CBE98180FC}"/>
              </a:ext>
            </a:extLst>
          </p:cNvPr>
          <p:cNvSpPr/>
          <p:nvPr/>
        </p:nvSpPr>
        <p:spPr>
          <a:xfrm>
            <a:off x="-967329" y="1242442"/>
            <a:ext cx="60079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u="sng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II. Boolean data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4DE28-EB4D-A240-93C9-1F5C3ADFF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09" y="2150820"/>
            <a:ext cx="2821115" cy="1870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6685D-5F11-474D-8109-303D794C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046" y="2150819"/>
            <a:ext cx="2753683" cy="1870845"/>
          </a:xfrm>
          <a:prstGeom prst="rect">
            <a:avLst/>
          </a:prstGeom>
        </p:spPr>
      </p:pic>
      <p:pic>
        <p:nvPicPr>
          <p:cNvPr id="16" name="Image 35">
            <a:extLst>
              <a:ext uri="{FF2B5EF4-FFF2-40B4-BE49-F238E27FC236}">
                <a16:creationId xmlns:a16="http://schemas.microsoft.com/office/drawing/2014/main" id="{93936E16-D782-E048-A9AC-3AA503BAC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13" y="2651921"/>
            <a:ext cx="1232718" cy="691321"/>
          </a:xfrm>
          <a:prstGeom prst="rect">
            <a:avLst/>
          </a:prstGeom>
        </p:spPr>
      </p:pic>
      <p:sp>
        <p:nvSpPr>
          <p:cNvPr id="17" name="Google Shape;385;p14">
            <a:extLst>
              <a:ext uri="{FF2B5EF4-FFF2-40B4-BE49-F238E27FC236}">
                <a16:creationId xmlns:a16="http://schemas.microsoft.com/office/drawing/2014/main" id="{40EFD9B5-81BC-444E-993B-4F399F5A75C9}"/>
              </a:ext>
            </a:extLst>
          </p:cNvPr>
          <p:cNvSpPr txBox="1">
            <a:spLocks/>
          </p:cNvSpPr>
          <p:nvPr/>
        </p:nvSpPr>
        <p:spPr>
          <a:xfrm>
            <a:off x="768690" y="1750795"/>
            <a:ext cx="1674152" cy="36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 b="1" u="sng" dirty="0">
                <a:solidFill>
                  <a:srgbClr val="018790"/>
                </a:solidFill>
              </a:rPr>
              <a:t>Data </a:t>
            </a:r>
            <a:r>
              <a:rPr lang="fr-FR" sz="1000" b="1" u="sng" dirty="0" err="1">
                <a:solidFill>
                  <a:srgbClr val="018790"/>
                </a:solidFill>
              </a:rPr>
              <a:t>before</a:t>
            </a:r>
            <a:r>
              <a:rPr lang="fr-FR" sz="1000" b="1" u="sng" dirty="0">
                <a:solidFill>
                  <a:srgbClr val="018790"/>
                </a:solidFill>
              </a:rPr>
              <a:t> </a:t>
            </a:r>
            <a:r>
              <a:rPr lang="fr-FR" sz="1000" b="1" u="sng" dirty="0" err="1">
                <a:solidFill>
                  <a:srgbClr val="018790"/>
                </a:solidFill>
              </a:rPr>
              <a:t>encoding</a:t>
            </a:r>
            <a:endParaRPr lang="en-US" sz="1000" b="1" u="sng" dirty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8" name="Google Shape;385;p14">
            <a:extLst>
              <a:ext uri="{FF2B5EF4-FFF2-40B4-BE49-F238E27FC236}">
                <a16:creationId xmlns:a16="http://schemas.microsoft.com/office/drawing/2014/main" id="{4C9C7F59-438F-B44A-9CDE-E34226DF2001}"/>
              </a:ext>
            </a:extLst>
          </p:cNvPr>
          <p:cNvSpPr txBox="1">
            <a:spLocks/>
          </p:cNvSpPr>
          <p:nvPr/>
        </p:nvSpPr>
        <p:spPr>
          <a:xfrm>
            <a:off x="6378826" y="1704107"/>
            <a:ext cx="1548122" cy="34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 b="1" u="sng" dirty="0">
                <a:solidFill>
                  <a:srgbClr val="018790"/>
                </a:solidFill>
              </a:rPr>
              <a:t>Data </a:t>
            </a:r>
            <a:r>
              <a:rPr lang="fr-FR" sz="1000" b="1" u="sng" dirty="0" err="1">
                <a:solidFill>
                  <a:srgbClr val="018790"/>
                </a:solidFill>
              </a:rPr>
              <a:t>after</a:t>
            </a:r>
            <a:r>
              <a:rPr lang="fr-FR" sz="1000" b="1" u="sng" dirty="0">
                <a:solidFill>
                  <a:srgbClr val="018790"/>
                </a:solidFill>
              </a:rPr>
              <a:t> </a:t>
            </a:r>
            <a:r>
              <a:rPr lang="fr-FR" sz="1000" b="1" u="sng" dirty="0" err="1">
                <a:solidFill>
                  <a:srgbClr val="018790"/>
                </a:solidFill>
              </a:rPr>
              <a:t>encoding</a:t>
            </a:r>
            <a:endParaRPr lang="en-US" sz="1000" b="1" u="sng" dirty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0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902</Words>
  <Application>Microsoft Macintosh PowerPoint</Application>
  <PresentationFormat>On-screen Show (16:9)</PresentationFormat>
  <Paragraphs>206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Barlow Condensed Medium</vt:lpstr>
      <vt:lpstr>Fira Sans Extra Condensed Medium</vt:lpstr>
      <vt:lpstr>Roboto Slab</vt:lpstr>
      <vt:lpstr>Barlow Condensed SemiBold</vt:lpstr>
      <vt:lpstr>Arvo</vt:lpstr>
      <vt:lpstr>Calibri</vt:lpstr>
      <vt:lpstr>Barlow Condensed</vt:lpstr>
      <vt:lpstr>Arial</vt:lpstr>
      <vt:lpstr>My Creative CV by slidesgo</vt:lpstr>
      <vt:lpstr>Data Analysis of   ’Burrito in San Diego’ dataset</vt:lpstr>
      <vt:lpstr>Introduction</vt:lpstr>
      <vt:lpstr>PowerPoint Presentation</vt:lpstr>
      <vt:lpstr>Introduction</vt:lpstr>
      <vt:lpstr>PowerPoint Presentation</vt:lpstr>
      <vt:lpstr>Data Quality</vt:lpstr>
      <vt:lpstr>Solutions</vt:lpstr>
      <vt:lpstr>Interventions</vt:lpstr>
      <vt:lpstr>Interventions</vt:lpstr>
      <vt:lpstr>Interventions</vt:lpstr>
      <vt:lpstr>Interventions</vt:lpstr>
      <vt:lpstr>Interventions</vt:lpstr>
      <vt:lpstr>Interventions</vt:lpstr>
      <vt:lpstr>PowerPoint Presentation</vt:lpstr>
      <vt:lpstr>Top 3 in depth insights</vt:lpstr>
      <vt:lpstr>Top 3 in depth insights</vt:lpstr>
      <vt:lpstr>Top 3 in depth insights</vt:lpstr>
      <vt:lpstr>Top 3 in depth insights</vt:lpstr>
      <vt:lpstr>Top 3 in depth insights</vt:lpstr>
      <vt:lpstr>Top 3 in depth insights</vt:lpstr>
      <vt:lpstr>Top 3 in depth insights</vt:lpstr>
      <vt:lpstr>Top 3 in depth insights</vt:lpstr>
      <vt:lpstr>Top 3 in depth insights</vt:lpstr>
      <vt:lpstr>Top 3 in depth insights</vt:lpstr>
      <vt:lpstr>Top 3 in depth insights</vt:lpstr>
      <vt:lpstr>PowerPoint Presentation</vt:lpstr>
      <vt:lpstr>Review platforms/Reiwers Analysis</vt:lpstr>
      <vt:lpstr>Review platforms/Reiwers Analysis</vt:lpstr>
      <vt:lpstr>Review platforms/Reiwers Analysis</vt:lpstr>
      <vt:lpstr>PowerPoint Presentation</vt:lpstr>
      <vt:lpstr>Recommendations 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d’une application de  recommandation basée sur la classification de profils d’une base de données de CV pour les besoins de recrutement RH</dc:title>
  <dc:creator>MBM info</dc:creator>
  <cp:lastModifiedBy>skander.meziane</cp:lastModifiedBy>
  <cp:revision>137</cp:revision>
  <dcterms:modified xsi:type="dcterms:W3CDTF">2020-12-09T22:45:00Z</dcterms:modified>
</cp:coreProperties>
</file>