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8" r:id="rId5"/>
    <p:sldId id="268" r:id="rId6"/>
    <p:sldId id="269" r:id="rId7"/>
    <p:sldId id="270" r:id="rId8"/>
    <p:sldId id="271" r:id="rId9"/>
    <p:sldId id="272" r:id="rId10"/>
    <p:sldId id="266" r:id="rId11"/>
    <p:sldId id="277" r:id="rId12"/>
    <p:sldId id="273" r:id="rId13"/>
    <p:sldId id="275" r:id="rId14"/>
    <p:sldId id="274" r:id="rId15"/>
    <p:sldId id="276" r:id="rId16"/>
    <p:sldId id="256" r:id="rId1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0" autoAdjust="0"/>
    <p:restoredTop sz="94007" autoAdjust="0"/>
  </p:normalViewPr>
  <p:slideViewPr>
    <p:cSldViewPr snapToGrid="0" showGuides="1">
      <p:cViewPr varScale="1">
        <p:scale>
          <a:sx n="105" d="100"/>
          <a:sy n="105" d="100"/>
        </p:scale>
        <p:origin x="120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fr-FR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fr-FR" noProof="0"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23DB037-710F-4A44-BDF0-28DC42F2FAE9}" type="datetime1">
              <a:rPr lang="fr-FR" smtClean="0"/>
              <a:t>01/12/2020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18A1656-FDB1-442A-B22F-67D2FDA9ED1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47850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718FD-5C33-42D8-BCA9-0B83DD06AC51}" type="datetime1">
              <a:rPr lang="fr-FR" smtClean="0"/>
              <a:pPr/>
              <a:t>01/12/2020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336304E-FDE3-4B4F-A3B7-EBE87F3FA5E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059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8220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3547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0404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1156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0794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221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712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Le sous-titre vient ici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orme libre 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6" name="Forme lib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50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dirty="0"/>
              <a:t>courrier électronique</a:t>
            </a:r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orme libre 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6" name="Forme lib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 rtl="0"/>
            <a:r>
              <a:rPr lang="fr-FR" noProof="0" dirty="0"/>
              <a:t>Url site web ici</a:t>
            </a:r>
          </a:p>
        </p:txBody>
      </p:sp>
      <p:pic>
        <p:nvPicPr>
          <p:cNvPr id="17" name="Graphisme 16" descr="Envelop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sme 17" descr="Réseau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 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orme libre 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6" name="Forme lib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sme 18" descr="Envelop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sme 19" descr="Réseau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ous-titr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dirty="0"/>
              <a:t>courrier électronique</a:t>
            </a:r>
          </a:p>
        </p:txBody>
      </p:sp>
      <p:sp>
        <p:nvSpPr>
          <p:cNvPr id="22" name="Espace réservé du texte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fr-FR" noProof="0" dirty="0"/>
              <a:t>Url site web ici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Le sous-titre vient ici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orme libre 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6" name="Forme lib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e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orme libre 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20" name="Forme libre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noProof="0" dirty="0"/>
              </a:p>
            </p:txBody>
          </p:sp>
        </p:grpSp>
      </p:grp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orme libre 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" name="Forme libre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" name="Forme libre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orme libre 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0" name="Forme libre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2" name="Forme libre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7" name="Espace réservé du contenu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r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orme libre 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3" name="Forme libre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4" name="Forme libre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7" name="Espace réservé du contenu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9" name="Espace réservé du contenu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r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’image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orme libre 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6" name="Forme lib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19" name="Titr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20" name="Espace réservé du texte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orme libre 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2" name="Forme libre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3" name="Forme libre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7" name="Espace réservé du texte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Le sous-titre vient ici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orme libre 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6" name="Forme lib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504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’en-tête de 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Le texte factice vient ici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e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orme libre 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2" name="Forme libre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3" name="Forme libre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23" name="Espace réservé d’image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au contenu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8" name="Espace réservé d’image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3" name="Espace réservé d’image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accent2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La rubrique 01 inclut ici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La rubrique 02 inclut ici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4" name="Espace réservé d’image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9" name="Espace réservé d’image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orme libre 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3" name="Forme libre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4" name="Forme libre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6" name="Titr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’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orme libre 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" name="Forme libre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8" name="Forme libre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23" name="Ovale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4" name="Ovale 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5" name="Ovale 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Forme libre : Forme 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7" name="Forme libre : Forme 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1" name="Espace réservé d’image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2" name="Espace réservé d’image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3" name="Espace réservé d’image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Cadre 01</a:t>
            </a:r>
          </a:p>
        </p:txBody>
      </p:sp>
      <p:sp>
        <p:nvSpPr>
          <p:cNvPr id="29" name="Espace réservé du contenu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Cadre 01</a:t>
            </a:r>
          </a:p>
        </p:txBody>
      </p:sp>
      <p:sp>
        <p:nvSpPr>
          <p:cNvPr id="31" name="Espace réservé du contenu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2" name="Espace réservé du contenu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Cadre 01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4" name="Espace réservé du contenu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Cadre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4EC748F-88DB-4BA1-B6AB-BE1A47757B27}" type="datetime1">
              <a:rPr lang="fr-FR" noProof="0" smtClean="0"/>
              <a:t>01/12/2020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16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Relationship Id="rId9" Type="http://schemas.openxmlformats.org/officeDocument/2006/relationships/image" Target="../media/image2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Soutenance Projet POO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fr-FR" dirty="0"/>
              <a:t>Groupe 1 : Guillaume Rouvin     Mouad Nossair 	     Thomas Fèvre	            Tanguy Delage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7F363B-E39E-4BDC-9ADD-CA84BA7BDC6A}"/>
              </a:ext>
            </a:extLst>
          </p:cNvPr>
          <p:cNvSpPr/>
          <p:nvPr/>
        </p:nvSpPr>
        <p:spPr>
          <a:xfrm>
            <a:off x="9912096" y="274320"/>
            <a:ext cx="2075688" cy="1051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24F05FC8-82E9-4EAD-833C-C791CFAAF1D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5523" b="5523"/>
          <a:stretch>
            <a:fillRect/>
          </a:stretch>
        </p:blipFill>
        <p:spPr>
          <a:xfrm>
            <a:off x="710812" y="728545"/>
            <a:ext cx="5315084" cy="5315084"/>
          </a:xfrm>
        </p:spPr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’image 9" descr="paysage urbain">
            <a:extLst>
              <a:ext uri="{FF2B5EF4-FFF2-40B4-BE49-F238E27FC236}">
                <a16:creationId xmlns:a16="http://schemas.microsoft.com/office/drawing/2014/main" id="{3A7EDB62-3E60-F44C-AE34-9495623E004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39B0EC6D-03DD-4CEE-9979-34A964DC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2697480"/>
            <a:ext cx="5463142" cy="1382968"/>
          </a:xfrm>
        </p:spPr>
        <p:txBody>
          <a:bodyPr rtlCol="0"/>
          <a:lstStyle/>
          <a:p>
            <a:pPr rtl="0"/>
            <a:r>
              <a:rPr lang="fr-FR" sz="4400" dirty="0">
                <a:solidFill>
                  <a:schemeClr val="bg1"/>
                </a:solidFill>
              </a:rPr>
              <a:t>Démonstration de l’application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0F21D9-0A00-42C7-9B21-5BCE54275AF4}"/>
              </a:ext>
            </a:extLst>
          </p:cNvPr>
          <p:cNvSpPr/>
          <p:nvPr/>
        </p:nvSpPr>
        <p:spPr>
          <a:xfrm>
            <a:off x="6309996" y="1452462"/>
            <a:ext cx="3321684" cy="11205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711F83-95C7-43D9-90FC-B8B2AC49433D}"/>
              </a:ext>
            </a:extLst>
          </p:cNvPr>
          <p:cNvSpPr/>
          <p:nvPr/>
        </p:nvSpPr>
        <p:spPr>
          <a:xfrm>
            <a:off x="6309996" y="4378614"/>
            <a:ext cx="2751708" cy="12668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3974897-052B-4437-BE5C-BCE91F5A325A}"/>
              </a:ext>
            </a:extLst>
          </p:cNvPr>
          <p:cNvCxnSpPr/>
          <p:nvPr/>
        </p:nvCxnSpPr>
        <p:spPr>
          <a:xfrm>
            <a:off x="6344167" y="4230087"/>
            <a:ext cx="57143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802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BFCA16-8D78-4A87-9023-708458E3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équipe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0F7B49-6C9D-4DBF-AD20-9D4CFAB1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fr-FR" smtClean="0"/>
              <a:pPr rtl="0"/>
              <a:t>11</a:t>
            </a:fld>
            <a:endParaRPr lang="fr-FR" dirty="0"/>
          </a:p>
        </p:txBody>
      </p:sp>
      <p:pic>
        <p:nvPicPr>
          <p:cNvPr id="17" name="Espace réservé d’image 16" descr="homme posant pour un portrait">
            <a:extLst>
              <a:ext uri="{FF2B5EF4-FFF2-40B4-BE49-F238E27FC236}">
                <a16:creationId xmlns:a16="http://schemas.microsoft.com/office/drawing/2014/main" id="{CBB1FBB7-8048-6F41-A39C-61BDC2D38BF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Espace réservé d’image 18" descr="Femme posant pour portrait tout en envoyant un SMS">
            <a:extLst>
              <a:ext uri="{FF2B5EF4-FFF2-40B4-BE49-F238E27FC236}">
                <a16:creationId xmlns:a16="http://schemas.microsoft.com/office/drawing/2014/main" id="{9F61DE0B-ECF7-B74B-80E5-B602A86B8F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1" name="Espace réservé d’image 20" descr="homme riant et regardant vers le bas">
            <a:extLst>
              <a:ext uri="{FF2B5EF4-FFF2-40B4-BE49-F238E27FC236}">
                <a16:creationId xmlns:a16="http://schemas.microsoft.com/office/drawing/2014/main" id="{007C99FF-D296-8544-B04B-EA1DBB45780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3" name="Espace réservé d’image 22" descr="femme posant pour un portrait">
            <a:extLst>
              <a:ext uri="{FF2B5EF4-FFF2-40B4-BE49-F238E27FC236}">
                <a16:creationId xmlns:a16="http://schemas.microsoft.com/office/drawing/2014/main" id="{A164AE4A-BFE4-F247-8542-C612BD5BFAB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935AC4D-C17D-4827-B693-43A34920A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Surnommé le seigneur il fait fuir ses ennemies d’un simple regard.</a:t>
            </a:r>
          </a:p>
          <a:p>
            <a:pPr rtl="0"/>
            <a:endParaRPr lang="fr-FR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D66C6D21-6780-4D8A-9B6F-582E0BD2DC2E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 rtlCol="0"/>
          <a:lstStyle/>
          <a:p>
            <a:pPr rtl="0"/>
            <a:r>
              <a:rPr lang="fr-FR" dirty="0"/>
              <a:t>Guillaume Rouvin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CCF1405A-05DA-4553-A7B3-B9592963C6B1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 rtlCol="0"/>
          <a:lstStyle/>
          <a:p>
            <a:pPr rtl="0"/>
            <a:r>
              <a:rPr lang="fr-FR" dirty="0"/>
              <a:t>Il aime la BDD et ça c’est fort.</a:t>
            </a:r>
          </a:p>
          <a:p>
            <a:pPr rtl="0"/>
            <a:endParaRPr lang="fr-FR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90DE57B2-448D-4C8D-8B9C-FFDDFB0A9208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 rtlCol="0"/>
          <a:lstStyle/>
          <a:p>
            <a:pPr rtl="0"/>
            <a:r>
              <a:rPr lang="fr-FR" dirty="0"/>
              <a:t>Delage Tanguy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780C3E07-3509-4911-AFF9-20EA8F12D0A4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 rtlCol="0"/>
          <a:lstStyle/>
          <a:p>
            <a:pPr rtl="0"/>
            <a:r>
              <a:rPr lang="fr-FR" dirty="0"/>
              <a:t>A l’âge de 14 ans déjà champion olympique de soulevé de poids avec un haltère exceptionnel de 939 tonnes.</a:t>
            </a:r>
          </a:p>
          <a:p>
            <a:pPr rtl="0"/>
            <a:endParaRPr lang="fr-FR" dirty="0"/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FB9E2175-1C3C-4B3E-A872-A1B7E6D64D52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 rtlCol="0"/>
          <a:lstStyle/>
          <a:p>
            <a:pPr rtl="0"/>
            <a:r>
              <a:rPr lang="fr-FR" dirty="0"/>
              <a:t>Thomas </a:t>
            </a:r>
            <a:r>
              <a:rPr lang="fr-FR" dirty="0" err="1"/>
              <a:t>fevre</a:t>
            </a:r>
            <a:endParaRPr lang="fr-FR" dirty="0"/>
          </a:p>
        </p:txBody>
      </p:sp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4EAA9254-229F-4C3E-B078-B8912E5BBE98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 rtlCol="0"/>
          <a:lstStyle/>
          <a:p>
            <a:pPr rtl="0"/>
            <a:r>
              <a:rPr lang="fr-FR" dirty="0"/>
              <a:t>Surnommé le marocain, il organise de nombreuses croisades contre l’</a:t>
            </a:r>
            <a:r>
              <a:rPr lang="fr-FR" dirty="0" err="1"/>
              <a:t>Algèrie</a:t>
            </a:r>
            <a:r>
              <a:rPr lang="fr-FR" dirty="0"/>
              <a:t> et devient pro-</a:t>
            </a:r>
            <a:r>
              <a:rPr lang="fr-FR" dirty="0" err="1"/>
              <a:t>player</a:t>
            </a:r>
            <a:r>
              <a:rPr lang="fr-FR" dirty="0"/>
              <a:t> à rocket </a:t>
            </a:r>
            <a:r>
              <a:rPr lang="fr-FR" dirty="0" err="1"/>
              <a:t>league</a:t>
            </a:r>
            <a:endParaRPr lang="fr-FR" dirty="0"/>
          </a:p>
        </p:txBody>
      </p: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471C9CF1-70B0-46DB-869F-6DC53668898D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 rtlCol="0"/>
          <a:lstStyle/>
          <a:p>
            <a:pPr rtl="0"/>
            <a:r>
              <a:rPr lang="fr-FR" dirty="0"/>
              <a:t>Nossair </a:t>
            </a:r>
            <a:r>
              <a:rPr lang="fr-FR" dirty="0" err="1"/>
              <a:t>Mouadd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5634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’image 9" descr="paysage urbain">
            <a:extLst>
              <a:ext uri="{FF2B5EF4-FFF2-40B4-BE49-F238E27FC236}">
                <a16:creationId xmlns:a16="http://schemas.microsoft.com/office/drawing/2014/main" id="{63493B9E-F6F8-4C0F-9706-CA547A8B2B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" b="39"/>
          <a:stretch>
            <a:fillRect/>
          </a:stretch>
        </p:blipFill>
        <p:spPr/>
      </p:pic>
      <p:sp>
        <p:nvSpPr>
          <p:cNvPr id="5" name="Sous-titre 4">
            <a:extLst>
              <a:ext uri="{FF2B5EF4-FFF2-40B4-BE49-F238E27FC236}">
                <a16:creationId xmlns:a16="http://schemas.microsoft.com/office/drawing/2014/main" id="{E3C40962-BA6A-43E4-97BA-511A9B90C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Flora@contoso.com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1FDFFBF-E125-47CF-AAE0-ACC45013CE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http://www.contoso.com/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5D612B9-68B9-4C9F-98FE-CEE07DB1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Personnaliser</a:t>
            </a:r>
            <a:r>
              <a:rPr lang="fr-FR" i="1" dirty="0"/>
              <a:t> </a:t>
            </a:r>
            <a:r>
              <a:rPr lang="fr-FR" dirty="0"/>
              <a:t>ce modèle</a:t>
            </a:r>
          </a:p>
        </p:txBody>
      </p:sp>
      <p:sp>
        <p:nvSpPr>
          <p:cNvPr id="8" name="Zone de texte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6000" u="sng" dirty="0">
                <a:solidFill>
                  <a:srgbClr val="0070C0"/>
                </a:solidFill>
                <a:hlinkClick r:id="rId3"/>
              </a:rPr>
              <a:t>Instructions en matière de modification du modèle et commentaires</a:t>
            </a:r>
            <a:endParaRPr lang="fr-FR" sz="6000" u="sng" dirty="0">
              <a:solidFill>
                <a:srgbClr val="0070C0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668D7CE-0756-4C36-B665-7BEB4733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fr-FR" smtClean="0"/>
              <a:pPr rtl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-88425"/>
            <a:ext cx="10515600" cy="940181"/>
          </a:xfrm>
        </p:spPr>
        <p:txBody>
          <a:bodyPr rtlCol="0"/>
          <a:lstStyle/>
          <a:p>
            <a:pPr rtl="0"/>
            <a:r>
              <a:rPr lang="fr-FR" u="sng" dirty="0"/>
              <a:t>Annonce de Plan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fr-FR" smtClean="0"/>
              <a:pPr rtl="0"/>
              <a:t>2</a:t>
            </a:fld>
            <a:endParaRPr lang="fr-FR" dirty="0"/>
          </a:p>
        </p:txBody>
      </p:sp>
      <p:pic>
        <p:nvPicPr>
          <p:cNvPr id="6" name="Graphique 5" descr="Cloche">
            <a:extLst>
              <a:ext uri="{FF2B5EF4-FFF2-40B4-BE49-F238E27FC236}">
                <a16:creationId xmlns:a16="http://schemas.microsoft.com/office/drawing/2014/main" id="{4963BF67-C05D-4070-87E6-92C2790FB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645" y="2864996"/>
            <a:ext cx="1294414" cy="1294414"/>
          </a:xfrm>
          <a:prstGeom prst="rect">
            <a:avLst/>
          </a:prstGeom>
        </p:spPr>
      </p:pic>
      <p:pic>
        <p:nvPicPr>
          <p:cNvPr id="8" name="Graphique 7" descr="Schéma de réseau">
            <a:extLst>
              <a:ext uri="{FF2B5EF4-FFF2-40B4-BE49-F238E27FC236}">
                <a16:creationId xmlns:a16="http://schemas.microsoft.com/office/drawing/2014/main" id="{AE283654-CF4F-45F9-9427-CD2B6364E1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1050" y="782160"/>
            <a:ext cx="1089900" cy="1089900"/>
          </a:xfrm>
          <a:prstGeom prst="rect">
            <a:avLst/>
          </a:prstGeom>
        </p:spPr>
      </p:pic>
      <p:pic>
        <p:nvPicPr>
          <p:cNvPr id="10" name="Graphique 9" descr="Écran de projection">
            <a:extLst>
              <a:ext uri="{FF2B5EF4-FFF2-40B4-BE49-F238E27FC236}">
                <a16:creationId xmlns:a16="http://schemas.microsoft.com/office/drawing/2014/main" id="{0378C653-5FC6-4301-8FA3-2F45743456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46183" y="2725147"/>
            <a:ext cx="1464743" cy="146474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021451F-6977-49E4-B580-CCF72591C1EC}"/>
              </a:ext>
            </a:extLst>
          </p:cNvPr>
          <p:cNvSpPr txBox="1"/>
          <p:nvPr/>
        </p:nvSpPr>
        <p:spPr>
          <a:xfrm>
            <a:off x="100574" y="4328389"/>
            <a:ext cx="273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I\ -Rappel du Contexte: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229FB30-44DF-46FF-81C0-E056F810C2B0}"/>
              </a:ext>
            </a:extLst>
          </p:cNvPr>
          <p:cNvSpPr txBox="1"/>
          <p:nvPr/>
        </p:nvSpPr>
        <p:spPr>
          <a:xfrm>
            <a:off x="3765176" y="1861532"/>
            <a:ext cx="457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II\ -Présentation des diagrammes: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FDB12A7-C117-44C8-80C8-EC6DD331E4CC}"/>
              </a:ext>
            </a:extLst>
          </p:cNvPr>
          <p:cNvSpPr txBox="1"/>
          <p:nvPr/>
        </p:nvSpPr>
        <p:spPr>
          <a:xfrm>
            <a:off x="9540826" y="4189890"/>
            <a:ext cx="2477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III\ -Présentation du logiciel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CE7A7B-9218-4A5F-8AA1-95C73019A033}"/>
              </a:ext>
            </a:extLst>
          </p:cNvPr>
          <p:cNvSpPr/>
          <p:nvPr/>
        </p:nvSpPr>
        <p:spPr>
          <a:xfrm>
            <a:off x="360552" y="6221506"/>
            <a:ext cx="1244130" cy="528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Espace réservé pour une image  18" descr="Une image contenant assis, table, homme, bateau&#10;&#10;Description générée automatiquement">
            <a:extLst>
              <a:ext uri="{FF2B5EF4-FFF2-40B4-BE49-F238E27FC236}">
                <a16:creationId xmlns:a16="http://schemas.microsoft.com/office/drawing/2014/main" id="{F51988FC-74BB-454C-9C2C-68E4B99A5D2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9"/>
          <a:srcRect l="16176" r="16176"/>
          <a:stretch>
            <a:fillRect/>
          </a:stretch>
        </p:blipFill>
        <p:spPr>
          <a:xfrm>
            <a:off x="2838450" y="2329260"/>
            <a:ext cx="6126738" cy="4528740"/>
          </a:xfrm>
        </p:spPr>
      </p:pic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985094"/>
            <a:ext cx="3991476" cy="4351338"/>
          </a:xfrm>
        </p:spPr>
        <p:txBody>
          <a:bodyPr rtlCol="0"/>
          <a:lstStyle/>
          <a:p>
            <a:pPr marL="0" indent="0" rtl="0">
              <a:buNone/>
            </a:pPr>
            <a:r>
              <a:rPr lang="fr-FR" sz="1800" dirty="0"/>
              <a:t>- </a:t>
            </a:r>
            <a:r>
              <a:rPr lang="fr-FR" dirty="0"/>
              <a:t>Digitaliser des services</a:t>
            </a:r>
          </a:p>
          <a:p>
            <a:pPr marL="0" indent="0" rtl="0">
              <a:buNone/>
            </a:pPr>
            <a:endParaRPr lang="fr-FR" sz="1800" dirty="0"/>
          </a:p>
          <a:p>
            <a:pPr marL="0" indent="0" rtl="0">
              <a:buNone/>
            </a:pPr>
            <a:endParaRPr lang="fr-FR" sz="1800" dirty="0"/>
          </a:p>
          <a:p>
            <a:pPr marL="0" indent="0" rtl="0">
              <a:buNone/>
            </a:pPr>
            <a:endParaRPr lang="fr-FR" sz="1800" dirty="0"/>
          </a:p>
          <a:p>
            <a:pPr marL="0" indent="0" rtl="0">
              <a:buNone/>
            </a:pP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Gérer l’entreprise</a:t>
            </a:r>
          </a:p>
          <a:p>
            <a:pPr marL="0" indent="0" rtl="0">
              <a:buNone/>
            </a:pPr>
            <a:endParaRPr lang="fr-FR" sz="1800" dirty="0"/>
          </a:p>
          <a:p>
            <a:pPr marL="0" indent="0" rtl="0">
              <a:buNone/>
            </a:pPr>
            <a:endParaRPr lang="fr-FR" sz="1800" dirty="0"/>
          </a:p>
          <a:p>
            <a:pPr marL="0" indent="0" rtl="0">
              <a:buNone/>
            </a:pPr>
            <a:endParaRPr lang="fr-FR" sz="1800" dirty="0"/>
          </a:p>
          <a:p>
            <a:pPr marL="0" indent="0" rtl="0">
              <a:buNone/>
            </a:pPr>
            <a:r>
              <a:rPr lang="fr-FR" dirty="0">
                <a:sym typeface="Wingdings" panose="05000000000000000000" pitchFamily="2" charset="2"/>
              </a:rPr>
              <a:t>Réaliser des </a:t>
            </a:r>
            <a:r>
              <a:rPr lang="fr-FR" dirty="0"/>
              <a:t>Statistiques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fr-FR" smtClean="0"/>
              <a:pPr rtl="0"/>
              <a:t>3</a:t>
            </a:fld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u="sng" dirty="0"/>
              <a:t>I\ Rappel du contexte</a:t>
            </a:r>
            <a:br>
              <a:rPr lang="fr-FR" u="sng" dirty="0"/>
            </a:br>
            <a:r>
              <a:rPr lang="fr-FR" sz="1800" dirty="0"/>
              <a:t>Entreprise de vente en ligne</a:t>
            </a:r>
            <a:br>
              <a:rPr lang="fr-FR" dirty="0"/>
            </a:br>
            <a:endParaRPr lang="fr-FR" dirty="0"/>
          </a:p>
        </p:txBody>
      </p:sp>
      <p:pic>
        <p:nvPicPr>
          <p:cNvPr id="6" name="Graphique 5" descr="Terminal Cmd">
            <a:extLst>
              <a:ext uri="{FF2B5EF4-FFF2-40B4-BE49-F238E27FC236}">
                <a16:creationId xmlns:a16="http://schemas.microsoft.com/office/drawing/2014/main" id="{EF5078D4-F3FC-4C95-B1DD-B3701A639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4980" y="1697471"/>
            <a:ext cx="914400" cy="914400"/>
          </a:xfrm>
          <a:prstGeom prst="rect">
            <a:avLst/>
          </a:prstGeom>
        </p:spPr>
      </p:pic>
      <p:pic>
        <p:nvPicPr>
          <p:cNvPr id="9" name="Graphique 8" descr="Porte-bloc">
            <a:extLst>
              <a:ext uri="{FF2B5EF4-FFF2-40B4-BE49-F238E27FC236}">
                <a16:creationId xmlns:a16="http://schemas.microsoft.com/office/drawing/2014/main" id="{C55C7227-13EC-4A54-99C2-6E697AF122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94980" y="3213209"/>
            <a:ext cx="914400" cy="914400"/>
          </a:xfrm>
          <a:prstGeom prst="rect">
            <a:avLst/>
          </a:prstGeom>
        </p:spPr>
      </p:pic>
      <p:pic>
        <p:nvPicPr>
          <p:cNvPr id="11" name="Graphique 10" descr="Distribution normale">
            <a:extLst>
              <a:ext uri="{FF2B5EF4-FFF2-40B4-BE49-F238E27FC236}">
                <a16:creationId xmlns:a16="http://schemas.microsoft.com/office/drawing/2014/main" id="{44C81170-876B-4CF6-8053-3CB55D9285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94980" y="4786635"/>
            <a:ext cx="914400" cy="914400"/>
          </a:xfrm>
          <a:prstGeom prst="rect">
            <a:avLst/>
          </a:prstGeom>
        </p:spPr>
      </p:pic>
      <p:pic>
        <p:nvPicPr>
          <p:cNvPr id="24" name="Espace réservé pour une image  23">
            <a:extLst>
              <a:ext uri="{FF2B5EF4-FFF2-40B4-BE49-F238E27FC236}">
                <a16:creationId xmlns:a16="http://schemas.microsoft.com/office/drawing/2014/main" id="{ED3CA364-A9E4-4235-B4B2-13366B40D6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9"/>
          <a:srcRect l="18690" r="18690"/>
          <a:stretch>
            <a:fillRect/>
          </a:stretch>
        </p:blipFill>
        <p:spPr/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1E14433-7FE8-4EB7-9317-1DB0021F1A29}"/>
              </a:ext>
            </a:extLst>
          </p:cNvPr>
          <p:cNvSpPr/>
          <p:nvPr/>
        </p:nvSpPr>
        <p:spPr>
          <a:xfrm>
            <a:off x="400814" y="6172775"/>
            <a:ext cx="2127232" cy="565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Identification des services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 rtlCol="0"/>
          <a:lstStyle/>
          <a:p>
            <a:pPr marL="0" indent="0" algn="ctr" rtl="0">
              <a:buNone/>
            </a:pPr>
            <a:r>
              <a:rPr lang="fr-FR" sz="2000" dirty="0"/>
              <a:t>Créer- Afficher – Modifier – Supprimer</a:t>
            </a:r>
          </a:p>
          <a:p>
            <a:pPr marL="0" indent="0" algn="ctr" rtl="0">
              <a:buNone/>
            </a:pPr>
            <a:r>
              <a:rPr lang="fr-FR" sz="2000" dirty="0"/>
              <a:t>Des </a:t>
            </a:r>
          </a:p>
          <a:p>
            <a:pPr marL="0" indent="0" algn="ctr" rtl="0">
              <a:buNone/>
            </a:pPr>
            <a:r>
              <a:rPr lang="fr-FR" sz="2000" dirty="0"/>
              <a:t>Clients / Commandes / Personnels / Articles</a:t>
            </a:r>
          </a:p>
          <a:p>
            <a:pPr marL="0" indent="0" algn="ctr" rtl="0">
              <a:buNone/>
            </a:pPr>
            <a:endParaRPr lang="fr-FR" sz="2000" dirty="0"/>
          </a:p>
          <a:p>
            <a:pPr marL="0" indent="0" algn="ctr" rtl="0">
              <a:buNone/>
            </a:pPr>
            <a:endParaRPr lang="fr-FR" sz="2000" dirty="0"/>
          </a:p>
          <a:p>
            <a:pPr marL="0" indent="0" algn="ctr" rtl="0">
              <a:buNone/>
            </a:pPr>
            <a:r>
              <a:rPr lang="fr-FR" sz="2000" dirty="0"/>
              <a:t>Statistiques</a:t>
            </a:r>
          </a:p>
          <a:p>
            <a:pPr marL="0" indent="0" algn="ctr" rtl="0">
              <a:buNone/>
            </a:pPr>
            <a:r>
              <a:rPr lang="fr-FR" sz="2000" dirty="0"/>
              <a:t>-Calculer le chiffre d’affaire</a:t>
            </a:r>
          </a:p>
          <a:p>
            <a:pPr marL="0" indent="0" algn="ctr" rtl="0">
              <a:buNone/>
            </a:pPr>
            <a:r>
              <a:rPr lang="fr-FR" sz="2000" dirty="0"/>
              <a:t>-Calculer le panier moyen</a:t>
            </a:r>
          </a:p>
          <a:p>
            <a:pPr marL="0" indent="0" algn="ctr" rtl="0">
              <a:buNone/>
            </a:pPr>
            <a:r>
              <a:rPr lang="fr-FR" sz="2000" dirty="0"/>
              <a:t>-Identifier l’article le plus vendus</a:t>
            </a:r>
          </a:p>
          <a:p>
            <a:pPr marL="0" indent="0" algn="ctr" rtl="0">
              <a:buNone/>
            </a:pPr>
            <a:r>
              <a:rPr lang="fr-FR" sz="2000" dirty="0"/>
              <a:t>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fr-FR" smtClean="0"/>
              <a:pPr rtl="0"/>
              <a:t>4</a:t>
            </a:fld>
            <a:endParaRPr lang="fr-FR" dirty="0"/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2FFF2E8D-E660-4F41-A069-A5C2DD4D50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9187" r="19187"/>
          <a:stretch>
            <a:fillRect/>
          </a:stretch>
        </p:blipFill>
        <p:spPr/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A2AFC27-9AB1-4593-9171-41678F67C73E}"/>
              </a:ext>
            </a:extLst>
          </p:cNvPr>
          <p:cNvSpPr/>
          <p:nvPr/>
        </p:nvSpPr>
        <p:spPr>
          <a:xfrm>
            <a:off x="0" y="6231621"/>
            <a:ext cx="2093519" cy="448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e 19">
            <a:extLst>
              <a:ext uri="{FF2B5EF4-FFF2-40B4-BE49-F238E27FC236}">
                <a16:creationId xmlns:a16="http://schemas.microsoft.com/office/drawing/2014/main" id="{DF14AD57-52E4-408E-AB2F-0B0371929F1A}"/>
              </a:ext>
            </a:extLst>
          </p:cNvPr>
          <p:cNvSpPr/>
          <p:nvPr/>
        </p:nvSpPr>
        <p:spPr>
          <a:xfrm>
            <a:off x="9833233" y="1822951"/>
            <a:ext cx="833717" cy="83371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DB65BB2-F80D-4917-A9AA-B5F6FDC92389}"/>
              </a:ext>
            </a:extLst>
          </p:cNvPr>
          <p:cNvSpPr/>
          <p:nvPr/>
        </p:nvSpPr>
        <p:spPr>
          <a:xfrm>
            <a:off x="1320193" y="1690256"/>
            <a:ext cx="1240243" cy="124024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BB985D-7833-4E74-AA1C-E9A4BC3C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Mise en place d’un environnement de travail :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5E3677-5FC4-4712-BA70-5DBE5745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fr-FR" smtClean="0"/>
              <a:pPr rtl="0"/>
              <a:t>5</a:t>
            </a:fld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CD639B0-7991-4B2B-9E50-32064EB9125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124" y="3207025"/>
            <a:ext cx="3445200" cy="2504663"/>
          </a:xfrm>
        </p:spPr>
        <p:txBody>
          <a:bodyPr rtlCol="0">
            <a:normAutofit/>
          </a:bodyPr>
          <a:lstStyle/>
          <a:p>
            <a:pPr rtl="0"/>
            <a:endParaRPr lang="fr-FR" sz="2400" dirty="0"/>
          </a:p>
          <a:p>
            <a:pPr rtl="0"/>
            <a:endParaRPr lang="fr-FR" sz="2400" dirty="0"/>
          </a:p>
          <a:p>
            <a:pPr rtl="0"/>
            <a:r>
              <a:rPr lang="fr-FR" sz="2000" dirty="0"/>
              <a:t>Utilisation du FRAMEWORK .net pour le développement </a:t>
            </a:r>
            <a:r>
              <a:rPr lang="fr-FR" sz="2000" dirty="0" err="1"/>
              <a:t>d’ihm</a:t>
            </a:r>
            <a:r>
              <a:rPr lang="fr-FR" sz="2000" dirty="0"/>
              <a:t>.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E37A9B0-8DFC-4474-9F0A-612E661EF4E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8760" y="3137261"/>
            <a:ext cx="3445566" cy="495389"/>
          </a:xfrm>
        </p:spPr>
        <p:txBody>
          <a:bodyPr rtlCol="0"/>
          <a:lstStyle/>
          <a:p>
            <a:pPr rtl="0"/>
            <a:r>
              <a:rPr lang="fr-FR" sz="2000" dirty="0"/>
              <a:t>GitHub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78F2DCC-A50E-40A1-81F9-70371D4AA42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32538" y="3137260"/>
            <a:ext cx="3445566" cy="495389"/>
          </a:xfrm>
        </p:spPr>
        <p:txBody>
          <a:bodyPr rtlCol="0"/>
          <a:lstStyle/>
          <a:p>
            <a:pPr rtl="0"/>
            <a:r>
              <a:rPr lang="fr-FR" sz="2000" dirty="0"/>
              <a:t>Visual Studio</a:t>
            </a:r>
          </a:p>
        </p:txBody>
      </p:sp>
      <p:pic>
        <p:nvPicPr>
          <p:cNvPr id="15" name="Espace réservé du contenu 14">
            <a:extLst>
              <a:ext uri="{FF2B5EF4-FFF2-40B4-BE49-F238E27FC236}">
                <a16:creationId xmlns:a16="http://schemas.microsoft.com/office/drawing/2014/main" id="{F0C53799-69B0-4634-8CBB-B2D959F7B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45963" y="1506616"/>
            <a:ext cx="1652343" cy="1652343"/>
          </a:xfrm>
        </p:spPr>
      </p:pic>
      <p:pic>
        <p:nvPicPr>
          <p:cNvPr id="2052" name="Picture 4" descr="GitHub — Wikipédia">
            <a:extLst>
              <a:ext uri="{FF2B5EF4-FFF2-40B4-BE49-F238E27FC236}">
                <a16:creationId xmlns:a16="http://schemas.microsoft.com/office/drawing/2014/main" id="{DF5F6468-5322-4512-BD04-B71E6B5F9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193" y="1691690"/>
            <a:ext cx="1240243" cy="124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Espace réservé du contenu 5">
            <a:extLst>
              <a:ext uri="{FF2B5EF4-FFF2-40B4-BE49-F238E27FC236}">
                <a16:creationId xmlns:a16="http://schemas.microsoft.com/office/drawing/2014/main" id="{E8417673-5AFA-4570-B699-89B657A87449}"/>
              </a:ext>
            </a:extLst>
          </p:cNvPr>
          <p:cNvSpPr txBox="1">
            <a:spLocks/>
          </p:cNvSpPr>
          <p:nvPr/>
        </p:nvSpPr>
        <p:spPr>
          <a:xfrm>
            <a:off x="218760" y="3207024"/>
            <a:ext cx="3445200" cy="25046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Création d’un </a:t>
            </a:r>
            <a:r>
              <a:rPr lang="fr-FR" sz="2000" dirty="0" err="1"/>
              <a:t>github</a:t>
            </a:r>
            <a:r>
              <a:rPr lang="fr-FR" sz="2000" dirty="0"/>
              <a:t> à l’adresse :</a:t>
            </a:r>
          </a:p>
          <a:p>
            <a:endParaRPr lang="fr-FR" sz="1400" dirty="0"/>
          </a:p>
          <a:p>
            <a:endParaRPr lang="fr-FR" sz="1400" dirty="0"/>
          </a:p>
        </p:txBody>
      </p:sp>
      <p:pic>
        <p:nvPicPr>
          <p:cNvPr id="19" name="Espace réservé pour une image  18">
            <a:extLst>
              <a:ext uri="{FF2B5EF4-FFF2-40B4-BE49-F238E27FC236}">
                <a16:creationId xmlns:a16="http://schemas.microsoft.com/office/drawing/2014/main" id="{7FA3E3FE-BEA8-48BE-93F0-08AD2C0D91B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/>
          <a:srcRect l="15793" r="15793"/>
          <a:stretch>
            <a:fillRect/>
          </a:stretch>
        </p:blipFill>
        <p:spPr>
          <a:xfrm>
            <a:off x="4175729" y="1690256"/>
            <a:ext cx="3840541" cy="3796144"/>
          </a:xfr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634517D-19C4-47C1-A12E-ADEE3F36A374}"/>
              </a:ext>
            </a:extLst>
          </p:cNvPr>
          <p:cNvSpPr/>
          <p:nvPr/>
        </p:nvSpPr>
        <p:spPr>
          <a:xfrm>
            <a:off x="376527" y="6184754"/>
            <a:ext cx="1887331" cy="573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26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u="sng" dirty="0"/>
              <a:t>II\ Les différents  diagrammes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fr-FR" smtClean="0"/>
              <a:pPr rtl="0"/>
              <a:t>6</a:t>
            </a:fld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3A6F33C-3AFE-474E-AC15-C00F368C3C6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rtlCol="0"/>
          <a:lstStyle/>
          <a:p>
            <a:pPr algn="ctr" rtl="0"/>
            <a:r>
              <a:rPr lang="fr-FR" dirty="0"/>
              <a:t>Diagramme de cas d’utilisation</a:t>
            </a:r>
          </a:p>
        </p:txBody>
      </p:sp>
      <p:pic>
        <p:nvPicPr>
          <p:cNvPr id="29" name="Espace réservé d’image 28" descr="Crayon">
            <a:extLst>
              <a:ext uri="{FF2B5EF4-FFF2-40B4-BE49-F238E27FC236}">
                <a16:creationId xmlns:a16="http://schemas.microsoft.com/office/drawing/2014/main" id="{F0E35123-11A3-CD40-A44F-8A81B910563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pic>
        <p:nvPicPr>
          <p:cNvPr id="31" name="Espace réservé d’image 30" descr="Ordinateur portable">
            <a:extLst>
              <a:ext uri="{FF2B5EF4-FFF2-40B4-BE49-F238E27FC236}">
                <a16:creationId xmlns:a16="http://schemas.microsoft.com/office/drawing/2014/main" id="{6BF407E9-98AE-2B40-90E3-1B14FC14FDB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B8ED8DC-DA61-4DAB-87ED-964309768FF7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09517D1-6503-48A9-B880-6435C71C06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/>
          <a:stretch/>
        </p:blipFill>
        <p:spPr bwMode="auto">
          <a:xfrm>
            <a:off x="2142566" y="2694155"/>
            <a:ext cx="6727750" cy="416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9A7B55B-3E5E-47F4-A823-C916EE4C92CE}"/>
              </a:ext>
            </a:extLst>
          </p:cNvPr>
          <p:cNvSpPr/>
          <p:nvPr/>
        </p:nvSpPr>
        <p:spPr>
          <a:xfrm>
            <a:off x="340659" y="6069106"/>
            <a:ext cx="1264023" cy="663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02FF19-DDCF-4E07-9BF8-7052D2356933}"/>
              </a:ext>
            </a:extLst>
          </p:cNvPr>
          <p:cNvSpPr/>
          <p:nvPr/>
        </p:nvSpPr>
        <p:spPr>
          <a:xfrm>
            <a:off x="8870316" y="4643718"/>
            <a:ext cx="3321684" cy="1120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3641F66-2DB7-4B3B-BE93-E5E95F73D81D}"/>
              </a:ext>
            </a:extLst>
          </p:cNvPr>
          <p:cNvSpPr txBox="1"/>
          <p:nvPr/>
        </p:nvSpPr>
        <p:spPr>
          <a:xfrm>
            <a:off x="9182909" y="4040120"/>
            <a:ext cx="2696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Identification des besoins des employés de l’entreprise.</a:t>
            </a:r>
          </a:p>
        </p:txBody>
      </p:sp>
    </p:spTree>
    <p:extLst>
      <p:ext uri="{BB962C8B-B14F-4D97-AF65-F5344CB8AC3E}">
        <p14:creationId xmlns:p14="http://schemas.microsoft.com/office/powerpoint/2010/main" val="269403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360326" y="129170"/>
            <a:ext cx="11150600" cy="920336"/>
          </a:xfrm>
        </p:spPr>
        <p:txBody>
          <a:bodyPr rtlCol="0"/>
          <a:lstStyle/>
          <a:p>
            <a:pPr rtl="0"/>
            <a:r>
              <a:rPr lang="fr-FR" dirty="0"/>
              <a:t>Dictionnaire de données :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fr-FR" dirty="0"/>
              <a:t>9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1846494-DD1D-4448-A01D-B6513D149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" y="1016748"/>
            <a:ext cx="10168213" cy="576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A9BD5E-C4AB-4BA6-8A4D-BC062E15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conceptuel de données :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5057B2-F45B-4403-9BB3-D10945A6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fr-FR" noProof="0" smtClean="0"/>
              <a:pPr rtl="0"/>
              <a:t>8</a:t>
            </a:fld>
            <a:endParaRPr lang="fr-FR" noProof="0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41019AD-EEA5-4D6E-AB11-5833D0990582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E59D9CA-5FFC-4CAA-AFD6-96D2512C946E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857614D1-A74E-4782-B07E-93FD9A637FD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86D9C358-2B3E-4348-80E2-67808B43B06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542F71-8EE2-4E08-B719-F36C5ED59F11}"/>
              </a:ext>
            </a:extLst>
          </p:cNvPr>
          <p:cNvSpPr/>
          <p:nvPr/>
        </p:nvSpPr>
        <p:spPr>
          <a:xfrm>
            <a:off x="6091238" y="4648562"/>
            <a:ext cx="6100762" cy="1120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9CD985-258A-4B3D-B2B5-C6F9D7FC6EFF}"/>
              </a:ext>
            </a:extLst>
          </p:cNvPr>
          <p:cNvSpPr/>
          <p:nvPr/>
        </p:nvSpPr>
        <p:spPr>
          <a:xfrm>
            <a:off x="219375" y="5647765"/>
            <a:ext cx="3321684" cy="1120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814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Diagrammes de séquences et de classe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fr-FR" smtClean="0"/>
              <a:pPr rtl="0"/>
              <a:t>9</a:t>
            </a:fld>
            <a:endParaRPr lang="fr-FR" dirty="0"/>
          </a:p>
        </p:txBody>
      </p:sp>
      <p:graphicFrame>
        <p:nvGraphicFramePr>
          <p:cNvPr id="9" name="Graphique 8" descr="Graphique en secteurs">
            <a:extLst>
              <a:ext uri="{FF2B5EF4-FFF2-40B4-BE49-F238E27FC236}">
                <a16:creationId xmlns:a16="http://schemas.microsoft.com/office/drawing/2014/main" id="{DCCB6637-D8E6-4BF1-9EF6-E5654DE57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5895457"/>
              </p:ext>
            </p:extLst>
          </p:nvPr>
        </p:nvGraphicFramePr>
        <p:xfrm>
          <a:off x="6085314" y="1603524"/>
          <a:ext cx="6106686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8610CBC-B32B-40E9-BD05-EA912E40E145}"/>
              </a:ext>
            </a:extLst>
          </p:cNvPr>
          <p:cNvSpPr/>
          <p:nvPr/>
        </p:nvSpPr>
        <p:spPr>
          <a:xfrm>
            <a:off x="229236" y="6133906"/>
            <a:ext cx="1901316" cy="643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356_TF34076243" id="{4913AA83-2306-4E2D-8830-C2A4E9B3D067}" vid="{57B55DBD-592B-4A90-8C6D-F8F746751AD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F4E1AF-DB5E-4764-961C-6F82B33E9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19797F-2510-4681-A59B-FCD8F3733FE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4C31332-3081-4BD9-AD6F-078B4521F3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sphères en bleu</Template>
  <TotalTime>95</TotalTime>
  <Words>277</Words>
  <Application>Microsoft Office PowerPoint</Application>
  <PresentationFormat>Grand écran</PresentationFormat>
  <Paragraphs>79</Paragraphs>
  <Slides>13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Thème Office</vt:lpstr>
      <vt:lpstr>Soutenance Projet POO</vt:lpstr>
      <vt:lpstr>Annonce de Plan </vt:lpstr>
      <vt:lpstr>I\ Rappel du contexte Entreprise de vente en ligne </vt:lpstr>
      <vt:lpstr>Identification des services  </vt:lpstr>
      <vt:lpstr>Mise en place d’un environnement de travail :</vt:lpstr>
      <vt:lpstr>II\ Les différents  diagrammes</vt:lpstr>
      <vt:lpstr>Dictionnaire de données :</vt:lpstr>
      <vt:lpstr>Modèle conceptuel de données :</vt:lpstr>
      <vt:lpstr>Diagrammes de séquences et de classe</vt:lpstr>
      <vt:lpstr>Démonstration de l’application</vt:lpstr>
      <vt:lpstr>équipe</vt:lpstr>
      <vt:lpstr>Merci</vt:lpstr>
      <vt:lpstr>Personnaliser ce modèle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POO:</dc:title>
  <dc:creator>ROUVIN GUILLAUME</dc:creator>
  <cp:lastModifiedBy>ROUVIN GUILLAUME</cp:lastModifiedBy>
  <cp:revision>11</cp:revision>
  <dcterms:created xsi:type="dcterms:W3CDTF">2020-12-01T12:20:32Z</dcterms:created>
  <dcterms:modified xsi:type="dcterms:W3CDTF">2020-12-01T15:56:32Z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