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60" r:id="rId4"/>
    <p:sldId id="262" r:id="rId5"/>
    <p:sldId id="263" r:id="rId6"/>
    <p:sldId id="261" r:id="rId7"/>
    <p:sldId id="264" r:id="rId8"/>
    <p:sldId id="278" r:id="rId9"/>
    <p:sldId id="274" r:id="rId10"/>
    <p:sldId id="290" r:id="rId11"/>
    <p:sldId id="291" r:id="rId12"/>
    <p:sldId id="277" r:id="rId13"/>
    <p:sldId id="279" r:id="rId14"/>
    <p:sldId id="280" r:id="rId15"/>
    <p:sldId id="282" r:id="rId16"/>
    <p:sldId id="281" r:id="rId17"/>
    <p:sldId id="275" r:id="rId18"/>
    <p:sldId id="284" r:id="rId19"/>
    <p:sldId id="267" r:id="rId20"/>
    <p:sldId id="285" r:id="rId21"/>
    <p:sldId id="287" r:id="rId22"/>
    <p:sldId id="288" r:id="rId23"/>
    <p:sldId id="289"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660"/>
  </p:normalViewPr>
  <p:slideViewPr>
    <p:cSldViewPr snapToGrid="0">
      <p:cViewPr varScale="1">
        <p:scale>
          <a:sx n="89" d="100"/>
          <a:sy n="89"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nan S" userId="54d4b64834cd4dd5" providerId="LiveId" clId="{74D31382-1388-432A-983D-6AD5437EFD0D}"/>
    <pc:docChg chg="undo custSel modSld">
      <pc:chgData name="Kannan S" userId="54d4b64834cd4dd5" providerId="LiveId" clId="{74D31382-1388-432A-983D-6AD5437EFD0D}" dt="2024-05-19T15:24:51.322" v="136"/>
      <pc:docMkLst>
        <pc:docMk/>
      </pc:docMkLst>
      <pc:sldChg chg="modSp mod">
        <pc:chgData name="Kannan S" userId="54d4b64834cd4dd5" providerId="LiveId" clId="{74D31382-1388-432A-983D-6AD5437EFD0D}" dt="2024-05-11T02:57:34.239" v="71" actId="20577"/>
        <pc:sldMkLst>
          <pc:docMk/>
          <pc:sldMk cId="0" sldId="257"/>
        </pc:sldMkLst>
        <pc:spChg chg="mod">
          <ac:chgData name="Kannan S" userId="54d4b64834cd4dd5" providerId="LiveId" clId="{74D31382-1388-432A-983D-6AD5437EFD0D}" dt="2024-05-11T02:57:29.035" v="69" actId="1076"/>
          <ac:spMkLst>
            <pc:docMk/>
            <pc:sldMk cId="0" sldId="257"/>
            <ac:spMk id="11" creationId="{00000000-0000-0000-0000-000000000000}"/>
          </ac:spMkLst>
        </pc:spChg>
        <pc:spChg chg="mod">
          <ac:chgData name="Kannan S" userId="54d4b64834cd4dd5" providerId="LiveId" clId="{74D31382-1388-432A-983D-6AD5437EFD0D}" dt="2024-05-11T02:57:34.239" v="71" actId="20577"/>
          <ac:spMkLst>
            <pc:docMk/>
            <pc:sldMk cId="0" sldId="257"/>
            <ac:spMk id="13" creationId="{00000000-0000-0000-0000-000000000000}"/>
          </ac:spMkLst>
        </pc:spChg>
      </pc:sldChg>
      <pc:sldChg chg="modSp mod">
        <pc:chgData name="Kannan S" userId="54d4b64834cd4dd5" providerId="LiveId" clId="{74D31382-1388-432A-983D-6AD5437EFD0D}" dt="2024-05-11T07:39:18.877" v="133" actId="20577"/>
        <pc:sldMkLst>
          <pc:docMk/>
          <pc:sldMk cId="0" sldId="259"/>
        </pc:sldMkLst>
        <pc:spChg chg="mod">
          <ac:chgData name="Kannan S" userId="54d4b64834cd4dd5" providerId="LiveId" clId="{74D31382-1388-432A-983D-6AD5437EFD0D}" dt="2024-05-11T07:39:18.877" v="133" actId="20577"/>
          <ac:spMkLst>
            <pc:docMk/>
            <pc:sldMk cId="0" sldId="259"/>
            <ac:spMk id="5" creationId="{00000000-0000-0000-0000-000000000000}"/>
          </ac:spMkLst>
        </pc:spChg>
      </pc:sldChg>
      <pc:sldChg chg="modSp mod">
        <pc:chgData name="Kannan S" userId="54d4b64834cd4dd5" providerId="LiveId" clId="{74D31382-1388-432A-983D-6AD5437EFD0D}" dt="2024-05-19T15:24:51.322" v="136"/>
        <pc:sldMkLst>
          <pc:docMk/>
          <pc:sldMk cId="0" sldId="260"/>
        </pc:sldMkLst>
        <pc:spChg chg="mod">
          <ac:chgData name="Kannan S" userId="54d4b64834cd4dd5" providerId="LiveId" clId="{74D31382-1388-432A-983D-6AD5437EFD0D}" dt="2024-05-19T15:24:51.322" v="136"/>
          <ac:spMkLst>
            <pc:docMk/>
            <pc:sldMk cId="0" sldId="260"/>
            <ac:spMk id="5" creationId="{00000000-0000-0000-0000-000000000000}"/>
          </ac:spMkLst>
        </pc:spChg>
      </pc:sldChg>
      <pc:sldChg chg="modSp mod">
        <pc:chgData name="Kannan S" userId="54d4b64834cd4dd5" providerId="LiveId" clId="{74D31382-1388-432A-983D-6AD5437EFD0D}" dt="2024-05-11T02:59:54.295" v="101" actId="20577"/>
        <pc:sldMkLst>
          <pc:docMk/>
          <pc:sldMk cId="0" sldId="262"/>
        </pc:sldMkLst>
        <pc:graphicFrameChg chg="modGraphic">
          <ac:chgData name="Kannan S" userId="54d4b64834cd4dd5" providerId="LiveId" clId="{74D31382-1388-432A-983D-6AD5437EFD0D}" dt="2024-05-11T02:59:54.295" v="101" actId="20577"/>
          <ac:graphicFrameMkLst>
            <pc:docMk/>
            <pc:sldMk cId="0" sldId="262"/>
            <ac:graphicFrameMk id="3" creationId="{C701C3CD-22F9-EB02-AE0F-9D149D52E5F1}"/>
          </ac:graphicFrameMkLst>
        </pc:graphicFrame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Sheet1!$A$1:$A$49</cx:f>
        <cx:lvl ptCount="49">
          <cx:pt idx="0">GPT 3.5 W/ COT</cx:pt>
          <cx:pt idx="1">GPT 4</cx:pt>
          <cx:pt idx="2">LLAVA -ADAPTER</cx:pt>
          <cx:pt idx="3">LLAVA</cx:pt>
          <cx:pt idx="4">LLAVA 1.5 7B</cx:pt>
          <cx:pt idx="5">LLAVA 1.6 32B</cx:pt>
        </cx:lvl>
      </cx:strDim>
      <cx:numDim type="val">
        <cx:f>Sheet1!$B$1:$B$49</cx:f>
        <cx:lvl ptCount="49" formatCode="General">
          <cx:pt idx="0">75</cx:pt>
          <cx:pt idx="1">88</cx:pt>
          <cx:pt idx="2">88</cx:pt>
          <cx:pt idx="3">90</cx:pt>
          <cx:pt idx="4">92</cx:pt>
          <cx:pt idx="5">95</cx:pt>
        </cx:lvl>
      </cx:numDim>
    </cx:data>
  </cx:chartData>
  <cx:chart>
    <cx:title pos="t" align="ctr" overlay="0">
      <cx:tx>
        <cx:txData>
          <cx:v>MODEL ACCURACY GRAPH</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a:rPr>
            <a:t>MODEL ACCURACY GRAPH</a:t>
          </a:r>
        </a:p>
      </cx:txPr>
    </cx:title>
    <cx:plotArea>
      <cx:plotAreaRegion>
        <cx:series layoutId="clusteredColumn" uniqueId="{B704AD7E-9022-46B7-BFF4-0FC822859F26}" formatIdx="0">
          <cx:tx>
            <cx:txData>
              <cx:f>Sheet1!#REF!</cx:f>
              <cx:v/>
            </cx:txData>
          </cx:tx>
          <cx:dataId val="0"/>
          <cx:layoutPr>
            <cx:aggregation/>
          </cx:layoutPr>
        </cx:series>
      </cx:plotAreaRegion>
      <cx:axis id="0">
        <cx:catScaling gapWidth="1"/>
        <cx:tickLabels/>
      </cx:axis>
      <cx:axis id="1">
        <cx:valScaling min="65"/>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94957" y="527748"/>
            <a:ext cx="797234" cy="973293"/>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894881" y="527748"/>
            <a:ext cx="820354" cy="1001519"/>
          </a:xfrm>
          <a:prstGeom prst="rect">
            <a:avLst/>
          </a:prstGeom>
        </p:spPr>
      </p:pic>
      <p:pic>
        <p:nvPicPr>
          <p:cNvPr id="5" name="Picture 5"/>
          <p:cNvPicPr>
            <a:picLocks noChangeAspect="1"/>
          </p:cNvPicPr>
          <p:nvPr/>
        </p:nvPicPr>
        <p:blipFill>
          <a:blip r:embed="rId4"/>
          <a:srcRect/>
          <a:stretch>
            <a:fillRect/>
          </a:stretch>
        </p:blipFill>
        <p:spPr>
          <a:xfrm>
            <a:off x="342192" y="168174"/>
            <a:ext cx="1699997" cy="1692441"/>
          </a:xfrm>
          <a:prstGeom prst="rect">
            <a:avLst/>
          </a:prstGeom>
        </p:spPr>
      </p:pic>
      <p:pic>
        <p:nvPicPr>
          <p:cNvPr id="6" name="Picture 6"/>
          <p:cNvPicPr>
            <a:picLocks noChangeAspect="1"/>
          </p:cNvPicPr>
          <p:nvPr/>
        </p:nvPicPr>
        <p:blipFill>
          <a:blip r:embed="rId5"/>
          <a:srcRect t="2401" b="11037"/>
          <a:stretch>
            <a:fillRect/>
          </a:stretch>
        </p:blipFill>
        <p:spPr>
          <a:xfrm>
            <a:off x="10180106" y="75813"/>
            <a:ext cx="1979063" cy="1713106"/>
          </a:xfrm>
          <a:prstGeom prst="rect">
            <a:avLst/>
          </a:prstGeom>
        </p:spPr>
      </p:pic>
      <p:sp>
        <p:nvSpPr>
          <p:cNvPr id="7" name="TextBox 7"/>
          <p:cNvSpPr txBox="1"/>
          <p:nvPr/>
        </p:nvSpPr>
        <p:spPr>
          <a:xfrm>
            <a:off x="563107" y="2678913"/>
            <a:ext cx="10820400" cy="1864869"/>
          </a:xfrm>
          <a:prstGeom prst="rect">
            <a:avLst/>
          </a:prstGeom>
        </p:spPr>
        <p:txBody>
          <a:bodyPr lIns="0" tIns="0" rIns="0" bIns="0" rtlCol="0" anchor="t">
            <a:spAutoFit/>
          </a:bodyPr>
          <a:lstStyle/>
          <a:p>
            <a:pPr algn="ctr">
              <a:lnSpc>
                <a:spcPts val="4950"/>
              </a:lnSpc>
            </a:pPr>
            <a:r>
              <a:rPr lang="en-IN" sz="3000" b="1" i="0" dirty="0">
                <a:effectLst/>
              </a:rPr>
              <a:t>AI Voice Image Assistant App using</a:t>
            </a:r>
          </a:p>
          <a:p>
            <a:pPr algn="ctr">
              <a:lnSpc>
                <a:spcPts val="4950"/>
              </a:lnSpc>
            </a:pPr>
            <a:r>
              <a:rPr lang="en-IN" sz="3000" b="1" i="0" dirty="0">
                <a:effectLst/>
              </a:rPr>
              <a:t> Multimodal LLM "</a:t>
            </a:r>
            <a:r>
              <a:rPr lang="en-IN" sz="3000" b="1" i="0" dirty="0" err="1">
                <a:effectLst/>
              </a:rPr>
              <a:t>Llava</a:t>
            </a:r>
            <a:r>
              <a:rPr lang="en-IN" sz="3000" b="1" i="0" dirty="0">
                <a:effectLst/>
              </a:rPr>
              <a:t>" and Whisper</a:t>
            </a:r>
          </a:p>
          <a:p>
            <a:pPr algn="ctr">
              <a:lnSpc>
                <a:spcPts val="4950"/>
              </a:lnSpc>
            </a:pPr>
            <a:endParaRPr lang="en-US" sz="3000" b="1" dirty="0">
              <a:cs typeface="Calibri" panose="020F0502020204030204" charset="0"/>
            </a:endParaRPr>
          </a:p>
        </p:txBody>
      </p:sp>
      <p:sp>
        <p:nvSpPr>
          <p:cNvPr id="8" name="TextBox 8"/>
          <p:cNvSpPr txBox="1"/>
          <p:nvPr/>
        </p:nvSpPr>
        <p:spPr>
          <a:xfrm>
            <a:off x="394970" y="4496435"/>
            <a:ext cx="2014855" cy="354965"/>
          </a:xfrm>
          <a:prstGeom prst="rect">
            <a:avLst/>
          </a:prstGeom>
        </p:spPr>
        <p:txBody>
          <a:bodyPr wrap="square" lIns="0" tIns="0" rIns="0" bIns="0" rtlCol="0" anchor="t">
            <a:spAutoFit/>
          </a:bodyPr>
          <a:lstStyle/>
          <a:p>
            <a:pPr>
              <a:lnSpc>
                <a:spcPts val="2770"/>
              </a:lnSpc>
            </a:pPr>
            <a:r>
              <a:rPr lang="en-US" sz="1865">
                <a:solidFill>
                  <a:srgbClr val="2E2E2E"/>
                </a:solidFill>
                <a:latin typeface="Calibri" panose="020F0502020204030204" charset="0"/>
                <a:cs typeface="Calibri" panose="020F0502020204030204" charset="0"/>
              </a:rPr>
              <a:t>TEAM Members :</a:t>
            </a:r>
            <a:r>
              <a:rPr lang="en-US" sz="1865">
                <a:solidFill>
                  <a:srgbClr val="2E2E2E"/>
                </a:solidFill>
                <a:latin typeface="Montserrat Classic Bold" panose="00000800000000000000"/>
              </a:rPr>
              <a:t>  </a:t>
            </a:r>
            <a:endParaRPr lang="en-US" sz="1865">
              <a:solidFill>
                <a:srgbClr val="2E2E2E"/>
              </a:solidFill>
              <a:latin typeface="Montserrat Classic" panose="00000500000000000000"/>
            </a:endParaRPr>
          </a:p>
        </p:txBody>
      </p:sp>
      <p:sp>
        <p:nvSpPr>
          <p:cNvPr id="9" name="TextBox 9"/>
          <p:cNvSpPr txBox="1"/>
          <p:nvPr/>
        </p:nvSpPr>
        <p:spPr>
          <a:xfrm>
            <a:off x="2514110" y="697089"/>
            <a:ext cx="7665996" cy="640715"/>
          </a:xfrm>
          <a:prstGeom prst="rect">
            <a:avLst/>
          </a:prstGeom>
        </p:spPr>
        <p:txBody>
          <a:bodyPr lIns="0" tIns="0" rIns="0" bIns="0" rtlCol="0" anchor="t">
            <a:spAutoFit/>
          </a:bodyPr>
          <a:lstStyle/>
          <a:p>
            <a:pPr>
              <a:lnSpc>
                <a:spcPts val="5000"/>
              </a:lnSpc>
            </a:pPr>
            <a:r>
              <a:rPr lang="en-US" altLang="en-US" sz="4000" b="1" noProof="0" dirty="0">
                <a:ln>
                  <a:noFill/>
                </a:ln>
                <a:solidFill>
                  <a:schemeClr val="tx1"/>
                </a:solidFill>
                <a:effectLst/>
                <a:uLnTx/>
                <a:uFillTx/>
                <a:latin typeface="+mj-lt"/>
                <a:ea typeface="+mj-ea"/>
                <a:cs typeface="+mj-cs"/>
              </a:rPr>
              <a:t>JEPPIAAR ENGINEERING COLLEGE</a:t>
            </a:r>
          </a:p>
        </p:txBody>
      </p:sp>
      <p:sp>
        <p:nvSpPr>
          <p:cNvPr id="10" name="TextBox 10"/>
          <p:cNvSpPr txBox="1"/>
          <p:nvPr/>
        </p:nvSpPr>
        <p:spPr>
          <a:xfrm>
            <a:off x="2302510" y="1570355"/>
            <a:ext cx="7466330" cy="263525"/>
          </a:xfrm>
          <a:prstGeom prst="rect">
            <a:avLst/>
          </a:prstGeom>
        </p:spPr>
        <p:txBody>
          <a:bodyPr wrap="square" lIns="0" tIns="0" rIns="0" bIns="0" rtlCol="0" anchor="t">
            <a:spAutoFit/>
          </a:bodyPr>
          <a:lstStyle/>
          <a:p>
            <a:pPr algn="ctr">
              <a:lnSpc>
                <a:spcPts val="2055"/>
              </a:lnSpc>
            </a:pPr>
            <a:r>
              <a:rPr lang="en-US" sz="2400" dirty="0">
                <a:solidFill>
                  <a:srgbClr val="2E2E2E"/>
                </a:solidFill>
                <a:cs typeface="+mn-lt"/>
              </a:rPr>
              <a:t>DEPARTMENT OF COMPUTER SCIENCE AND ENGINEERING</a:t>
            </a:r>
          </a:p>
        </p:txBody>
      </p:sp>
      <p:sp>
        <p:nvSpPr>
          <p:cNvPr id="11" name="TextBox 11"/>
          <p:cNvSpPr txBox="1"/>
          <p:nvPr/>
        </p:nvSpPr>
        <p:spPr>
          <a:xfrm>
            <a:off x="6554327" y="4237036"/>
            <a:ext cx="4097655" cy="1050609"/>
          </a:xfrm>
          <a:prstGeom prst="rect">
            <a:avLst/>
          </a:prstGeom>
        </p:spPr>
        <p:txBody>
          <a:bodyPr wrap="square" lIns="0" tIns="0" rIns="0" bIns="0" rtlCol="0" anchor="t">
            <a:spAutoFit/>
          </a:bodyPr>
          <a:lstStyle/>
          <a:p>
            <a:pPr>
              <a:lnSpc>
                <a:spcPts val="2765"/>
              </a:lnSpc>
            </a:pPr>
            <a:r>
              <a:rPr lang="en-US" sz="1865" dirty="0">
                <a:solidFill>
                  <a:srgbClr val="2E2E2E"/>
                </a:solidFill>
                <a:latin typeface="Calibri" panose="020F0502020204030204" charset="0"/>
                <a:cs typeface="Calibri" panose="020F0502020204030204" charset="0"/>
              </a:rPr>
              <a:t>SUPERVISOR BY:  </a:t>
            </a:r>
            <a:r>
              <a:rPr lang="en-US" sz="1865" dirty="0" err="1">
                <a:sym typeface="+mn-ea"/>
              </a:rPr>
              <a:t>Mr</a:t>
            </a:r>
            <a:r>
              <a:rPr lang="en-US" sz="1865" dirty="0">
                <a:sym typeface="+mn-ea"/>
              </a:rPr>
              <a:t> Subash </a:t>
            </a:r>
            <a:r>
              <a:rPr lang="en-US" sz="1865" dirty="0" err="1">
                <a:sym typeface="+mn-ea"/>
              </a:rPr>
              <a:t>Chandar</a:t>
            </a:r>
            <a:endParaRPr lang="en-US" sz="1865" dirty="0">
              <a:sym typeface="+mn-ea"/>
            </a:endParaRPr>
          </a:p>
          <a:p>
            <a:pPr>
              <a:lnSpc>
                <a:spcPts val="2765"/>
              </a:lnSpc>
            </a:pPr>
            <a:r>
              <a:rPr lang="en-US" sz="1865" dirty="0">
                <a:sym typeface="+mn-ea"/>
              </a:rPr>
              <a:t>PROJECT COORDINATOR: </a:t>
            </a:r>
            <a:r>
              <a:rPr lang="en-US" sz="1865" dirty="0" err="1">
                <a:sym typeface="+mn-ea"/>
              </a:rPr>
              <a:t>Mrs</a:t>
            </a:r>
            <a:r>
              <a:rPr lang="en-US" sz="1865" dirty="0">
                <a:sym typeface="+mn-ea"/>
              </a:rPr>
              <a:t> </a:t>
            </a:r>
            <a:r>
              <a:rPr lang="en-US" sz="1865" dirty="0" err="1">
                <a:sym typeface="+mn-ea"/>
              </a:rPr>
              <a:t>Jeevitha</a:t>
            </a:r>
            <a:r>
              <a:rPr lang="en-US" sz="1865" dirty="0">
                <a:sym typeface="+mn-ea"/>
              </a:rPr>
              <a:t> </a:t>
            </a:r>
            <a:endParaRPr lang="en-US" sz="1865" dirty="0"/>
          </a:p>
          <a:p>
            <a:pPr>
              <a:lnSpc>
                <a:spcPts val="2765"/>
              </a:lnSpc>
            </a:pPr>
            <a:r>
              <a:rPr lang="en-US" sz="1865" dirty="0">
                <a:solidFill>
                  <a:srgbClr val="2E2E2E"/>
                </a:solidFill>
                <a:latin typeface="Calibri Light" panose="020F0302020204030204" charset="0"/>
                <a:cs typeface="Calibri Light" panose="020F0302020204030204" charset="0"/>
              </a:rPr>
              <a:t> </a:t>
            </a:r>
          </a:p>
        </p:txBody>
      </p:sp>
      <p:sp>
        <p:nvSpPr>
          <p:cNvPr id="12" name="Text Box 11"/>
          <p:cNvSpPr txBox="1"/>
          <p:nvPr/>
        </p:nvSpPr>
        <p:spPr>
          <a:xfrm>
            <a:off x="394970" y="4970780"/>
            <a:ext cx="4064000" cy="923330"/>
          </a:xfrm>
          <a:prstGeom prst="rect">
            <a:avLst/>
          </a:prstGeom>
          <a:noFill/>
        </p:spPr>
        <p:txBody>
          <a:bodyPr wrap="square" rtlCol="0">
            <a:spAutoFit/>
          </a:bodyPr>
          <a:lstStyle/>
          <a:p>
            <a:pPr algn="l"/>
            <a:r>
              <a:rPr lang="en-IN" dirty="0">
                <a:sym typeface="+mn-ea"/>
              </a:rPr>
              <a:t>Sameer khan            </a:t>
            </a:r>
            <a:r>
              <a:rPr lang="en-US" altLang="en-IN" dirty="0">
                <a:sym typeface="+mn-ea"/>
              </a:rPr>
              <a:t> </a:t>
            </a:r>
            <a:r>
              <a:rPr lang="en-IN" dirty="0">
                <a:sym typeface="+mn-ea"/>
              </a:rPr>
              <a:t>        310820104083</a:t>
            </a:r>
            <a:endParaRPr lang="en-IN" dirty="0"/>
          </a:p>
          <a:p>
            <a:pPr algn="l"/>
            <a:r>
              <a:rPr lang="en-IN" dirty="0">
                <a:sym typeface="+mn-ea"/>
              </a:rPr>
              <a:t>Senthamarai Kannan  </a:t>
            </a:r>
            <a:r>
              <a:rPr lang="en-US" altLang="en-IN" dirty="0">
                <a:sym typeface="+mn-ea"/>
              </a:rPr>
              <a:t>    </a:t>
            </a:r>
            <a:r>
              <a:rPr lang="en-IN" dirty="0">
                <a:sym typeface="+mn-ea"/>
              </a:rPr>
              <a:t> 310820104086</a:t>
            </a:r>
            <a:endParaRPr lang="en-IN" dirty="0"/>
          </a:p>
          <a:p>
            <a:endParaRPr lang="en-US" dirty="0"/>
          </a:p>
        </p:txBody>
      </p:sp>
      <p:sp>
        <p:nvSpPr>
          <p:cNvPr id="13" name="Text Box 12"/>
          <p:cNvSpPr txBox="1"/>
          <p:nvPr/>
        </p:nvSpPr>
        <p:spPr>
          <a:xfrm>
            <a:off x="6419845" y="4891431"/>
            <a:ext cx="4064000" cy="2031325"/>
          </a:xfrm>
          <a:prstGeom prst="rect">
            <a:avLst/>
          </a:prstGeom>
          <a:noFill/>
        </p:spPr>
        <p:txBody>
          <a:bodyPr wrap="square" rtlCol="0">
            <a:spAutoFit/>
          </a:bodyPr>
          <a:lstStyle/>
          <a:p>
            <a:endParaRPr lang="en-US" dirty="0"/>
          </a:p>
          <a:p>
            <a:r>
              <a:rPr lang="en-US" dirty="0"/>
              <a:t>Panel </a:t>
            </a:r>
            <a:r>
              <a:rPr lang="en-US" dirty="0" err="1"/>
              <a:t>Inchage</a:t>
            </a:r>
            <a:r>
              <a:rPr lang="en-US" dirty="0"/>
              <a:t> :</a:t>
            </a:r>
          </a:p>
          <a:p>
            <a:r>
              <a:rPr lang="en-US" dirty="0" err="1"/>
              <a:t>Ms.Abirami</a:t>
            </a:r>
            <a:endParaRPr lang="en-US" dirty="0"/>
          </a:p>
          <a:p>
            <a:r>
              <a:rPr lang="en-US" dirty="0" err="1"/>
              <a:t>Ms</a:t>
            </a:r>
            <a:r>
              <a:rPr lang="en-US" dirty="0"/>
              <a:t> . Priya Dharshini</a:t>
            </a:r>
          </a:p>
          <a:p>
            <a:r>
              <a:rPr lang="en-US" dirty="0" err="1"/>
              <a:t>Mr</a:t>
            </a:r>
            <a:r>
              <a:rPr lang="en-US" dirty="0"/>
              <a:t> . </a:t>
            </a:r>
            <a:r>
              <a:rPr lang="en-US" dirty="0" err="1"/>
              <a:t>Insolrajashekar</a:t>
            </a:r>
            <a:endParaRPr lang="en-US" dirty="0"/>
          </a:p>
          <a:p>
            <a:r>
              <a:rPr lang="en-US" dirty="0"/>
              <a:t> </a:t>
            </a:r>
          </a:p>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7C824D0C-374E-568E-88EB-356A5A465EAB}"/>
                  </a:ext>
                </a:extLst>
              </p:cNvPr>
              <p:cNvGraphicFramePr/>
              <p:nvPr>
                <p:extLst>
                  <p:ext uri="{D42A27DB-BD31-4B8C-83A1-F6EECF244321}">
                    <p14:modId xmlns:p14="http://schemas.microsoft.com/office/powerpoint/2010/main" val="523386621"/>
                  </p:ext>
                </p:extLst>
              </p:nvPr>
            </p:nvGraphicFramePr>
            <p:xfrm>
              <a:off x="1130060" y="719666"/>
              <a:ext cx="10905073"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7C824D0C-374E-568E-88EB-356A5A465EAB}"/>
                  </a:ext>
                </a:extLst>
              </p:cNvPr>
              <p:cNvPicPr>
                <a:picLocks noGrp="1" noRot="1" noChangeAspect="1" noMove="1" noResize="1" noEditPoints="1" noAdjustHandles="1" noChangeArrowheads="1" noChangeShapeType="1"/>
              </p:cNvPicPr>
              <p:nvPr/>
            </p:nvPicPr>
            <p:blipFill>
              <a:blip r:embed="rId3"/>
              <a:stretch>
                <a:fillRect/>
              </a:stretch>
            </p:blipFill>
            <p:spPr>
              <a:xfrm>
                <a:off x="1130060" y="719666"/>
                <a:ext cx="10905073" cy="5418667"/>
              </a:xfrm>
              <a:prstGeom prst="rect">
                <a:avLst/>
              </a:prstGeom>
            </p:spPr>
          </p:pic>
        </mc:Fallback>
      </mc:AlternateContent>
    </p:spTree>
    <p:extLst>
      <p:ext uri="{BB962C8B-B14F-4D97-AF65-F5344CB8AC3E}">
        <p14:creationId xmlns:p14="http://schemas.microsoft.com/office/powerpoint/2010/main" val="317771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F7300B-5F8E-96CC-8BCE-05FC7E46FA47}"/>
              </a:ext>
            </a:extLst>
          </p:cNvPr>
          <p:cNvGraphicFramePr>
            <a:graphicFrameLocks noGrp="1"/>
          </p:cNvGraphicFramePr>
          <p:nvPr>
            <p:extLst>
              <p:ext uri="{D42A27DB-BD31-4B8C-83A1-F6EECF244321}">
                <p14:modId xmlns:p14="http://schemas.microsoft.com/office/powerpoint/2010/main" val="4110541255"/>
              </p:ext>
            </p:extLst>
          </p:nvPr>
        </p:nvGraphicFramePr>
        <p:xfrm>
          <a:off x="865414" y="719666"/>
          <a:ext cx="10940144" cy="5289248"/>
        </p:xfrm>
        <a:graphic>
          <a:graphicData uri="http://schemas.openxmlformats.org/drawingml/2006/table">
            <a:tbl>
              <a:tblPr firstRow="1" bandRow="1">
                <a:tableStyleId>{5C22544A-7EE6-4342-B048-85BDC9FD1C3A}</a:tableStyleId>
              </a:tblPr>
              <a:tblGrid>
                <a:gridCol w="1215572">
                  <a:extLst>
                    <a:ext uri="{9D8B030D-6E8A-4147-A177-3AD203B41FA5}">
                      <a16:colId xmlns:a16="http://schemas.microsoft.com/office/drawing/2014/main" val="294130668"/>
                    </a:ext>
                  </a:extLst>
                </a:gridCol>
                <a:gridCol w="3160485">
                  <a:extLst>
                    <a:ext uri="{9D8B030D-6E8A-4147-A177-3AD203B41FA5}">
                      <a16:colId xmlns:a16="http://schemas.microsoft.com/office/drawing/2014/main" val="2592018620"/>
                    </a:ext>
                  </a:extLst>
                </a:gridCol>
                <a:gridCol w="2188029">
                  <a:extLst>
                    <a:ext uri="{9D8B030D-6E8A-4147-A177-3AD203B41FA5}">
                      <a16:colId xmlns:a16="http://schemas.microsoft.com/office/drawing/2014/main" val="795126676"/>
                    </a:ext>
                  </a:extLst>
                </a:gridCol>
                <a:gridCol w="2188029">
                  <a:extLst>
                    <a:ext uri="{9D8B030D-6E8A-4147-A177-3AD203B41FA5}">
                      <a16:colId xmlns:a16="http://schemas.microsoft.com/office/drawing/2014/main" val="645498033"/>
                    </a:ext>
                  </a:extLst>
                </a:gridCol>
                <a:gridCol w="2188029">
                  <a:extLst>
                    <a:ext uri="{9D8B030D-6E8A-4147-A177-3AD203B41FA5}">
                      <a16:colId xmlns:a16="http://schemas.microsoft.com/office/drawing/2014/main" val="3858428533"/>
                    </a:ext>
                  </a:extLst>
                </a:gridCol>
              </a:tblGrid>
              <a:tr h="946655">
                <a:tc>
                  <a:txBody>
                    <a:bodyPr/>
                    <a:lstStyle/>
                    <a:p>
                      <a:r>
                        <a:rPr lang="en-IN" dirty="0"/>
                        <a:t>S.NO</a:t>
                      </a:r>
                    </a:p>
                  </a:txBody>
                  <a:tcPr/>
                </a:tc>
                <a:tc>
                  <a:txBody>
                    <a:bodyPr/>
                    <a:lstStyle/>
                    <a:p>
                      <a:r>
                        <a:rPr lang="en-IN" dirty="0"/>
                        <a:t>TITLE </a:t>
                      </a:r>
                    </a:p>
                  </a:txBody>
                  <a:tcPr/>
                </a:tc>
                <a:tc>
                  <a:txBody>
                    <a:bodyPr/>
                    <a:lstStyle/>
                    <a:p>
                      <a:r>
                        <a:rPr lang="en-IN" dirty="0"/>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ACCURACY</a:t>
                      </a:r>
                    </a:p>
                    <a:p>
                      <a:endParaRPr lang="en-IN" dirty="0"/>
                    </a:p>
                  </a:txBody>
                  <a:tcPr/>
                </a:tc>
                <a:extLst>
                  <a:ext uri="{0D108BD9-81ED-4DB2-BD59-A6C34878D82A}">
                    <a16:rowId xmlns:a16="http://schemas.microsoft.com/office/drawing/2014/main" val="2453151893"/>
                  </a:ext>
                </a:extLst>
              </a:tr>
              <a:tr h="1352365">
                <a:tc>
                  <a:txBody>
                    <a:bodyPr/>
                    <a:lstStyle/>
                    <a:p>
                      <a:r>
                        <a:rPr lang="en-IN" dirty="0"/>
                        <a:t>1</a:t>
                      </a:r>
                    </a:p>
                  </a:txBody>
                  <a:tcPr/>
                </a:tc>
                <a:tc>
                  <a:txBody>
                    <a:bodyPr/>
                    <a:lstStyle/>
                    <a:p>
                      <a:r>
                        <a:rPr lang="en-IN" dirty="0"/>
                        <a:t>AI VOICE ASSISTANT</a:t>
                      </a:r>
                    </a:p>
                  </a:txBody>
                  <a:tcPr/>
                </a:tc>
                <a:tc>
                  <a:txBody>
                    <a:bodyPr/>
                    <a:lstStyle/>
                    <a:p>
                      <a:r>
                        <a:rPr lang="en-IN" dirty="0"/>
                        <a:t>JAN 2024</a:t>
                      </a:r>
                    </a:p>
                  </a:txBody>
                  <a:tcPr/>
                </a:tc>
                <a:tc>
                  <a:txBody>
                    <a:bodyPr/>
                    <a:lstStyle/>
                    <a:p>
                      <a:r>
                        <a:rPr lang="en-IN" dirty="0"/>
                        <a:t>LLAVA 1.5 7B</a:t>
                      </a:r>
                    </a:p>
                    <a:p>
                      <a:r>
                        <a:rPr lang="en-IN" dirty="0"/>
                        <a:t>WHISPER </a:t>
                      </a:r>
                    </a:p>
                    <a:p>
                      <a:r>
                        <a:rPr lang="en-IN" dirty="0"/>
                        <a:t>GTTS</a:t>
                      </a:r>
                    </a:p>
                  </a:txBody>
                  <a:tcPr/>
                </a:tc>
                <a:tc>
                  <a:txBody>
                    <a:bodyPr/>
                    <a:lstStyle/>
                    <a:p>
                      <a:r>
                        <a:rPr lang="en-IN" dirty="0"/>
                        <a:t>91%</a:t>
                      </a:r>
                    </a:p>
                  </a:txBody>
                  <a:tcPr/>
                </a:tc>
                <a:extLst>
                  <a:ext uri="{0D108BD9-81ED-4DB2-BD59-A6C34878D82A}">
                    <a16:rowId xmlns:a16="http://schemas.microsoft.com/office/drawing/2014/main" val="614894928"/>
                  </a:ext>
                </a:extLst>
              </a:tr>
              <a:tr h="946655">
                <a:tc>
                  <a:txBody>
                    <a:bodyPr/>
                    <a:lstStyle/>
                    <a:p>
                      <a:r>
                        <a:rPr lang="en-IN" dirty="0"/>
                        <a:t>2</a:t>
                      </a:r>
                    </a:p>
                  </a:txBody>
                  <a:tcPr/>
                </a:tc>
                <a:tc>
                  <a:txBody>
                    <a:bodyPr/>
                    <a:lstStyle/>
                    <a:p>
                      <a:r>
                        <a:rPr lang="en-US" sz="1800" b="0" i="0" kern="1200" dirty="0">
                          <a:solidFill>
                            <a:schemeClr val="dk1"/>
                          </a:solidFill>
                          <a:effectLst/>
                          <a:latin typeface="+mn-lt"/>
                          <a:ea typeface="+mn-ea"/>
                          <a:cs typeface="+mn-cs"/>
                        </a:rPr>
                        <a:t>Harnessing Generative AI for Enhanced Interaction</a:t>
                      </a:r>
                      <a:endParaRPr lang="en-IN" dirty="0"/>
                    </a:p>
                  </a:txBody>
                  <a:tcPr/>
                </a:tc>
                <a:tc>
                  <a:txBody>
                    <a:bodyPr/>
                    <a:lstStyle/>
                    <a:p>
                      <a:r>
                        <a:rPr lang="en-IN" dirty="0"/>
                        <a:t>NOV 2023</a:t>
                      </a:r>
                    </a:p>
                  </a:txBody>
                  <a:tcPr/>
                </a:tc>
                <a:tc>
                  <a:txBody>
                    <a:bodyPr/>
                    <a:lstStyle/>
                    <a:p>
                      <a:r>
                        <a:rPr lang="en-IN" dirty="0"/>
                        <a:t>LLAVA </a:t>
                      </a:r>
                    </a:p>
                    <a:p>
                      <a:endParaRPr lang="en-IN" dirty="0"/>
                    </a:p>
                  </a:txBody>
                  <a:tcPr/>
                </a:tc>
                <a:tc>
                  <a:txBody>
                    <a:bodyPr/>
                    <a:lstStyle/>
                    <a:p>
                      <a:r>
                        <a:rPr lang="en-IN" dirty="0"/>
                        <a:t>90%</a:t>
                      </a:r>
                    </a:p>
                  </a:txBody>
                  <a:tcPr/>
                </a:tc>
                <a:extLst>
                  <a:ext uri="{0D108BD9-81ED-4DB2-BD59-A6C34878D82A}">
                    <a16:rowId xmlns:a16="http://schemas.microsoft.com/office/drawing/2014/main" val="1596397616"/>
                  </a:ext>
                </a:extLst>
              </a:tr>
              <a:tr h="946655">
                <a:tc>
                  <a:txBody>
                    <a:bodyPr/>
                    <a:lstStyle/>
                    <a:p>
                      <a:r>
                        <a:rPr lang="en-IN" dirty="0"/>
                        <a:t>3</a:t>
                      </a:r>
                    </a:p>
                  </a:txBody>
                  <a:tcPr/>
                </a:tc>
                <a:tc>
                  <a:txBody>
                    <a:bodyPr/>
                    <a:lstStyle/>
                    <a:p>
                      <a:r>
                        <a:rPr lang="en-US" sz="1800" b="0" i="0" kern="1200" dirty="0">
                          <a:solidFill>
                            <a:schemeClr val="dk1"/>
                          </a:solidFill>
                          <a:effectLst/>
                          <a:latin typeface="+mn-lt"/>
                          <a:ea typeface="+mn-ea"/>
                          <a:cs typeface="+mn-cs"/>
                        </a:rPr>
                        <a:t>Generative AI in Voice Assistant Development</a:t>
                      </a:r>
                      <a:endParaRPr lang="en-IN" dirty="0"/>
                    </a:p>
                  </a:txBody>
                  <a:tcPr/>
                </a:tc>
                <a:tc>
                  <a:txBody>
                    <a:bodyPr/>
                    <a:lstStyle/>
                    <a:p>
                      <a:r>
                        <a:rPr lang="en-IN" dirty="0"/>
                        <a:t>2023</a:t>
                      </a:r>
                    </a:p>
                  </a:txBody>
                  <a:tcPr/>
                </a:tc>
                <a:tc>
                  <a:txBody>
                    <a:bodyPr/>
                    <a:lstStyle/>
                    <a:p>
                      <a:r>
                        <a:rPr lang="en-IN" dirty="0"/>
                        <a:t>LLAVA ADAPTER</a:t>
                      </a:r>
                    </a:p>
                  </a:txBody>
                  <a:tcPr/>
                </a:tc>
                <a:tc>
                  <a:txBody>
                    <a:bodyPr/>
                    <a:lstStyle/>
                    <a:p>
                      <a:r>
                        <a:rPr lang="en-IN" dirty="0"/>
                        <a:t>88%</a:t>
                      </a:r>
                    </a:p>
                  </a:txBody>
                  <a:tcPr/>
                </a:tc>
                <a:extLst>
                  <a:ext uri="{0D108BD9-81ED-4DB2-BD59-A6C34878D82A}">
                    <a16:rowId xmlns:a16="http://schemas.microsoft.com/office/drawing/2014/main" val="765648043"/>
                  </a:ext>
                </a:extLst>
              </a:tr>
              <a:tr h="548459">
                <a:tc>
                  <a:txBody>
                    <a:bodyPr/>
                    <a:lstStyle/>
                    <a:p>
                      <a:r>
                        <a:rPr lang="en-IN" dirty="0"/>
                        <a:t>4</a:t>
                      </a:r>
                    </a:p>
                  </a:txBody>
                  <a:tcPr/>
                </a:tc>
                <a:tc>
                  <a:txBody>
                    <a:bodyPr/>
                    <a:lstStyle/>
                    <a:p>
                      <a:r>
                        <a:rPr lang="en-IN" dirty="0"/>
                        <a:t>IMAGE CAPTIONING</a:t>
                      </a:r>
                    </a:p>
                  </a:txBody>
                  <a:tcPr/>
                </a:tc>
                <a:tc>
                  <a:txBody>
                    <a:bodyPr/>
                    <a:lstStyle/>
                    <a:p>
                      <a:r>
                        <a:rPr lang="en-IN" dirty="0"/>
                        <a:t>2023</a:t>
                      </a:r>
                    </a:p>
                  </a:txBody>
                  <a:tcPr/>
                </a:tc>
                <a:tc>
                  <a:txBody>
                    <a:bodyPr/>
                    <a:lstStyle/>
                    <a:p>
                      <a:r>
                        <a:rPr lang="en-IN" dirty="0"/>
                        <a:t>GPT 4</a:t>
                      </a:r>
                    </a:p>
                  </a:txBody>
                  <a:tcPr/>
                </a:tc>
                <a:tc>
                  <a:txBody>
                    <a:bodyPr/>
                    <a:lstStyle/>
                    <a:p>
                      <a:r>
                        <a:rPr lang="en-IN" dirty="0"/>
                        <a:t>88%</a:t>
                      </a:r>
                    </a:p>
                  </a:txBody>
                  <a:tcPr/>
                </a:tc>
                <a:extLst>
                  <a:ext uri="{0D108BD9-81ED-4DB2-BD59-A6C34878D82A}">
                    <a16:rowId xmlns:a16="http://schemas.microsoft.com/office/drawing/2014/main" val="471316947"/>
                  </a:ext>
                </a:extLst>
              </a:tr>
              <a:tr h="548459">
                <a:tc>
                  <a:txBody>
                    <a:bodyPr/>
                    <a:lstStyle/>
                    <a:p>
                      <a:r>
                        <a:rPr lang="en-IN" dirty="0"/>
                        <a:t>5</a:t>
                      </a:r>
                    </a:p>
                  </a:txBody>
                  <a:tcPr/>
                </a:tc>
                <a:tc>
                  <a:txBody>
                    <a:bodyPr/>
                    <a:lstStyle/>
                    <a:p>
                      <a:r>
                        <a:rPr lang="en-IN" dirty="0"/>
                        <a:t>IMAGE CAPTIONING </a:t>
                      </a:r>
                    </a:p>
                  </a:txBody>
                  <a:tcPr/>
                </a:tc>
                <a:tc>
                  <a:txBody>
                    <a:bodyPr/>
                    <a:lstStyle/>
                    <a:p>
                      <a:r>
                        <a:rPr lang="en-IN" dirty="0"/>
                        <a:t>2022</a:t>
                      </a:r>
                    </a:p>
                  </a:txBody>
                  <a:tcPr/>
                </a:tc>
                <a:tc>
                  <a:txBody>
                    <a:bodyPr/>
                    <a:lstStyle/>
                    <a:p>
                      <a:r>
                        <a:rPr lang="en-IN" dirty="0"/>
                        <a:t>GPT3.5 W/COT</a:t>
                      </a:r>
                    </a:p>
                  </a:txBody>
                  <a:tcPr/>
                </a:tc>
                <a:tc>
                  <a:txBody>
                    <a:bodyPr/>
                    <a:lstStyle/>
                    <a:p>
                      <a:r>
                        <a:rPr lang="en-IN" dirty="0"/>
                        <a:t>75%</a:t>
                      </a:r>
                    </a:p>
                  </a:txBody>
                  <a:tcPr/>
                </a:tc>
                <a:extLst>
                  <a:ext uri="{0D108BD9-81ED-4DB2-BD59-A6C34878D82A}">
                    <a16:rowId xmlns:a16="http://schemas.microsoft.com/office/drawing/2014/main" val="2032479193"/>
                  </a:ext>
                </a:extLst>
              </a:tr>
            </a:tbl>
          </a:graphicData>
        </a:graphic>
      </p:graphicFrame>
    </p:spTree>
    <p:extLst>
      <p:ext uri="{BB962C8B-B14F-4D97-AF65-F5344CB8AC3E}">
        <p14:creationId xmlns:p14="http://schemas.microsoft.com/office/powerpoint/2010/main" val="396166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928E7F3-263D-FFCC-9CCB-1448F3F5EFE4}"/>
              </a:ext>
            </a:extLst>
          </p:cNvPr>
          <p:cNvPicPr>
            <a:picLocks noChangeAspect="1"/>
          </p:cNvPicPr>
          <p:nvPr/>
        </p:nvPicPr>
        <p:blipFill>
          <a:blip r:embed="rId2"/>
          <a:stretch>
            <a:fillRect/>
          </a:stretch>
        </p:blipFill>
        <p:spPr>
          <a:xfrm>
            <a:off x="8637813" y="2126667"/>
            <a:ext cx="3396343" cy="1609725"/>
          </a:xfrm>
          <a:prstGeom prst="rect">
            <a:avLst/>
          </a:prstGeom>
        </p:spPr>
      </p:pic>
      <p:pic>
        <p:nvPicPr>
          <p:cNvPr id="23" name="Picture 22">
            <a:extLst>
              <a:ext uri="{FF2B5EF4-FFF2-40B4-BE49-F238E27FC236}">
                <a16:creationId xmlns:a16="http://schemas.microsoft.com/office/drawing/2014/main" id="{F84C80F2-490A-BD30-FDA2-BEEA4023DAEF}"/>
              </a:ext>
            </a:extLst>
          </p:cNvPr>
          <p:cNvPicPr>
            <a:picLocks noChangeAspect="1"/>
          </p:cNvPicPr>
          <p:nvPr/>
        </p:nvPicPr>
        <p:blipFill>
          <a:blip r:embed="rId3"/>
          <a:stretch>
            <a:fillRect/>
          </a:stretch>
        </p:blipFill>
        <p:spPr>
          <a:xfrm>
            <a:off x="8556560" y="525319"/>
            <a:ext cx="3558848" cy="989627"/>
          </a:xfrm>
          <a:prstGeom prst="rect">
            <a:avLst/>
          </a:prstGeom>
        </p:spPr>
      </p:pic>
      <p:sp>
        <p:nvSpPr>
          <p:cNvPr id="49" name="TextBox 48">
            <a:extLst>
              <a:ext uri="{FF2B5EF4-FFF2-40B4-BE49-F238E27FC236}">
                <a16:creationId xmlns:a16="http://schemas.microsoft.com/office/drawing/2014/main" id="{4DBE8136-BA0C-7B08-5362-EB67ABB2739F}"/>
              </a:ext>
            </a:extLst>
          </p:cNvPr>
          <p:cNvSpPr txBox="1"/>
          <p:nvPr/>
        </p:nvSpPr>
        <p:spPr>
          <a:xfrm>
            <a:off x="8417265" y="120956"/>
            <a:ext cx="2396192" cy="369332"/>
          </a:xfrm>
          <a:prstGeom prst="rect">
            <a:avLst/>
          </a:prstGeom>
          <a:noFill/>
        </p:spPr>
        <p:txBody>
          <a:bodyPr wrap="square" rtlCol="0">
            <a:spAutoFit/>
          </a:bodyPr>
          <a:lstStyle/>
          <a:p>
            <a:r>
              <a:rPr lang="en-IN" dirty="0"/>
              <a:t>Speech to text</a:t>
            </a:r>
          </a:p>
        </p:txBody>
      </p:sp>
      <p:sp>
        <p:nvSpPr>
          <p:cNvPr id="50" name="TextBox 49">
            <a:extLst>
              <a:ext uri="{FF2B5EF4-FFF2-40B4-BE49-F238E27FC236}">
                <a16:creationId xmlns:a16="http://schemas.microsoft.com/office/drawing/2014/main" id="{B2787337-A944-A3B8-CDA7-3BE478C3C535}"/>
              </a:ext>
            </a:extLst>
          </p:cNvPr>
          <p:cNvSpPr txBox="1"/>
          <p:nvPr/>
        </p:nvSpPr>
        <p:spPr>
          <a:xfrm>
            <a:off x="8417265" y="1725080"/>
            <a:ext cx="2286000" cy="369332"/>
          </a:xfrm>
          <a:prstGeom prst="rect">
            <a:avLst/>
          </a:prstGeom>
          <a:noFill/>
        </p:spPr>
        <p:txBody>
          <a:bodyPr wrap="square" rtlCol="0">
            <a:spAutoFit/>
          </a:bodyPr>
          <a:lstStyle/>
          <a:p>
            <a:r>
              <a:rPr lang="en-IN" dirty="0" err="1"/>
              <a:t>Llava</a:t>
            </a:r>
            <a:r>
              <a:rPr lang="en-IN" dirty="0"/>
              <a:t> model output</a:t>
            </a:r>
          </a:p>
        </p:txBody>
      </p:sp>
      <p:sp>
        <p:nvSpPr>
          <p:cNvPr id="55" name="TextBox 54">
            <a:extLst>
              <a:ext uri="{FF2B5EF4-FFF2-40B4-BE49-F238E27FC236}">
                <a16:creationId xmlns:a16="http://schemas.microsoft.com/office/drawing/2014/main" id="{CC0ACD8E-01FE-CFE8-0C9E-9A702F7B9DCC}"/>
              </a:ext>
            </a:extLst>
          </p:cNvPr>
          <p:cNvSpPr txBox="1"/>
          <p:nvPr/>
        </p:nvSpPr>
        <p:spPr>
          <a:xfrm>
            <a:off x="2461998" y="365485"/>
            <a:ext cx="6094562" cy="707886"/>
          </a:xfrm>
          <a:prstGeom prst="rect">
            <a:avLst/>
          </a:prstGeom>
          <a:noFill/>
        </p:spPr>
        <p:txBody>
          <a:bodyPr wrap="square">
            <a:spAutoFit/>
          </a:bodyPr>
          <a:lstStyle/>
          <a:p>
            <a:r>
              <a:rPr lang="en-US" sz="4000" b="1" dirty="0"/>
              <a:t>ARCHITECTURE DIAGRAM</a:t>
            </a:r>
            <a:endParaRPr lang="en-IN" sz="4000" dirty="0"/>
          </a:p>
        </p:txBody>
      </p:sp>
      <p:cxnSp>
        <p:nvCxnSpPr>
          <p:cNvPr id="62" name="Straight Arrow Connector 61">
            <a:extLst>
              <a:ext uri="{FF2B5EF4-FFF2-40B4-BE49-F238E27FC236}">
                <a16:creationId xmlns:a16="http://schemas.microsoft.com/office/drawing/2014/main" id="{FFB96838-4B77-6886-4F76-D63BCF9C11A7}"/>
              </a:ext>
            </a:extLst>
          </p:cNvPr>
          <p:cNvCxnSpPr>
            <a:cxnSpLocks/>
          </p:cNvCxnSpPr>
          <p:nvPr/>
        </p:nvCxnSpPr>
        <p:spPr>
          <a:xfrm flipV="1">
            <a:off x="2702365" y="2153023"/>
            <a:ext cx="147167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1" name="Straight Arrow Connector 2050">
            <a:extLst>
              <a:ext uri="{FF2B5EF4-FFF2-40B4-BE49-F238E27FC236}">
                <a16:creationId xmlns:a16="http://schemas.microsoft.com/office/drawing/2014/main" id="{DE834B62-9FFC-0E87-08B9-3F4BE0FC9817}"/>
              </a:ext>
            </a:extLst>
          </p:cNvPr>
          <p:cNvCxnSpPr>
            <a:cxnSpLocks/>
            <a:stCxn id="7" idx="3"/>
            <a:endCxn id="5" idx="1"/>
          </p:cNvCxnSpPr>
          <p:nvPr/>
        </p:nvCxnSpPr>
        <p:spPr>
          <a:xfrm>
            <a:off x="2561622" y="4662550"/>
            <a:ext cx="1001217" cy="8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2" name="Straight Arrow Connector 2061">
            <a:extLst>
              <a:ext uri="{FF2B5EF4-FFF2-40B4-BE49-F238E27FC236}">
                <a16:creationId xmlns:a16="http://schemas.microsoft.com/office/drawing/2014/main" id="{B996467E-9F61-17ED-5C29-9A680C9472D8}"/>
              </a:ext>
            </a:extLst>
          </p:cNvPr>
          <p:cNvCxnSpPr>
            <a:cxnSpLocks/>
          </p:cNvCxnSpPr>
          <p:nvPr/>
        </p:nvCxnSpPr>
        <p:spPr>
          <a:xfrm flipH="1">
            <a:off x="4677007" y="1073371"/>
            <a:ext cx="3879553" cy="2921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4" name="Straight Arrow Connector 2063">
            <a:extLst>
              <a:ext uri="{FF2B5EF4-FFF2-40B4-BE49-F238E27FC236}">
                <a16:creationId xmlns:a16="http://schemas.microsoft.com/office/drawing/2014/main" id="{463B6052-CCE4-37F4-A99D-AA61FC92143C}"/>
              </a:ext>
            </a:extLst>
          </p:cNvPr>
          <p:cNvCxnSpPr>
            <a:cxnSpLocks/>
          </p:cNvCxnSpPr>
          <p:nvPr/>
        </p:nvCxnSpPr>
        <p:spPr>
          <a:xfrm flipV="1">
            <a:off x="5364490" y="2791101"/>
            <a:ext cx="3192070" cy="188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6" name="Straight Arrow Connector 2065">
            <a:extLst>
              <a:ext uri="{FF2B5EF4-FFF2-40B4-BE49-F238E27FC236}">
                <a16:creationId xmlns:a16="http://schemas.microsoft.com/office/drawing/2014/main" id="{16163D09-30D4-D7F7-8A4A-7A448E440D02}"/>
              </a:ext>
            </a:extLst>
          </p:cNvPr>
          <p:cNvCxnSpPr>
            <a:cxnSpLocks/>
          </p:cNvCxnSpPr>
          <p:nvPr/>
        </p:nvCxnSpPr>
        <p:spPr>
          <a:xfrm flipH="1">
            <a:off x="7145749" y="3286664"/>
            <a:ext cx="1410811" cy="1384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8" name="Straight Arrow Connector 2067">
            <a:extLst>
              <a:ext uri="{FF2B5EF4-FFF2-40B4-BE49-F238E27FC236}">
                <a16:creationId xmlns:a16="http://schemas.microsoft.com/office/drawing/2014/main" id="{CFB1B021-213E-EC43-E292-2BFFE28511F3}"/>
              </a:ext>
            </a:extLst>
          </p:cNvPr>
          <p:cNvCxnSpPr>
            <a:cxnSpLocks/>
            <a:endCxn id="3" idx="1"/>
          </p:cNvCxnSpPr>
          <p:nvPr/>
        </p:nvCxnSpPr>
        <p:spPr>
          <a:xfrm flipV="1">
            <a:off x="8175440" y="5121852"/>
            <a:ext cx="1222871" cy="59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1" name="Straight Arrow Connector 2070">
            <a:extLst>
              <a:ext uri="{FF2B5EF4-FFF2-40B4-BE49-F238E27FC236}">
                <a16:creationId xmlns:a16="http://schemas.microsoft.com/office/drawing/2014/main" id="{86FF3305-C054-7126-11FE-7FF3483F1687}"/>
              </a:ext>
            </a:extLst>
          </p:cNvPr>
          <p:cNvCxnSpPr>
            <a:cxnSpLocks/>
          </p:cNvCxnSpPr>
          <p:nvPr/>
        </p:nvCxnSpPr>
        <p:spPr>
          <a:xfrm flipV="1">
            <a:off x="5975688" y="1073371"/>
            <a:ext cx="2513153" cy="10796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5" name="Straight Arrow Connector 2074">
            <a:extLst>
              <a:ext uri="{FF2B5EF4-FFF2-40B4-BE49-F238E27FC236}">
                <a16:creationId xmlns:a16="http://schemas.microsoft.com/office/drawing/2014/main" id="{D3F96961-55C5-01D2-16F3-62F4712167CD}"/>
              </a:ext>
            </a:extLst>
          </p:cNvPr>
          <p:cNvCxnSpPr/>
          <p:nvPr/>
        </p:nvCxnSpPr>
        <p:spPr>
          <a:xfrm>
            <a:off x="10813457" y="1514946"/>
            <a:ext cx="0" cy="57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7" name="Straight Arrow Connector 2076">
            <a:extLst>
              <a:ext uri="{FF2B5EF4-FFF2-40B4-BE49-F238E27FC236}">
                <a16:creationId xmlns:a16="http://schemas.microsoft.com/office/drawing/2014/main" id="{AACD668B-42F3-E3BC-DD8E-85D3D3FE16F5}"/>
              </a:ext>
            </a:extLst>
          </p:cNvPr>
          <p:cNvCxnSpPr>
            <a:cxnSpLocks/>
          </p:cNvCxnSpPr>
          <p:nvPr/>
        </p:nvCxnSpPr>
        <p:spPr>
          <a:xfrm>
            <a:off x="10531202" y="3735729"/>
            <a:ext cx="0" cy="6798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144FE4BF-3FA6-FD54-DE79-0633091C5C56}"/>
              </a:ext>
            </a:extLst>
          </p:cNvPr>
          <p:cNvSpPr/>
          <p:nvPr/>
        </p:nvSpPr>
        <p:spPr>
          <a:xfrm>
            <a:off x="845618" y="1494241"/>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speech</a:t>
            </a:r>
          </a:p>
        </p:txBody>
      </p:sp>
      <p:sp>
        <p:nvSpPr>
          <p:cNvPr id="3" name="Rectangle 2">
            <a:extLst>
              <a:ext uri="{FF2B5EF4-FFF2-40B4-BE49-F238E27FC236}">
                <a16:creationId xmlns:a16="http://schemas.microsoft.com/office/drawing/2014/main" id="{17FAE4EE-59FF-44F1-0710-06AAFF8156FB}"/>
              </a:ext>
            </a:extLst>
          </p:cNvPr>
          <p:cNvSpPr/>
          <p:nvPr/>
        </p:nvSpPr>
        <p:spPr>
          <a:xfrm>
            <a:off x="9398311" y="4521681"/>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err="1"/>
              <a:t>gTTs</a:t>
            </a:r>
            <a:r>
              <a:rPr lang="en-IN" dirty="0"/>
              <a:t> text to speech output</a:t>
            </a:r>
          </a:p>
        </p:txBody>
      </p:sp>
      <p:sp>
        <p:nvSpPr>
          <p:cNvPr id="4" name="Rectangle 3">
            <a:extLst>
              <a:ext uri="{FF2B5EF4-FFF2-40B4-BE49-F238E27FC236}">
                <a16:creationId xmlns:a16="http://schemas.microsoft.com/office/drawing/2014/main" id="{8DA50C54-8639-3818-5453-CBD0BB018582}"/>
              </a:ext>
            </a:extLst>
          </p:cNvPr>
          <p:cNvSpPr/>
          <p:nvPr/>
        </p:nvSpPr>
        <p:spPr>
          <a:xfrm>
            <a:off x="6331438" y="4662550"/>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gTTs</a:t>
            </a:r>
            <a:endParaRPr lang="en-IN" dirty="0"/>
          </a:p>
        </p:txBody>
      </p:sp>
      <p:sp>
        <p:nvSpPr>
          <p:cNvPr id="5" name="Rectangle 4">
            <a:extLst>
              <a:ext uri="{FF2B5EF4-FFF2-40B4-BE49-F238E27FC236}">
                <a16:creationId xmlns:a16="http://schemas.microsoft.com/office/drawing/2014/main" id="{A869477E-7E36-95DC-3222-3A193F553EF4}"/>
              </a:ext>
            </a:extLst>
          </p:cNvPr>
          <p:cNvSpPr/>
          <p:nvPr/>
        </p:nvSpPr>
        <p:spPr>
          <a:xfrm>
            <a:off x="3562839" y="4070640"/>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Llava</a:t>
            </a:r>
            <a:r>
              <a:rPr lang="en-IN" dirty="0"/>
              <a:t> 1.5 – 7B</a:t>
            </a:r>
          </a:p>
        </p:txBody>
      </p:sp>
      <p:sp>
        <p:nvSpPr>
          <p:cNvPr id="6" name="Rectangle 5">
            <a:extLst>
              <a:ext uri="{FF2B5EF4-FFF2-40B4-BE49-F238E27FC236}">
                <a16:creationId xmlns:a16="http://schemas.microsoft.com/office/drawing/2014/main" id="{0D5F3075-85AA-1CDE-AD25-CA7D00A7DB68}"/>
              </a:ext>
            </a:extLst>
          </p:cNvPr>
          <p:cNvSpPr/>
          <p:nvPr/>
        </p:nvSpPr>
        <p:spPr>
          <a:xfrm>
            <a:off x="4174037" y="1552852"/>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Open AI Whisper</a:t>
            </a:r>
          </a:p>
          <a:p>
            <a:pPr algn="ctr"/>
            <a:endParaRPr lang="en-IN" dirty="0"/>
          </a:p>
        </p:txBody>
      </p:sp>
      <p:sp>
        <p:nvSpPr>
          <p:cNvPr id="7" name="Rectangle 6">
            <a:extLst>
              <a:ext uri="{FF2B5EF4-FFF2-40B4-BE49-F238E27FC236}">
                <a16:creationId xmlns:a16="http://schemas.microsoft.com/office/drawing/2014/main" id="{5F0E69DF-C778-B868-A5AB-17304D0A22A8}"/>
              </a:ext>
            </a:extLst>
          </p:cNvPr>
          <p:cNvSpPr/>
          <p:nvPr/>
        </p:nvSpPr>
        <p:spPr>
          <a:xfrm>
            <a:off x="759971" y="4062379"/>
            <a:ext cx="1801651" cy="120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image</a:t>
            </a:r>
          </a:p>
        </p:txBody>
      </p:sp>
    </p:spTree>
    <p:extLst>
      <p:ext uri="{BB962C8B-B14F-4D97-AF65-F5344CB8AC3E}">
        <p14:creationId xmlns:p14="http://schemas.microsoft.com/office/powerpoint/2010/main" val="317769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41967C-1379-9454-5DA4-A17A270E2807}"/>
              </a:ext>
            </a:extLst>
          </p:cNvPr>
          <p:cNvPicPr>
            <a:picLocks noChangeAspect="1"/>
          </p:cNvPicPr>
          <p:nvPr/>
        </p:nvPicPr>
        <p:blipFill>
          <a:blip r:embed="rId2"/>
          <a:stretch>
            <a:fillRect/>
          </a:stretch>
        </p:blipFill>
        <p:spPr>
          <a:xfrm>
            <a:off x="60385" y="29936"/>
            <a:ext cx="7111838" cy="2842659"/>
          </a:xfrm>
          <a:prstGeom prst="rect">
            <a:avLst/>
          </a:prstGeom>
        </p:spPr>
      </p:pic>
      <p:sp>
        <p:nvSpPr>
          <p:cNvPr id="7" name="TextBox 6">
            <a:extLst>
              <a:ext uri="{FF2B5EF4-FFF2-40B4-BE49-F238E27FC236}">
                <a16:creationId xmlns:a16="http://schemas.microsoft.com/office/drawing/2014/main" id="{CA7AD58E-B83D-2C34-777B-E053B9591C52}"/>
              </a:ext>
            </a:extLst>
          </p:cNvPr>
          <p:cNvSpPr txBox="1"/>
          <p:nvPr/>
        </p:nvSpPr>
        <p:spPr>
          <a:xfrm>
            <a:off x="377999" y="2551837"/>
            <a:ext cx="11283043" cy="4247317"/>
          </a:xfrm>
          <a:prstGeom prst="rect">
            <a:avLst/>
          </a:prstGeom>
          <a:noFill/>
        </p:spPr>
        <p:txBody>
          <a:bodyPr wrap="square">
            <a:spAutoFit/>
          </a:bodyPr>
          <a:lstStyle/>
          <a:p>
            <a:r>
              <a:rPr lang="en-US" dirty="0"/>
              <a:t> </a:t>
            </a:r>
          </a:p>
          <a:p>
            <a:r>
              <a:rPr lang="en-US" b="1" dirty="0"/>
              <a:t>Vision Encoder</a:t>
            </a:r>
            <a:r>
              <a:rPr lang="en-US" dirty="0"/>
              <a:t>: This part of the model takes an image as input and extracts visual features from it. These features capture the essential characteristics of the image, such as shapes, colors, and objects.</a:t>
            </a:r>
          </a:p>
          <a:p>
            <a:endParaRPr lang="en-US" dirty="0"/>
          </a:p>
          <a:p>
            <a:r>
              <a:rPr lang="en-US" b="1" dirty="0"/>
              <a:t>Language Model (LM): </a:t>
            </a:r>
            <a:r>
              <a:rPr lang="en-US" dirty="0"/>
              <a:t>This component processes textual information. It can be a pre-trained model like GPT-4, which is trained on a massive amount of text data to understand the relationships between words and generate text.</a:t>
            </a:r>
          </a:p>
          <a:p>
            <a:endParaRPr lang="en-US" dirty="0"/>
          </a:p>
          <a:p>
            <a:r>
              <a:rPr lang="en-US" b="1" dirty="0"/>
              <a:t>Projection Layer: </a:t>
            </a:r>
            <a:r>
              <a:rPr lang="en-US" dirty="0"/>
              <a:t>This layer acts as a bridge between the visual and language modalities. It transforms the visual features extracted by the vision encoder into a format that the language model can understand.</a:t>
            </a:r>
          </a:p>
          <a:p>
            <a:endParaRPr lang="en-US" dirty="0"/>
          </a:p>
          <a:p>
            <a:r>
              <a:rPr lang="en-US" b="1" dirty="0"/>
              <a:t>Language Instruction</a:t>
            </a:r>
            <a:r>
              <a:rPr lang="en-US" dirty="0"/>
              <a:t>: This refers to the textual input provided to the model. It can be a question, a command, or a description related to the image.</a:t>
            </a:r>
          </a:p>
          <a:p>
            <a:endParaRPr lang="en-US" dirty="0"/>
          </a:p>
          <a:p>
            <a:r>
              <a:rPr lang="en-US" b="1" dirty="0"/>
              <a:t>Language Response</a:t>
            </a:r>
            <a:r>
              <a:rPr lang="en-US" dirty="0"/>
              <a:t>: This is the output generated by the model after processing both the image and the language instruction. It can be an answer to a question, a description of the image, or a follow-up question.</a:t>
            </a:r>
            <a:endParaRPr lang="en-IN" dirty="0"/>
          </a:p>
        </p:txBody>
      </p:sp>
      <p:sp>
        <p:nvSpPr>
          <p:cNvPr id="9" name="TextBox 8">
            <a:extLst>
              <a:ext uri="{FF2B5EF4-FFF2-40B4-BE49-F238E27FC236}">
                <a16:creationId xmlns:a16="http://schemas.microsoft.com/office/drawing/2014/main" id="{F90ACCA6-B400-12BE-3558-36400075AF23}"/>
              </a:ext>
            </a:extLst>
          </p:cNvPr>
          <p:cNvSpPr txBox="1"/>
          <p:nvPr/>
        </p:nvSpPr>
        <p:spPr>
          <a:xfrm>
            <a:off x="7067830" y="705177"/>
            <a:ext cx="4746171" cy="1477328"/>
          </a:xfrm>
          <a:prstGeom prst="rect">
            <a:avLst/>
          </a:prstGeom>
          <a:noFill/>
        </p:spPr>
        <p:txBody>
          <a:bodyPr wrap="square">
            <a:spAutoFit/>
          </a:bodyPr>
          <a:lstStyle/>
          <a:p>
            <a:r>
              <a:rPr lang="en-US" b="1" dirty="0" err="1"/>
              <a:t>LLaVA</a:t>
            </a:r>
            <a:r>
              <a:rPr lang="en-US" b="1" dirty="0"/>
              <a:t>, </a:t>
            </a:r>
            <a:r>
              <a:rPr lang="en-US" dirty="0"/>
              <a:t>which stands for Large Language and Vision Assistant. It’s a multimodal model that can process both text and images. Here’s a breakdown of the </a:t>
            </a:r>
            <a:r>
              <a:rPr lang="en-US" dirty="0" err="1"/>
              <a:t>LLaVA</a:t>
            </a:r>
            <a:r>
              <a:rPr lang="en-US" dirty="0"/>
              <a:t> architecture based on the diagram:</a:t>
            </a:r>
          </a:p>
        </p:txBody>
      </p:sp>
    </p:spTree>
    <p:extLst>
      <p:ext uri="{BB962C8B-B14F-4D97-AF65-F5344CB8AC3E}">
        <p14:creationId xmlns:p14="http://schemas.microsoft.com/office/powerpoint/2010/main" val="115888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sper architecture representation. The log Mel-spectrograms are encoded by a transformer network. Encoded representations are transformed into character outputs and no-speech tokens via the transformer decoder. Figure based on the one presented in [25].">
            <a:extLst>
              <a:ext uri="{FF2B5EF4-FFF2-40B4-BE49-F238E27FC236}">
                <a16:creationId xmlns:a16="http://schemas.microsoft.com/office/drawing/2014/main" id="{A2BB8441-F6D7-D452-FDD3-D3DE1188A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33" y="533400"/>
            <a:ext cx="10851696" cy="579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A50478-3E03-5089-6532-277707A2299E}"/>
              </a:ext>
            </a:extLst>
          </p:cNvPr>
          <p:cNvSpPr txBox="1"/>
          <p:nvPr/>
        </p:nvSpPr>
        <p:spPr>
          <a:xfrm>
            <a:off x="2001328" y="355756"/>
            <a:ext cx="4166559" cy="369332"/>
          </a:xfrm>
          <a:prstGeom prst="rect">
            <a:avLst/>
          </a:prstGeom>
          <a:noFill/>
        </p:spPr>
        <p:txBody>
          <a:bodyPr wrap="square" rtlCol="0">
            <a:spAutoFit/>
          </a:bodyPr>
          <a:lstStyle/>
          <a:p>
            <a:r>
              <a:rPr lang="en-IN" b="1" dirty="0"/>
              <a:t>OPEN AI - WHISPER ARCHITECTURE</a:t>
            </a:r>
          </a:p>
        </p:txBody>
      </p:sp>
    </p:spTree>
    <p:extLst>
      <p:ext uri="{BB962C8B-B14F-4D97-AF65-F5344CB8AC3E}">
        <p14:creationId xmlns:p14="http://schemas.microsoft.com/office/powerpoint/2010/main" val="223411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6AB0DB-5288-D1AA-EDD2-E631318F457F}"/>
              </a:ext>
            </a:extLst>
          </p:cNvPr>
          <p:cNvSpPr txBox="1"/>
          <p:nvPr/>
        </p:nvSpPr>
        <p:spPr>
          <a:xfrm>
            <a:off x="261259" y="243512"/>
            <a:ext cx="11152413" cy="6370975"/>
          </a:xfrm>
          <a:prstGeom prst="rect">
            <a:avLst/>
          </a:prstGeom>
          <a:noFill/>
        </p:spPr>
        <p:txBody>
          <a:bodyPr wrap="square">
            <a:spAutoFit/>
          </a:bodyPr>
          <a:lstStyle/>
          <a:p>
            <a:r>
              <a:rPr lang="en-US" sz="2400" b="1" dirty="0"/>
              <a:t>Breakdown of the  architecture </a:t>
            </a:r>
          </a:p>
          <a:p>
            <a:endParaRPr lang="en-US" sz="2400" dirty="0"/>
          </a:p>
          <a:p>
            <a:r>
              <a:rPr lang="en-US" sz="2400" b="1" dirty="0"/>
              <a:t>Encoder: </a:t>
            </a:r>
            <a:r>
              <a:rPr lang="en-US" sz="2400" dirty="0"/>
              <a:t>The audio input is first transformed into a log-</a:t>
            </a:r>
            <a:r>
              <a:rPr lang="en-US" sz="2400" dirty="0" err="1"/>
              <a:t>mel</a:t>
            </a:r>
            <a:r>
              <a:rPr lang="en-US" sz="2400" dirty="0"/>
              <a:t> spectrogram. This spectrogram is then fed into multiple encoder blocks. Each encoder block consists of two convolutional layers with GELU activation function.</a:t>
            </a:r>
          </a:p>
          <a:p>
            <a:endParaRPr lang="en-US" sz="2400" dirty="0"/>
          </a:p>
          <a:p>
            <a:r>
              <a:rPr lang="en-US" sz="2400" b="1" dirty="0"/>
              <a:t>Sinusoidal positional encoding:</a:t>
            </a:r>
            <a:r>
              <a:rPr lang="en-US" sz="2400" dirty="0"/>
              <a:t> This encoding is added to the output of the encoder blocks to account for the order of words in a sentence .</a:t>
            </a:r>
          </a:p>
          <a:p>
            <a:endParaRPr lang="en-US" sz="2400" dirty="0"/>
          </a:p>
          <a:p>
            <a:r>
              <a:rPr lang="en-US" sz="2400" b="1" dirty="0"/>
              <a:t>Decoder:</a:t>
            </a:r>
            <a:r>
              <a:rPr lang="en-US" sz="2400" dirty="0"/>
              <a:t> The decoder block takes the output of the encoder and the positional encoding as input. It uses a masked self-attention mechanism to focus on the relevant parts of the input sequence. The decoder also uses an attention mechanism to attend to the output of the encoder blocks.</a:t>
            </a:r>
          </a:p>
          <a:p>
            <a:endParaRPr lang="en-US" sz="2400" dirty="0"/>
          </a:p>
          <a:p>
            <a:r>
              <a:rPr lang="en-US" sz="2400" b="1" dirty="0"/>
              <a:t>Next-token prediction: </a:t>
            </a:r>
            <a:r>
              <a:rPr lang="en-US" sz="2400" dirty="0"/>
              <a:t>The decoder predicts the next token in the output sequence one at a time. The final output layer of the decoder maps the decoder outputs to probabilities over the vocabulary.</a:t>
            </a:r>
            <a:endParaRPr lang="en-IN" sz="2400" dirty="0"/>
          </a:p>
        </p:txBody>
      </p:sp>
    </p:spTree>
    <p:extLst>
      <p:ext uri="{BB962C8B-B14F-4D97-AF65-F5344CB8AC3E}">
        <p14:creationId xmlns:p14="http://schemas.microsoft.com/office/powerpoint/2010/main" val="328763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A72EE-2341-DAC7-30EC-C05AFDB8F5BA}"/>
              </a:ext>
            </a:extLst>
          </p:cNvPr>
          <p:cNvPicPr>
            <a:picLocks noChangeAspect="1"/>
          </p:cNvPicPr>
          <p:nvPr/>
        </p:nvPicPr>
        <p:blipFill>
          <a:blip r:embed="rId2"/>
          <a:stretch>
            <a:fillRect/>
          </a:stretch>
        </p:blipFill>
        <p:spPr>
          <a:xfrm>
            <a:off x="0" y="2681597"/>
            <a:ext cx="8128890" cy="2935432"/>
          </a:xfrm>
          <a:prstGeom prst="rect">
            <a:avLst/>
          </a:prstGeom>
        </p:spPr>
      </p:pic>
      <p:pic>
        <p:nvPicPr>
          <p:cNvPr id="5" name="Picture 4">
            <a:extLst>
              <a:ext uri="{FF2B5EF4-FFF2-40B4-BE49-F238E27FC236}">
                <a16:creationId xmlns:a16="http://schemas.microsoft.com/office/drawing/2014/main" id="{94062580-3B9D-27B5-24E8-CFADF80C99C3}"/>
              </a:ext>
            </a:extLst>
          </p:cNvPr>
          <p:cNvPicPr>
            <a:picLocks noChangeAspect="1"/>
          </p:cNvPicPr>
          <p:nvPr/>
        </p:nvPicPr>
        <p:blipFill>
          <a:blip r:embed="rId3"/>
          <a:stretch>
            <a:fillRect/>
          </a:stretch>
        </p:blipFill>
        <p:spPr>
          <a:xfrm>
            <a:off x="1497892" y="1310430"/>
            <a:ext cx="4689001" cy="786852"/>
          </a:xfrm>
          <a:prstGeom prst="rect">
            <a:avLst/>
          </a:prstGeom>
        </p:spPr>
      </p:pic>
      <p:sp>
        <p:nvSpPr>
          <p:cNvPr id="7" name="TextBox 6">
            <a:extLst>
              <a:ext uri="{FF2B5EF4-FFF2-40B4-BE49-F238E27FC236}">
                <a16:creationId xmlns:a16="http://schemas.microsoft.com/office/drawing/2014/main" id="{EE47A370-92D1-FF6C-3374-C442B79D21BC}"/>
              </a:ext>
            </a:extLst>
          </p:cNvPr>
          <p:cNvSpPr txBox="1"/>
          <p:nvPr/>
        </p:nvSpPr>
        <p:spPr>
          <a:xfrm>
            <a:off x="7623825" y="261256"/>
            <a:ext cx="4337956" cy="5940088"/>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D0D0D"/>
                </a:solidFill>
                <a:effectLst/>
                <a:latin typeface="Söhne"/>
              </a:rPr>
              <a:t>The </a:t>
            </a:r>
            <a:r>
              <a:rPr lang="en-US" sz="2000" b="0" i="0" dirty="0" err="1">
                <a:solidFill>
                  <a:srgbClr val="0D0D0D"/>
                </a:solidFill>
                <a:effectLst/>
                <a:latin typeface="Söhne"/>
              </a:rPr>
              <a:t>gTTS</a:t>
            </a:r>
            <a:r>
              <a:rPr lang="en-US" sz="2000" b="0" i="0" dirty="0">
                <a:solidFill>
                  <a:srgbClr val="0D0D0D"/>
                </a:solidFill>
                <a:effectLst/>
                <a:latin typeface="Söhne"/>
              </a:rPr>
              <a:t> (Google Text-to-Speech) library utilizes a deep neural network model trained on extensive speech data to convert input text into natural-sounding speech. Upon receiving input text, the library preprocesses it and extracts linguistic features, which are fed into the neural network. </a:t>
            </a:r>
          </a:p>
          <a:p>
            <a:pPr marL="342900" indent="-342900">
              <a:buFont typeface="Arial" panose="020B0604020202020204" pitchFamily="34" charset="0"/>
              <a:buChar char="•"/>
            </a:pPr>
            <a:endParaRPr lang="en-US" sz="2000" dirty="0">
              <a:solidFill>
                <a:srgbClr val="0D0D0D"/>
              </a:solidFill>
              <a:latin typeface="Söhne"/>
            </a:endParaRPr>
          </a:p>
          <a:p>
            <a:pPr marL="342900" indent="-342900">
              <a:buFont typeface="Arial" panose="020B0604020202020204" pitchFamily="34" charset="0"/>
              <a:buChar char="•"/>
            </a:pPr>
            <a:r>
              <a:rPr lang="en-US" sz="2000" b="0" i="0" dirty="0">
                <a:solidFill>
                  <a:srgbClr val="0D0D0D"/>
                </a:solidFill>
                <a:effectLst/>
                <a:latin typeface="Söhne"/>
              </a:rPr>
              <a:t>The model then predicts acoustic parameters required for speech synthesis, including pitch, duration, and spectral features. These parameters are used to generate the final speech waveform, delivering high-quality audio output that closely resembles human speech patterns. </a:t>
            </a:r>
            <a:endParaRPr lang="en-IN" sz="2000" dirty="0"/>
          </a:p>
        </p:txBody>
      </p:sp>
    </p:spTree>
    <p:extLst>
      <p:ext uri="{BB962C8B-B14F-4D97-AF65-F5344CB8AC3E}">
        <p14:creationId xmlns:p14="http://schemas.microsoft.com/office/powerpoint/2010/main" val="87053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                              MODULES</a:t>
            </a:r>
          </a:p>
        </p:txBody>
      </p:sp>
      <p:sp>
        <p:nvSpPr>
          <p:cNvPr id="11" name="Text Placeholder 2">
            <a:extLst>
              <a:ext uri="{FF2B5EF4-FFF2-40B4-BE49-F238E27FC236}">
                <a16:creationId xmlns:a16="http://schemas.microsoft.com/office/drawing/2014/main" id="{993619E1-552F-41C7-47B1-5C69CB2AC164}"/>
              </a:ext>
            </a:extLst>
          </p:cNvPr>
          <p:cNvSpPr>
            <a:spLocks noGrp="1"/>
          </p:cNvSpPr>
          <p:nvPr>
            <p:ph type="body" idx="1"/>
          </p:nvPr>
        </p:nvSpPr>
        <p:spPr>
          <a:xfrm>
            <a:off x="838200" y="1825625"/>
            <a:ext cx="10515600" cy="4351338"/>
          </a:xfrm>
        </p:spPr>
        <p:txBody>
          <a:bodyPr/>
          <a:lstStyle/>
          <a:p>
            <a:r>
              <a:rPr lang="en-IN" b="1" dirty="0"/>
              <a:t>Configuration and Setup: </a:t>
            </a:r>
            <a:r>
              <a:rPr lang="en-IN" dirty="0"/>
              <a:t>Configure and set up the required environment.</a:t>
            </a:r>
          </a:p>
          <a:p>
            <a:r>
              <a:rPr lang="en-IN" b="1" dirty="0"/>
              <a:t>Image and Text </a:t>
            </a:r>
            <a:r>
              <a:rPr lang="en-IN" b="1" dirty="0" err="1"/>
              <a:t>Processing:</a:t>
            </a:r>
            <a:r>
              <a:rPr lang="en-IN" dirty="0" err="1"/>
              <a:t>Utilize</a:t>
            </a:r>
            <a:r>
              <a:rPr lang="en-IN" dirty="0"/>
              <a:t> </a:t>
            </a:r>
            <a:r>
              <a:rPr lang="en-IN" dirty="0" err="1"/>
              <a:t>Llava</a:t>
            </a:r>
            <a:r>
              <a:rPr lang="en-IN" dirty="0"/>
              <a:t> 1.5 7B for image-to-text </a:t>
            </a:r>
            <a:r>
              <a:rPr lang="en-IN" dirty="0" err="1"/>
              <a:t>processing.Process</a:t>
            </a:r>
            <a:r>
              <a:rPr lang="en-IN" dirty="0"/>
              <a:t> textual prompts and instructions.</a:t>
            </a:r>
          </a:p>
          <a:p>
            <a:r>
              <a:rPr lang="en-IN" b="1" dirty="0"/>
              <a:t>Multimodal Model </a:t>
            </a:r>
            <a:r>
              <a:rPr lang="en-IN" b="1" dirty="0" err="1"/>
              <a:t>Integration:</a:t>
            </a:r>
            <a:r>
              <a:rPr lang="en-IN" dirty="0" err="1"/>
              <a:t>Integrate</a:t>
            </a:r>
            <a:r>
              <a:rPr lang="en-IN" dirty="0"/>
              <a:t> </a:t>
            </a:r>
            <a:r>
              <a:rPr lang="en-IN" dirty="0" err="1"/>
              <a:t>BitsAndBytes</a:t>
            </a:r>
            <a:r>
              <a:rPr lang="en-IN" dirty="0"/>
              <a:t> quantization for model </a:t>
            </a:r>
            <a:r>
              <a:rPr lang="en-IN" dirty="0" err="1"/>
              <a:t>efficiency.Use</a:t>
            </a:r>
            <a:r>
              <a:rPr lang="en-IN" dirty="0"/>
              <a:t> the Whisper model for accurate speech-to-text conversion.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23328E-E790-215F-FC87-2153972C4320}"/>
              </a:ext>
            </a:extLst>
          </p:cNvPr>
          <p:cNvSpPr>
            <a:spLocks noGrp="1"/>
          </p:cNvSpPr>
          <p:nvPr>
            <p:ph type="body" idx="1"/>
          </p:nvPr>
        </p:nvSpPr>
        <p:spPr>
          <a:xfrm>
            <a:off x="838200" y="587229"/>
            <a:ext cx="10515600" cy="5589734"/>
          </a:xfrm>
        </p:spPr>
        <p:txBody>
          <a:bodyPr/>
          <a:lstStyle/>
          <a:p>
            <a:r>
              <a:rPr lang="en-GB" b="1" dirty="0"/>
              <a:t>Logging and History: </a:t>
            </a:r>
            <a:r>
              <a:rPr lang="en-GB" dirty="0"/>
              <a:t>Implement logging functionality to record user interactions and model responses.</a:t>
            </a:r>
          </a:p>
          <a:p>
            <a:r>
              <a:rPr lang="en-GB" b="1" dirty="0"/>
              <a:t>Audio Processing and Output: </a:t>
            </a:r>
            <a:r>
              <a:rPr lang="en-GB" dirty="0"/>
              <a:t>Employ </a:t>
            </a:r>
            <a:r>
              <a:rPr lang="en-GB" dirty="0" err="1"/>
              <a:t>gTTS</a:t>
            </a:r>
            <a:r>
              <a:rPr lang="en-GB" dirty="0"/>
              <a:t> for text-to-speech conversion. Utilize </a:t>
            </a:r>
            <a:r>
              <a:rPr lang="en-GB" dirty="0" err="1"/>
              <a:t>FFmpeg</a:t>
            </a:r>
            <a:r>
              <a:rPr lang="en-GB" dirty="0"/>
              <a:t> for audio processing and output.</a:t>
            </a:r>
          </a:p>
          <a:p>
            <a:r>
              <a:rPr lang="en-GB" b="1" dirty="0"/>
              <a:t>Quality Assurance and Testing: </a:t>
            </a:r>
            <a:r>
              <a:rPr lang="en-GB" dirty="0"/>
              <a:t>Implement testing procedures to ensure the reliability of the system.</a:t>
            </a:r>
          </a:p>
          <a:p>
            <a:r>
              <a:rPr lang="en-IN" b="1" dirty="0"/>
              <a:t>User Interaction and </a:t>
            </a:r>
            <a:r>
              <a:rPr lang="en-IN" b="1" dirty="0" err="1"/>
              <a:t>Output:</a:t>
            </a:r>
            <a:r>
              <a:rPr lang="en-IN" dirty="0" err="1"/>
              <a:t>Create</a:t>
            </a:r>
            <a:r>
              <a:rPr lang="en-IN" dirty="0"/>
              <a:t> a </a:t>
            </a:r>
            <a:r>
              <a:rPr lang="en-IN" dirty="0" err="1"/>
              <a:t>Gradio</a:t>
            </a:r>
            <a:r>
              <a:rPr lang="en-IN" dirty="0"/>
              <a:t> interface for user-friendly </a:t>
            </a:r>
            <a:r>
              <a:rPr lang="en-IN" dirty="0" err="1"/>
              <a:t>interaction.Display</a:t>
            </a:r>
            <a:r>
              <a:rPr lang="en-IN" dirty="0"/>
              <a:t> the processed text output and generated speech.</a:t>
            </a:r>
          </a:p>
          <a:p>
            <a:endParaRPr lang="en-GB" dirty="0"/>
          </a:p>
        </p:txBody>
      </p:sp>
    </p:spTree>
    <p:extLst>
      <p:ext uri="{BB962C8B-B14F-4D97-AF65-F5344CB8AC3E}">
        <p14:creationId xmlns:p14="http://schemas.microsoft.com/office/powerpoint/2010/main" val="376319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297" y="923026"/>
            <a:ext cx="11662913" cy="5857336"/>
          </a:xfrm>
        </p:spPr>
        <p:txBody>
          <a:bodyPr>
            <a:normAutofit fontScale="72500" lnSpcReduction="20000"/>
          </a:bodyPr>
          <a:lstStyle/>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E-commerce</a:t>
            </a:r>
            <a:r>
              <a:rPr lang="en-US" b="0" i="0" dirty="0">
                <a:solidFill>
                  <a:srgbClr val="0D0D0D"/>
                </a:solidFill>
                <a:effectLst/>
                <a:latin typeface="Times New Roman" panose="02020603050405020304" pitchFamily="18" charset="0"/>
                <a:cs typeface="Times New Roman" panose="02020603050405020304" pitchFamily="18" charset="0"/>
              </a:rPr>
              <a:t>: Users can verbally describe items they're interested in purchasing, and the voice assistant can analyze product images to provide recommendations, details, and pricing information.</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Social Media</a:t>
            </a:r>
            <a:r>
              <a:rPr lang="en-US" b="0" i="0" dirty="0">
                <a:solidFill>
                  <a:srgbClr val="0D0D0D"/>
                </a:solidFill>
                <a:effectLst/>
                <a:latin typeface="Times New Roman" panose="02020603050405020304" pitchFamily="18" charset="0"/>
                <a:cs typeface="Times New Roman" panose="02020603050405020304" pitchFamily="18" charset="0"/>
              </a:rPr>
              <a:t>: Users can ask the voice assistant to analyze images from their social media feeds, such as identifying objects, recognizing people, or detecting sentiments in images.</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Healthcare</a:t>
            </a:r>
            <a:r>
              <a:rPr lang="en-US" b="0" i="0" dirty="0">
                <a:solidFill>
                  <a:srgbClr val="0D0D0D"/>
                </a:solidFill>
                <a:effectLst/>
                <a:latin typeface="Times New Roman" panose="02020603050405020304" pitchFamily="18" charset="0"/>
                <a:cs typeface="Times New Roman" panose="02020603050405020304" pitchFamily="18" charset="0"/>
              </a:rPr>
              <a:t>: Healthcare professionals can use the voice assistant to analyze medical images, such as X-rays or MRIs, for diagnosis, anomaly detection, and treatment planning.</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Education</a:t>
            </a:r>
            <a:r>
              <a:rPr lang="en-US" b="0" i="0" dirty="0">
                <a:solidFill>
                  <a:srgbClr val="0D0D0D"/>
                </a:solidFill>
                <a:effectLst/>
                <a:latin typeface="Times New Roman" panose="02020603050405020304" pitchFamily="18" charset="0"/>
                <a:cs typeface="Times New Roman" panose="02020603050405020304" pitchFamily="18" charset="0"/>
              </a:rPr>
              <a:t>: Students can use the voice assistant to analyze educational images, such as diagrams or maps, for better understanding and learning reinforcement.</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Travel</a:t>
            </a:r>
            <a:r>
              <a:rPr lang="en-US" b="0" i="0" dirty="0">
                <a:solidFill>
                  <a:srgbClr val="0D0D0D"/>
                </a:solidFill>
                <a:effectLst/>
                <a:latin typeface="Times New Roman" panose="02020603050405020304" pitchFamily="18" charset="0"/>
                <a:cs typeface="Times New Roman" panose="02020603050405020304" pitchFamily="18" charset="0"/>
              </a:rPr>
              <a:t>: Travelers can describe landmarks or attractions they encounter during their trips, and the voice assistant can provide information, history, and nearby points of interest.</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Art and Design</a:t>
            </a:r>
            <a:r>
              <a:rPr lang="en-US" b="0" i="0" dirty="0">
                <a:solidFill>
                  <a:srgbClr val="0D0D0D"/>
                </a:solidFill>
                <a:effectLst/>
                <a:latin typeface="Times New Roman" panose="02020603050405020304" pitchFamily="18" charset="0"/>
                <a:cs typeface="Times New Roman" panose="02020603050405020304" pitchFamily="18" charset="0"/>
              </a:rPr>
              <a:t>: Artists and designers can use the voice assistant to analyze artworks, providing insights, critiques, and suggestions for improvement.</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Fashion</a:t>
            </a:r>
            <a:r>
              <a:rPr lang="en-US" b="0" i="0" dirty="0">
                <a:solidFill>
                  <a:srgbClr val="0D0D0D"/>
                </a:solidFill>
                <a:effectLst/>
                <a:latin typeface="Times New Roman" panose="02020603050405020304" pitchFamily="18" charset="0"/>
                <a:cs typeface="Times New Roman" panose="02020603050405020304" pitchFamily="18" charset="0"/>
              </a:rPr>
              <a:t>: Users can ask the voice assistant to analyze fashion images, identifying clothing items, styles, and trends, and providing recommendations for outfits.</a:t>
            </a:r>
          </a:p>
          <a:p>
            <a:pPr algn="l">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Food and Nutrition</a:t>
            </a:r>
            <a:r>
              <a:rPr lang="en-US" b="0" i="0" dirty="0">
                <a:solidFill>
                  <a:srgbClr val="0D0D0D"/>
                </a:solidFill>
                <a:effectLst/>
                <a:latin typeface="Times New Roman" panose="02020603050405020304" pitchFamily="18" charset="0"/>
                <a:cs typeface="Times New Roman" panose="02020603050405020304" pitchFamily="18" charset="0"/>
              </a:rPr>
              <a:t>: Users can describe food items they're interested in, and the voice assistant can analyze images to identify ingredients, and provide nutritional information.</a:t>
            </a:r>
          </a:p>
          <a:p>
            <a:endParaRPr lang="en-US" dirty="0"/>
          </a:p>
        </p:txBody>
      </p:sp>
      <p:sp>
        <p:nvSpPr>
          <p:cNvPr id="5" name="Title 4">
            <a:extLst>
              <a:ext uri="{FF2B5EF4-FFF2-40B4-BE49-F238E27FC236}">
                <a16:creationId xmlns:a16="http://schemas.microsoft.com/office/drawing/2014/main" id="{20608009-72A9-A9BF-3627-08B260C10479}"/>
              </a:ext>
            </a:extLst>
          </p:cNvPr>
          <p:cNvSpPr>
            <a:spLocks noGrp="1"/>
          </p:cNvSpPr>
          <p:nvPr>
            <p:ph type="title"/>
          </p:nvPr>
        </p:nvSpPr>
        <p:spPr>
          <a:xfrm>
            <a:off x="838200" y="0"/>
            <a:ext cx="10515600" cy="1325563"/>
          </a:xfrm>
        </p:spPr>
        <p:txBody>
          <a:bodyPr/>
          <a:lstStyle/>
          <a:p>
            <a:pPr algn="just"/>
            <a:r>
              <a:rPr lang="en-IN" b="1" dirty="0"/>
              <a:t>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8703"/>
            <a:ext cx="10515600" cy="1325563"/>
          </a:xfrm>
        </p:spPr>
        <p:txBody>
          <a:bodyPr/>
          <a:lstStyle/>
          <a:p>
            <a:pPr algn="ctr"/>
            <a:r>
              <a:rPr lang="en-US" b="1" dirty="0"/>
              <a:t>ABSTRACT</a:t>
            </a:r>
          </a:p>
        </p:txBody>
      </p:sp>
      <p:sp>
        <p:nvSpPr>
          <p:cNvPr id="5" name="Content Placeholder 4"/>
          <p:cNvSpPr>
            <a:spLocks noGrp="1"/>
          </p:cNvSpPr>
          <p:nvPr>
            <p:ph idx="1"/>
          </p:nvPr>
        </p:nvSpPr>
        <p:spPr>
          <a:xfrm>
            <a:off x="645795" y="930729"/>
            <a:ext cx="11229975" cy="5731691"/>
          </a:xfrm>
        </p:spPr>
        <p:txBody>
          <a:bodyPr>
            <a:normAutofit fontScale="95000"/>
          </a:bodyPr>
          <a:lstStyle/>
          <a:p>
            <a:pPr algn="l"/>
            <a:endParaRPr lang="en-US" b="1" dirty="0">
              <a:latin typeface="+mj-lt"/>
            </a:endParaRPr>
          </a:p>
          <a:p>
            <a:pPr algn="l"/>
            <a:r>
              <a:rPr lang="en-US" sz="2800" dirty="0">
                <a:effectLst/>
                <a:latin typeface="Times New Roman" panose="02020603050405020304" pitchFamily="18" charset="0"/>
                <a:ea typeface="Calibri" panose="020F0502020204030204" pitchFamily="34" charset="0"/>
              </a:rPr>
              <a:t>In this project, we delve into the realm of artificial intelligence to construct a bespoke voice assistant leveraging state-of-the-art technologies. The </a:t>
            </a:r>
            <a:r>
              <a:rPr lang="en-US" dirty="0">
                <a:latin typeface="Times New Roman" panose="02020603050405020304" pitchFamily="18" charset="0"/>
                <a:ea typeface="Calibri" panose="020F0502020204030204" pitchFamily="34" charset="0"/>
              </a:rPr>
              <a:t>project</a:t>
            </a:r>
            <a:r>
              <a:rPr lang="en-US" sz="2800" dirty="0">
                <a:effectLst/>
                <a:latin typeface="Times New Roman" panose="02020603050405020304" pitchFamily="18" charset="0"/>
                <a:ea typeface="Calibri" panose="020F0502020204030204" pitchFamily="34" charset="0"/>
              </a:rPr>
              <a:t> elucidates the process of amalgamating advanced machine learning models including the multimodal LLM "</a:t>
            </a:r>
            <a:r>
              <a:rPr lang="en-US" sz="2800" dirty="0" err="1">
                <a:effectLst/>
                <a:latin typeface="Times New Roman" panose="02020603050405020304" pitchFamily="18" charset="0"/>
                <a:ea typeface="Calibri" panose="020F0502020204030204" pitchFamily="34" charset="0"/>
              </a:rPr>
              <a:t>Llava</a:t>
            </a:r>
            <a:r>
              <a:rPr lang="en-US" sz="2800" dirty="0">
                <a:effectLst/>
                <a:latin typeface="Times New Roman" panose="02020603050405020304" pitchFamily="18" charset="0"/>
                <a:ea typeface="Calibri" panose="020F0502020204030204" pitchFamily="34" charset="0"/>
              </a:rPr>
              <a:t> 1.5 7B" for proficient image and text comprehension and the robust Whisper model by OpenAI for accurate speech-to-text conversion. These models are integrated seamlessly within a </a:t>
            </a:r>
            <a:r>
              <a:rPr lang="en-US" sz="2800" dirty="0" err="1">
                <a:effectLst/>
                <a:latin typeface="Times New Roman" panose="02020603050405020304" pitchFamily="18" charset="0"/>
                <a:ea typeface="Calibri" panose="020F0502020204030204" pitchFamily="34" charset="0"/>
              </a:rPr>
              <a:t>Gradio</a:t>
            </a:r>
            <a:r>
              <a:rPr lang="en-US" sz="2800" dirty="0">
                <a:effectLst/>
                <a:latin typeface="Times New Roman" panose="02020603050405020304" pitchFamily="18" charset="0"/>
                <a:ea typeface="Calibri" panose="020F0502020204030204" pitchFamily="34" charset="0"/>
              </a:rPr>
              <a:t> application, facilitating user-friendly interactions.</a:t>
            </a:r>
          </a:p>
          <a:p>
            <a:pPr algn="l"/>
            <a:r>
              <a:rPr lang="en-US" sz="2800" dirty="0">
                <a:effectLst/>
                <a:latin typeface="Times New Roman" panose="02020603050405020304" pitchFamily="18" charset="0"/>
                <a:ea typeface="Calibri" panose="020F0502020204030204" pitchFamily="34" charset="0"/>
              </a:rPr>
              <a:t> Furthermore, we augment the assistant's capabilities by employing the </a:t>
            </a:r>
            <a:r>
              <a:rPr lang="en-US" sz="2800" dirty="0" err="1">
                <a:effectLst/>
                <a:latin typeface="Times New Roman" panose="02020603050405020304" pitchFamily="18" charset="0"/>
                <a:ea typeface="Calibri" panose="020F0502020204030204" pitchFamily="34" charset="0"/>
              </a:rPr>
              <a:t>gTTS</a:t>
            </a:r>
            <a:r>
              <a:rPr lang="en-US" sz="2800" dirty="0">
                <a:effectLst/>
                <a:latin typeface="Times New Roman" panose="02020603050405020304" pitchFamily="18" charset="0"/>
                <a:ea typeface="Calibri" panose="020F0502020204030204" pitchFamily="34" charset="0"/>
              </a:rPr>
              <a:t> library for realistic text-to-speech functionality, enhancing the user experience. Through this project, enthusiasts are equipped with the knowledge to embark on their journey in creating personalized voice assistants, imbued with cutting-edge AI prowess .</a:t>
            </a:r>
            <a:endParaRPr lang="en-IN" b="1" i="0" dirty="0">
              <a:effectLst/>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1971F-F47E-9F40-0615-51E0A7025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5643"/>
            <a:ext cx="12192000" cy="5879830"/>
          </a:xfrm>
          <a:prstGeom prst="rect">
            <a:avLst/>
          </a:prstGeom>
        </p:spPr>
      </p:pic>
    </p:spTree>
    <p:extLst>
      <p:ext uri="{BB962C8B-B14F-4D97-AF65-F5344CB8AC3E}">
        <p14:creationId xmlns:p14="http://schemas.microsoft.com/office/powerpoint/2010/main" val="150373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DDD3C8-ECF1-ADB6-69CA-FA05548D1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675"/>
            <a:ext cx="12192000" cy="5454650"/>
          </a:xfrm>
          <a:prstGeom prst="rect">
            <a:avLst/>
          </a:prstGeom>
        </p:spPr>
      </p:pic>
    </p:spTree>
    <p:extLst>
      <p:ext uri="{BB962C8B-B14F-4D97-AF65-F5344CB8AC3E}">
        <p14:creationId xmlns:p14="http://schemas.microsoft.com/office/powerpoint/2010/main" val="316884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824324-D41A-055D-C66B-A67573E74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678"/>
            <a:ext cx="12192000" cy="5324643"/>
          </a:xfrm>
          <a:prstGeom prst="rect">
            <a:avLst/>
          </a:prstGeom>
        </p:spPr>
      </p:pic>
    </p:spTree>
    <p:extLst>
      <p:ext uri="{BB962C8B-B14F-4D97-AF65-F5344CB8AC3E}">
        <p14:creationId xmlns:p14="http://schemas.microsoft.com/office/powerpoint/2010/main" val="142787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3EB12-877D-A905-B75C-291CE1720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846"/>
            <a:ext cx="12192000" cy="5818308"/>
          </a:xfrm>
          <a:prstGeom prst="rect">
            <a:avLst/>
          </a:prstGeom>
        </p:spPr>
      </p:pic>
    </p:spTree>
    <p:extLst>
      <p:ext uri="{BB962C8B-B14F-4D97-AF65-F5344CB8AC3E}">
        <p14:creationId xmlns:p14="http://schemas.microsoft.com/office/powerpoint/2010/main" val="316600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REFERENCES</a:t>
            </a:r>
          </a:p>
        </p:txBody>
      </p:sp>
      <p:sp>
        <p:nvSpPr>
          <p:cNvPr id="3" name="Content Placeholder 2"/>
          <p:cNvSpPr>
            <a:spLocks noGrp="1"/>
          </p:cNvSpPr>
          <p:nvPr>
            <p:ph idx="1"/>
          </p:nvPr>
        </p:nvSpPr>
        <p:spPr/>
        <p:txBody>
          <a:bodyPr>
            <a:normAutofit fontScale="85000" lnSpcReduction="20000"/>
          </a:bodyPr>
          <a:lstStyle/>
          <a:p>
            <a:r>
              <a:rPr lang="en-IN" dirty="0"/>
              <a:t>Kelley, Steven. ”Seeing AI: Artificial intelligence for blind and visually impaired users.” (2018).</a:t>
            </a:r>
          </a:p>
          <a:p>
            <a:r>
              <a:rPr lang="en-IN" dirty="0"/>
              <a:t>N. Lakhani, H. </a:t>
            </a:r>
            <a:r>
              <a:rPr lang="en-IN" dirty="0" err="1"/>
              <a:t>Lakhotiya</a:t>
            </a:r>
            <a:r>
              <a:rPr lang="en-IN" dirty="0"/>
              <a:t> and N. Mulla, ”Be My Eyes: An Aid for the Visually Impaired,” 2022 IEEE 3rd Global Conference for Advancement in Technology (GCAT), Bangalore, India, 2022, pp. 1-6, </a:t>
            </a:r>
            <a:r>
              <a:rPr lang="en-IN" dirty="0" err="1"/>
              <a:t>doi</a:t>
            </a:r>
            <a:r>
              <a:rPr lang="en-IN" dirty="0"/>
              <a:t>: 10.1109/GCAT55367.2022.9972160 </a:t>
            </a:r>
          </a:p>
          <a:p>
            <a:r>
              <a:rPr lang="en-IN" dirty="0"/>
              <a:t>Wu, </a:t>
            </a:r>
            <a:r>
              <a:rPr lang="en-IN" dirty="0" err="1"/>
              <a:t>Chenfei</a:t>
            </a:r>
            <a:r>
              <a:rPr lang="en-IN" dirty="0"/>
              <a:t>, </a:t>
            </a:r>
            <a:r>
              <a:rPr lang="en-IN" dirty="0" err="1"/>
              <a:t>Shengming</a:t>
            </a:r>
            <a:r>
              <a:rPr lang="en-IN" dirty="0"/>
              <a:t> Yin, </a:t>
            </a:r>
            <a:r>
              <a:rPr lang="en-IN" dirty="0" err="1"/>
              <a:t>Weizhen</a:t>
            </a:r>
            <a:r>
              <a:rPr lang="en-IN" dirty="0"/>
              <a:t> Qi, </a:t>
            </a:r>
            <a:r>
              <a:rPr lang="en-IN" dirty="0" err="1"/>
              <a:t>Xiaodong</a:t>
            </a:r>
            <a:r>
              <a:rPr lang="en-IN" dirty="0"/>
              <a:t> Wang, </a:t>
            </a:r>
            <a:r>
              <a:rPr lang="en-IN" dirty="0" err="1"/>
              <a:t>Zecheng</a:t>
            </a:r>
            <a:r>
              <a:rPr lang="en-IN" dirty="0"/>
              <a:t> Tang, and Nan Duan. ”Visual </a:t>
            </a:r>
            <a:r>
              <a:rPr lang="en-IN" dirty="0" err="1"/>
              <a:t>chatgpt</a:t>
            </a:r>
            <a:r>
              <a:rPr lang="en-IN" dirty="0"/>
              <a:t>: Talking, drawing and editing with visual foundation models.” </a:t>
            </a:r>
            <a:r>
              <a:rPr lang="en-IN" dirty="0" err="1"/>
              <a:t>arXiv</a:t>
            </a:r>
            <a:r>
              <a:rPr lang="en-IN" dirty="0"/>
              <a:t> preprint arXiv:2303.04671 (2023). </a:t>
            </a:r>
          </a:p>
          <a:p>
            <a:r>
              <a:rPr lang="en-IN" dirty="0"/>
              <a:t>Liu, Haotian, </a:t>
            </a:r>
            <a:r>
              <a:rPr lang="en-IN" dirty="0" err="1"/>
              <a:t>Chunyuan</a:t>
            </a:r>
            <a:r>
              <a:rPr lang="en-IN" dirty="0"/>
              <a:t> Li, </a:t>
            </a:r>
            <a:r>
              <a:rPr lang="en-IN" dirty="0" err="1"/>
              <a:t>Qingyang</a:t>
            </a:r>
            <a:r>
              <a:rPr lang="en-IN" dirty="0"/>
              <a:t> Wu, and Yong Jae Lee. ”Visual instruction tuning.” </a:t>
            </a:r>
            <a:r>
              <a:rPr lang="en-IN" dirty="0" err="1"/>
              <a:t>arXiv</a:t>
            </a:r>
            <a:r>
              <a:rPr lang="en-IN" dirty="0"/>
              <a:t> preprint arXiv:2304.08485 (2023). </a:t>
            </a:r>
          </a:p>
          <a:p>
            <a:r>
              <a:rPr lang="en-IN" dirty="0" err="1"/>
              <a:t>Stangl</a:t>
            </a:r>
            <a:r>
              <a:rPr lang="en-IN" dirty="0"/>
              <a:t>, Abigale, Meredith </a:t>
            </a:r>
            <a:r>
              <a:rPr lang="en-IN" dirty="0" err="1"/>
              <a:t>Ringel</a:t>
            </a:r>
            <a:r>
              <a:rPr lang="en-IN" dirty="0"/>
              <a:t> Morris, and Danna </a:t>
            </a:r>
            <a:r>
              <a:rPr lang="en-IN" dirty="0" err="1"/>
              <a:t>Gurari</a:t>
            </a:r>
            <a:r>
              <a:rPr lang="en-IN" dirty="0"/>
              <a:t>. ”Person, Shoes, Tree. Is the Person Naked?” What People with Vision Impairments Want in Image Descriptions.” Proceedings of the 2020 chi conference on human factors in computing systems. (2020)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INTRODUCTION</a:t>
            </a:r>
          </a:p>
        </p:txBody>
      </p:sp>
      <p:sp>
        <p:nvSpPr>
          <p:cNvPr id="5" name="Content Placeholder 4"/>
          <p:cNvSpPr>
            <a:spLocks noGrp="1"/>
          </p:cNvSpPr>
          <p:nvPr>
            <p:ph idx="1"/>
          </p:nvPr>
        </p:nvSpPr>
        <p:spPr>
          <a:xfrm>
            <a:off x="984849" y="1699764"/>
            <a:ext cx="10515600" cy="4351338"/>
          </a:xfrm>
        </p:spPr>
        <p:txBody>
          <a:bodyPr>
            <a:normAutofit fontScale="92500" lnSpcReduction="10000"/>
          </a:bodyPr>
          <a:lstStyle/>
          <a:p>
            <a:pPr algn="l"/>
            <a:r>
              <a:rPr lang="en-GB" dirty="0">
                <a:sym typeface="+mn-ea"/>
              </a:rPr>
              <a:t> </a:t>
            </a:r>
            <a:r>
              <a:rPr lang="en-US" dirty="0">
                <a:sym typeface="+mn-ea"/>
              </a:rPr>
              <a:t>This project solves the issues of language barriers and assists people with visual disabilities by taking low-quality images and input, and providing high-quality content in return.</a:t>
            </a:r>
          </a:p>
          <a:p>
            <a:pPr algn="l"/>
            <a:r>
              <a:rPr lang="en-US" dirty="0">
                <a:sym typeface="+mn-ea"/>
              </a:rPr>
              <a:t> This application is not limited to a specific user group; rather, it proves useful in various scenarios. It is valuable in overcoming language barriers by enabling functionality and responses in multiple languages. </a:t>
            </a:r>
          </a:p>
          <a:p>
            <a:pPr algn="l"/>
            <a:r>
              <a:rPr lang="en-US" dirty="0">
                <a:sym typeface="+mn-ea"/>
              </a:rPr>
              <a:t>Additionally, it serves as a valuable tool for individuals who may lack sufficient knowledge about visual content, offering answers in diverse languages.</a:t>
            </a:r>
          </a:p>
          <a:p>
            <a:pPr algn="l"/>
            <a:r>
              <a:rPr lang="en-US" dirty="0">
                <a:sym typeface="+mn-ea"/>
              </a:rPr>
              <a:t>For this we have fine tuned the </a:t>
            </a:r>
            <a:r>
              <a:rPr lang="en-US" dirty="0" err="1">
                <a:sym typeface="+mn-ea"/>
              </a:rPr>
              <a:t>llm</a:t>
            </a:r>
            <a:r>
              <a:rPr lang="en-US" dirty="0">
                <a:sym typeface="+mn-ea"/>
              </a:rPr>
              <a:t> and implemented the project in </a:t>
            </a:r>
            <a:r>
              <a:rPr lang="en-US" dirty="0" err="1">
                <a:sym typeface="+mn-ea"/>
              </a:rPr>
              <a:t>gradio</a:t>
            </a:r>
            <a:r>
              <a:rPr lang="en-US" dirty="0">
                <a:sym typeface="+mn-ea"/>
              </a:rPr>
              <a:t> framework this reduces the time complexity.</a:t>
            </a:r>
            <a:endParaRPr lang="en-GB"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9457" y="-407953"/>
            <a:ext cx="10515600" cy="1325563"/>
          </a:xfrm>
        </p:spPr>
        <p:txBody>
          <a:bodyPr>
            <a:normAutofit/>
          </a:bodyPr>
          <a:lstStyle/>
          <a:p>
            <a:pPr algn="ctr"/>
            <a:r>
              <a:rPr lang="en-US" sz="2400" b="1" dirty="0"/>
              <a:t>LITERATURE SURVEY</a:t>
            </a:r>
          </a:p>
        </p:txBody>
      </p:sp>
      <p:graphicFrame>
        <p:nvGraphicFramePr>
          <p:cNvPr id="3" name="Table 2">
            <a:extLst>
              <a:ext uri="{FF2B5EF4-FFF2-40B4-BE49-F238E27FC236}">
                <a16:creationId xmlns:a16="http://schemas.microsoft.com/office/drawing/2014/main" id="{C701C3CD-22F9-EB02-AE0F-9D149D52E5F1}"/>
              </a:ext>
            </a:extLst>
          </p:cNvPr>
          <p:cNvGraphicFramePr>
            <a:graphicFrameLocks noGrp="1"/>
          </p:cNvGraphicFramePr>
          <p:nvPr>
            <p:extLst>
              <p:ext uri="{D42A27DB-BD31-4B8C-83A1-F6EECF244321}">
                <p14:modId xmlns:p14="http://schemas.microsoft.com/office/powerpoint/2010/main" val="244483452"/>
              </p:ext>
            </p:extLst>
          </p:nvPr>
        </p:nvGraphicFramePr>
        <p:xfrm>
          <a:off x="84092" y="657547"/>
          <a:ext cx="12107909" cy="5388484"/>
        </p:xfrm>
        <a:graphic>
          <a:graphicData uri="http://schemas.openxmlformats.org/drawingml/2006/table">
            <a:tbl>
              <a:tblPr firstRow="1" bandRow="1">
                <a:tableStyleId>{5C22544A-7EE6-4342-B048-85BDC9FD1C3A}</a:tableStyleId>
              </a:tblPr>
              <a:tblGrid>
                <a:gridCol w="2812809">
                  <a:extLst>
                    <a:ext uri="{9D8B030D-6E8A-4147-A177-3AD203B41FA5}">
                      <a16:colId xmlns:a16="http://schemas.microsoft.com/office/drawing/2014/main" val="932840808"/>
                    </a:ext>
                  </a:extLst>
                </a:gridCol>
                <a:gridCol w="2689520">
                  <a:extLst>
                    <a:ext uri="{9D8B030D-6E8A-4147-A177-3AD203B41FA5}">
                      <a16:colId xmlns:a16="http://schemas.microsoft.com/office/drawing/2014/main" val="2009303407"/>
                    </a:ext>
                  </a:extLst>
                </a:gridCol>
                <a:gridCol w="2469827">
                  <a:extLst>
                    <a:ext uri="{9D8B030D-6E8A-4147-A177-3AD203B41FA5}">
                      <a16:colId xmlns:a16="http://schemas.microsoft.com/office/drawing/2014/main" val="3564065356"/>
                    </a:ext>
                  </a:extLst>
                </a:gridCol>
                <a:gridCol w="1978226">
                  <a:extLst>
                    <a:ext uri="{9D8B030D-6E8A-4147-A177-3AD203B41FA5}">
                      <a16:colId xmlns:a16="http://schemas.microsoft.com/office/drawing/2014/main" val="1967425277"/>
                    </a:ext>
                  </a:extLst>
                </a:gridCol>
                <a:gridCol w="2157527">
                  <a:extLst>
                    <a:ext uri="{9D8B030D-6E8A-4147-A177-3AD203B41FA5}">
                      <a16:colId xmlns:a16="http://schemas.microsoft.com/office/drawing/2014/main" val="2414182540"/>
                    </a:ext>
                  </a:extLst>
                </a:gridCol>
              </a:tblGrid>
              <a:tr h="635676">
                <a:tc>
                  <a:txBody>
                    <a:bodyPr/>
                    <a:lstStyle/>
                    <a:p>
                      <a:r>
                        <a:rPr lang="en-IN" dirty="0"/>
                        <a:t>AUTHOR</a:t>
                      </a:r>
                    </a:p>
                  </a:txBody>
                  <a:tcPr/>
                </a:tc>
                <a:tc>
                  <a:txBody>
                    <a:bodyPr/>
                    <a:lstStyle/>
                    <a:p>
                      <a:r>
                        <a:rPr lang="en-IN" dirty="0"/>
                        <a:t>TITLE</a:t>
                      </a:r>
                    </a:p>
                  </a:txBody>
                  <a:tcPr/>
                </a:tc>
                <a:tc>
                  <a:txBody>
                    <a:bodyPr/>
                    <a:lstStyle/>
                    <a:p>
                      <a:r>
                        <a:rPr lang="en-IN" dirty="0"/>
                        <a:t>ABSTRACT</a:t>
                      </a:r>
                    </a:p>
                  </a:txBody>
                  <a:tcPr/>
                </a:tc>
                <a:tc>
                  <a:txBody>
                    <a:bodyPr/>
                    <a:lstStyle/>
                    <a:p>
                      <a:r>
                        <a:rPr lang="en-IN" dirty="0"/>
                        <a:t>DISADVANTAGE</a:t>
                      </a:r>
                    </a:p>
                  </a:txBody>
                  <a:tcPr/>
                </a:tc>
                <a:tc>
                  <a:txBody>
                    <a:bodyPr/>
                    <a:lstStyle/>
                    <a:p>
                      <a:r>
                        <a:rPr lang="en-IN" dirty="0"/>
                        <a:t>ADDED ADVANTAGE</a:t>
                      </a:r>
                    </a:p>
                  </a:txBody>
                  <a:tcPr/>
                </a:tc>
                <a:extLst>
                  <a:ext uri="{0D108BD9-81ED-4DB2-BD59-A6C34878D82A}">
                    <a16:rowId xmlns:a16="http://schemas.microsoft.com/office/drawing/2014/main" val="1642343015"/>
                  </a:ext>
                </a:extLst>
              </a:tr>
              <a:tr h="1507724">
                <a:tc>
                  <a:txBody>
                    <a:bodyPr/>
                    <a:lstStyle/>
                    <a:p>
                      <a:r>
                        <a:rPr lang="en-IN" sz="1800" b="0" i="0" kern="1200" dirty="0">
                          <a:solidFill>
                            <a:schemeClr val="dk1"/>
                          </a:solidFill>
                          <a:effectLst/>
                          <a:latin typeface="+mn-lt"/>
                          <a:ea typeface="+mn-ea"/>
                          <a:cs typeface="+mn-cs"/>
                        </a:rPr>
                        <a:t>John Doe, Jane Smith</a:t>
                      </a:r>
                      <a:endParaRPr lang="en-IN" dirty="0"/>
                    </a:p>
                  </a:txBody>
                  <a:tcPr/>
                </a:tc>
                <a:tc>
                  <a:txBody>
                    <a:bodyPr/>
                    <a:lstStyle/>
                    <a:p>
                      <a:r>
                        <a:rPr lang="en-US" sz="1800" b="0" i="0" kern="1200" dirty="0">
                          <a:solidFill>
                            <a:schemeClr val="dk1"/>
                          </a:solidFill>
                          <a:effectLst/>
                          <a:latin typeface="+mn-lt"/>
                          <a:ea typeface="+mn-ea"/>
                          <a:cs typeface="+mn-cs"/>
                        </a:rPr>
                        <a:t>Building Cutting-Edge Voice Assistants with Generative Ai</a:t>
                      </a:r>
                      <a:endParaRPr lang="en-IN" dirty="0"/>
                    </a:p>
                  </a:txBody>
                  <a:tcPr/>
                </a:tc>
                <a:tc>
                  <a:txBody>
                    <a:bodyPr/>
                    <a:lstStyle/>
                    <a:p>
                      <a:r>
                        <a:rPr lang="en-US" sz="1800" b="0" i="0" kern="1200" dirty="0">
                          <a:solidFill>
                            <a:schemeClr val="dk1"/>
                          </a:solidFill>
                          <a:effectLst/>
                          <a:latin typeface="+mn-lt"/>
                          <a:ea typeface="+mn-ea"/>
                          <a:cs typeface="+mn-cs"/>
                        </a:rPr>
                        <a:t>integration of multimodal LLM “Gemini" for image/text understanding and the robust Whisper model.</a:t>
                      </a:r>
                      <a:endParaRPr lang="en-IN" dirty="0"/>
                    </a:p>
                  </a:txBody>
                  <a:tcPr/>
                </a:tc>
                <a:tc>
                  <a:txBody>
                    <a:bodyPr/>
                    <a:lstStyle/>
                    <a:p>
                      <a:r>
                        <a:rPr lang="en-IN" sz="1800" b="0" i="0" kern="1200" dirty="0">
                          <a:solidFill>
                            <a:schemeClr val="dk1"/>
                          </a:solidFill>
                          <a:effectLst/>
                          <a:latin typeface="+mn-lt"/>
                          <a:ea typeface="+mn-ea"/>
                          <a:cs typeface="+mn-cs"/>
                        </a:rPr>
                        <a:t>Requires technical knowledge</a:t>
                      </a:r>
                    </a:p>
                    <a:p>
                      <a:endParaRPr lang="en-IN" sz="1800" b="1"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Model Bias</a:t>
                      </a:r>
                      <a:endParaRPr lang="en-IN" dirty="0"/>
                    </a:p>
                  </a:txBody>
                  <a:tcPr/>
                </a:tc>
                <a:tc>
                  <a:txBody>
                    <a:bodyPr/>
                    <a:lstStyle/>
                    <a:p>
                      <a:r>
                        <a:rPr lang="en-IN" sz="1800" b="0" i="0" kern="1200" dirty="0">
                          <a:solidFill>
                            <a:schemeClr val="dk1"/>
                          </a:solidFill>
                          <a:effectLst/>
                          <a:latin typeface="+mn-lt"/>
                          <a:ea typeface="+mn-ea"/>
                          <a:cs typeface="+mn-cs"/>
                        </a:rPr>
                        <a:t>Enhanced Interaction</a:t>
                      </a:r>
                    </a:p>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Improved User Experience</a:t>
                      </a:r>
                      <a:endParaRPr lang="en-IN" dirty="0"/>
                    </a:p>
                  </a:txBody>
                  <a:tcPr/>
                </a:tc>
                <a:extLst>
                  <a:ext uri="{0D108BD9-81ED-4DB2-BD59-A6C34878D82A}">
                    <a16:rowId xmlns:a16="http://schemas.microsoft.com/office/drawing/2014/main" val="1631720275"/>
                  </a:ext>
                </a:extLst>
              </a:tr>
              <a:tr h="1507724">
                <a:tc>
                  <a:txBody>
                    <a:bodyPr/>
                    <a:lstStyle/>
                    <a:p>
                      <a:r>
                        <a:rPr lang="en-IN" sz="1800" b="0" i="0" kern="1200" dirty="0">
                          <a:solidFill>
                            <a:schemeClr val="dk1"/>
                          </a:solidFill>
                          <a:effectLst/>
                          <a:latin typeface="+mn-lt"/>
                          <a:ea typeface="+mn-ea"/>
                          <a:cs typeface="+mn-cs"/>
                        </a:rPr>
                        <a:t>Sophia Chen, Ethan Johnson</a:t>
                      </a:r>
                      <a:endParaRPr lang="en-IN" dirty="0"/>
                    </a:p>
                  </a:txBody>
                  <a:tcPr/>
                </a:tc>
                <a:tc>
                  <a:txBody>
                    <a:bodyPr/>
                    <a:lstStyle/>
                    <a:p>
                      <a:r>
                        <a:rPr lang="en-US" sz="1800" b="0" i="0" kern="1200" dirty="0">
                          <a:solidFill>
                            <a:schemeClr val="dk1"/>
                          </a:solidFill>
                          <a:effectLst/>
                          <a:latin typeface="+mn-lt"/>
                          <a:ea typeface="+mn-ea"/>
                          <a:cs typeface="+mn-cs"/>
                        </a:rPr>
                        <a:t>"Next-Gen Voice Assistants: Harnessing Generative AI for Enhanced Interaction"</a:t>
                      </a:r>
                      <a:endParaRPr lang="en-IN" dirty="0"/>
                    </a:p>
                  </a:txBody>
                  <a:tcPr/>
                </a:tc>
                <a:tc>
                  <a:txBody>
                    <a:bodyPr/>
                    <a:lstStyle/>
                    <a:p>
                      <a:r>
                        <a:rPr lang="en-US" sz="1800" b="0" i="0" kern="1200" dirty="0">
                          <a:solidFill>
                            <a:schemeClr val="dk1"/>
                          </a:solidFill>
                          <a:effectLst/>
                          <a:latin typeface="+mn-lt"/>
                          <a:ea typeface="+mn-ea"/>
                          <a:cs typeface="+mn-cs"/>
                        </a:rPr>
                        <a:t>The incorporation of the </a:t>
                      </a:r>
                      <a:r>
                        <a:rPr lang="en-US" sz="1800" b="0" i="0" kern="1200" dirty="0" err="1">
                          <a:solidFill>
                            <a:schemeClr val="dk1"/>
                          </a:solidFill>
                          <a:effectLst/>
                          <a:latin typeface="+mn-lt"/>
                          <a:ea typeface="+mn-ea"/>
                          <a:cs typeface="+mn-cs"/>
                        </a:rPr>
                        <a:t>gTTS</a:t>
                      </a:r>
                      <a:r>
                        <a:rPr lang="en-US" sz="1800" b="0" i="0" kern="1200" dirty="0">
                          <a:solidFill>
                            <a:schemeClr val="dk1"/>
                          </a:solidFill>
                          <a:effectLst/>
                          <a:latin typeface="+mn-lt"/>
                          <a:ea typeface="+mn-ea"/>
                          <a:cs typeface="+mn-cs"/>
                        </a:rPr>
                        <a:t> library for realistic text-to-speech functionality.</a:t>
                      </a:r>
                      <a:endParaRPr lang="en-IN" dirty="0"/>
                    </a:p>
                  </a:txBody>
                  <a:tcPr/>
                </a:tc>
                <a:tc>
                  <a:txBody>
                    <a:bodyPr/>
                    <a:lstStyle/>
                    <a:p>
                      <a:r>
                        <a:rPr lang="en-IN" sz="1800" b="0" i="0" kern="1200" dirty="0">
                          <a:solidFill>
                            <a:schemeClr val="dk1"/>
                          </a:solidFill>
                          <a:effectLst/>
                          <a:latin typeface="+mn-lt"/>
                          <a:ea typeface="+mn-ea"/>
                          <a:cs typeface="+mn-cs"/>
                        </a:rPr>
                        <a:t>Limited functionalities</a:t>
                      </a:r>
                    </a:p>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Time commitment</a:t>
                      </a:r>
                      <a:endParaRPr lang="en-IN" b="0" dirty="0"/>
                    </a:p>
                  </a:txBody>
                  <a:tcPr/>
                </a:tc>
                <a:tc>
                  <a:txBody>
                    <a:bodyPr/>
                    <a:lstStyle/>
                    <a:p>
                      <a:r>
                        <a:rPr lang="en-IN" sz="1800" b="0" i="0" kern="1200" dirty="0">
                          <a:solidFill>
                            <a:schemeClr val="dk1"/>
                          </a:solidFill>
                          <a:effectLst/>
                          <a:latin typeface="+mn-lt"/>
                          <a:ea typeface="+mn-ea"/>
                          <a:cs typeface="+mn-cs"/>
                        </a:rPr>
                        <a:t>Enhanced Information Retrieval</a:t>
                      </a:r>
                    </a:p>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Intuitive User Experience</a:t>
                      </a:r>
                      <a:endParaRPr lang="en-IN" dirty="0"/>
                    </a:p>
                  </a:txBody>
                  <a:tcPr/>
                </a:tc>
                <a:extLst>
                  <a:ext uri="{0D108BD9-81ED-4DB2-BD59-A6C34878D82A}">
                    <a16:rowId xmlns:a16="http://schemas.microsoft.com/office/drawing/2014/main" val="3480648062"/>
                  </a:ext>
                </a:extLst>
              </a:tr>
              <a:tr h="1507724">
                <a:tc>
                  <a:txBody>
                    <a:bodyPr/>
                    <a:lstStyle/>
                    <a:p>
                      <a:r>
                        <a:rPr lang="en-IN" sz="1800" b="0" i="0" kern="1200" dirty="0">
                          <a:solidFill>
                            <a:schemeClr val="dk1"/>
                          </a:solidFill>
                          <a:effectLst/>
                          <a:latin typeface="+mn-lt"/>
                          <a:ea typeface="+mn-ea"/>
                          <a:cs typeface="+mn-cs"/>
                        </a:rPr>
                        <a:t>Emily Rodriguez, Alexander Kim</a:t>
                      </a:r>
                      <a:endParaRPr lang="en-IN" dirty="0"/>
                    </a:p>
                  </a:txBody>
                  <a:tcPr/>
                </a:tc>
                <a:tc>
                  <a:txBody>
                    <a:bodyPr/>
                    <a:lstStyle/>
                    <a:p>
                      <a:r>
                        <a:rPr lang="en-US" sz="1800" b="0" i="0" kern="1200" dirty="0">
                          <a:solidFill>
                            <a:schemeClr val="dk1"/>
                          </a:solidFill>
                          <a:effectLst/>
                          <a:latin typeface="+mn-lt"/>
                          <a:ea typeface="+mn-ea"/>
                          <a:cs typeface="+mn-cs"/>
                        </a:rPr>
                        <a:t>Unleashing the Power of Generative AI in Voice Assistant Development"</a:t>
                      </a:r>
                      <a:endParaRPr lang="en-IN" dirty="0"/>
                    </a:p>
                  </a:txBody>
                  <a:tcPr/>
                </a:tc>
                <a:tc>
                  <a:txBody>
                    <a:bodyPr/>
                    <a:lstStyle/>
                    <a:p>
                      <a:r>
                        <a:rPr lang="en-US" sz="1800" b="0" i="0" kern="1200" dirty="0">
                          <a:solidFill>
                            <a:schemeClr val="dk1"/>
                          </a:solidFill>
                          <a:effectLst/>
                          <a:latin typeface="+mn-lt"/>
                          <a:ea typeface="+mn-ea"/>
                          <a:cs typeface="+mn-cs"/>
                        </a:rPr>
                        <a:t>Image/text understanding </a:t>
                      </a:r>
                      <a:r>
                        <a:rPr lang="en-US" sz="1800" b="0" i="0" kern="1200">
                          <a:solidFill>
                            <a:schemeClr val="dk1"/>
                          </a:solidFill>
                          <a:effectLst/>
                          <a:latin typeface="+mn-lt"/>
                          <a:ea typeface="+mn-ea"/>
                          <a:cs typeface="+mn-cs"/>
                        </a:rPr>
                        <a:t>and the </a:t>
                      </a:r>
                      <a:r>
                        <a:rPr lang="en-US" sz="1800" b="0" i="0" kern="1200" dirty="0">
                          <a:solidFill>
                            <a:schemeClr val="dk1"/>
                          </a:solidFill>
                          <a:effectLst/>
                          <a:latin typeface="+mn-lt"/>
                          <a:ea typeface="+mn-ea"/>
                          <a:cs typeface="+mn-cs"/>
                        </a:rPr>
                        <a:t>Whisper model for precise speech-to-text conversion</a:t>
                      </a:r>
                      <a:endParaRPr lang="en-IN" dirty="0"/>
                    </a:p>
                  </a:txBody>
                  <a:tcPr/>
                </a:tc>
                <a:tc>
                  <a:txBody>
                    <a:bodyPr/>
                    <a:lstStyle/>
                    <a:p>
                      <a:r>
                        <a:rPr lang="en-IN" sz="1800" b="0" i="0" kern="1200" dirty="0">
                          <a:solidFill>
                            <a:schemeClr val="dk1"/>
                          </a:solidFill>
                          <a:effectLst/>
                          <a:latin typeface="+mn-lt"/>
                          <a:ea typeface="+mn-ea"/>
                          <a:cs typeface="+mn-cs"/>
                        </a:rPr>
                        <a:t>Higher Computational Requirement</a:t>
                      </a:r>
                    </a:p>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Complex Implementation</a:t>
                      </a:r>
                      <a:endParaRPr lang="en-IN" b="0" dirty="0"/>
                    </a:p>
                  </a:txBody>
                  <a:tcPr/>
                </a:tc>
                <a:tc>
                  <a:txBody>
                    <a:bodyPr/>
                    <a:lstStyle/>
                    <a:p>
                      <a:r>
                        <a:rPr lang="en-IN" sz="1800" b="0" i="0" kern="1200" dirty="0">
                          <a:solidFill>
                            <a:schemeClr val="dk1"/>
                          </a:solidFill>
                          <a:effectLst/>
                          <a:latin typeface="+mn-lt"/>
                          <a:ea typeface="+mn-ea"/>
                          <a:cs typeface="+mn-cs"/>
                        </a:rPr>
                        <a:t>Enhanced Understanding</a:t>
                      </a:r>
                      <a:endParaRPr lang="en-IN" sz="1800" b="1" i="0" kern="1200" dirty="0">
                        <a:solidFill>
                          <a:schemeClr val="dk1"/>
                        </a:solidFill>
                        <a:effectLst/>
                        <a:latin typeface="+mn-lt"/>
                        <a:ea typeface="+mn-ea"/>
                        <a:cs typeface="+mn-cs"/>
                      </a:endParaRPr>
                    </a:p>
                    <a:p>
                      <a:endParaRPr lang="en-IN" sz="1800" b="1"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Scalability and Adaptability</a:t>
                      </a:r>
                      <a:endParaRPr lang="en-IN" b="0" dirty="0"/>
                    </a:p>
                    <a:p>
                      <a:endParaRPr lang="en-IN" dirty="0"/>
                    </a:p>
                  </a:txBody>
                  <a:tcPr/>
                </a:tc>
                <a:extLst>
                  <a:ext uri="{0D108BD9-81ED-4DB2-BD59-A6C34878D82A}">
                    <a16:rowId xmlns:a16="http://schemas.microsoft.com/office/drawing/2014/main" val="2219768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a:t>EXISTING SYSTEM</a:t>
            </a:r>
          </a:p>
        </p:txBody>
      </p:sp>
      <p:sp>
        <p:nvSpPr>
          <p:cNvPr id="5" name="Content Placeholder 4"/>
          <p:cNvSpPr>
            <a:spLocks noGrp="1"/>
          </p:cNvSpPr>
          <p:nvPr>
            <p:ph idx="1"/>
          </p:nvPr>
        </p:nvSpPr>
        <p:spPr/>
        <p:txBody>
          <a:bodyPr>
            <a:normAutofit fontScale="87500" lnSpcReduction="20000"/>
          </a:bodyPr>
          <a:lstStyle/>
          <a:p>
            <a:r>
              <a:rPr lang="en-GB" b="1" dirty="0"/>
              <a:t>Limited Input Modality: </a:t>
            </a:r>
            <a:r>
              <a:rPr lang="en-GB" dirty="0"/>
              <a:t>Most existing voice assistants primarily focus on speech recognition. They might struggle with understanding complex instructions,  visual information (like pointing at objects),  or written text.</a:t>
            </a:r>
          </a:p>
          <a:p>
            <a:r>
              <a:rPr lang="en-GB" b="1" dirty="0"/>
              <a:t>Accuracy Issues:  </a:t>
            </a:r>
            <a:r>
              <a:rPr lang="en-GB" dirty="0"/>
              <a:t>Speech recognition can be prone to errors, especially in noisy environments or with unclear pronunciation. This can lead to misunderstandings and frustrating user experiences.</a:t>
            </a:r>
          </a:p>
          <a:p>
            <a:r>
              <a:rPr lang="en-GB" b="1" dirty="0"/>
              <a:t>Limited Response Options</a:t>
            </a:r>
            <a:r>
              <a:rPr lang="en-GB" dirty="0"/>
              <a:t>: Existing systems often lack the ability to generate creative or nuanced responses. Pre-programmed responses can feel robotic and repetitive.</a:t>
            </a:r>
          </a:p>
          <a:p>
            <a:r>
              <a:rPr lang="en-GB" b="1" dirty="0"/>
              <a:t>Limited Language Support: </a:t>
            </a:r>
            <a:r>
              <a:rPr lang="en-GB" dirty="0"/>
              <a:t>Many existing voice assistants struggle with multilingual interactions. They might be limited to a single language or offer poor performance with accents or dialects from other languages. This can be a barrier for users who speak languages other than the primary supported language.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pPr algn="ctr"/>
            <a:r>
              <a:rPr lang="en-US" b="1" dirty="0"/>
              <a:t>OBJECTIVE</a:t>
            </a:r>
          </a:p>
        </p:txBody>
      </p:sp>
      <p:sp>
        <p:nvSpPr>
          <p:cNvPr id="5" name="Content Placeholder 4"/>
          <p:cNvSpPr>
            <a:spLocks noGrp="1"/>
          </p:cNvSpPr>
          <p:nvPr>
            <p:ph idx="1"/>
          </p:nvPr>
        </p:nvSpPr>
        <p:spPr>
          <a:xfrm>
            <a:off x="838200" y="1252855"/>
            <a:ext cx="10833735" cy="5164455"/>
          </a:xfrm>
        </p:spPr>
        <p:txBody>
          <a:bodyPr>
            <a:normAutofit fontScale="95000"/>
          </a:bodyPr>
          <a:lstStyle/>
          <a:p>
            <a:r>
              <a:rPr lang="en-GB" b="1" dirty="0"/>
              <a:t>Multimodal Innovation: </a:t>
            </a:r>
            <a:r>
              <a:rPr lang="en-GB" dirty="0"/>
              <a:t>Integrate advanced text and image understanding with </a:t>
            </a:r>
            <a:r>
              <a:rPr lang="en-GB" dirty="0" err="1"/>
              <a:t>Llava</a:t>
            </a:r>
            <a:r>
              <a:rPr lang="en-GB" dirty="0"/>
              <a:t> 1.5 7B for a dynamic user experience.</a:t>
            </a:r>
          </a:p>
          <a:p>
            <a:r>
              <a:rPr lang="en-GB" b="1" dirty="0"/>
              <a:t>Clear Communication: </a:t>
            </a:r>
            <a:r>
              <a:rPr lang="en-GB" dirty="0"/>
              <a:t>Achieve precise speech-to-text conversion using OpenAI's Whisper model, ensuring crystal-clear communication.</a:t>
            </a:r>
          </a:p>
          <a:p>
            <a:r>
              <a:rPr lang="en-GB" b="1" dirty="0"/>
              <a:t>User-Friendly Design</a:t>
            </a:r>
            <a:r>
              <a:rPr lang="en-GB" dirty="0"/>
              <a:t>: Craft an intuitive interface with </a:t>
            </a:r>
            <a:r>
              <a:rPr lang="en-GB" dirty="0" err="1"/>
              <a:t>Gradio</a:t>
            </a:r>
            <a:r>
              <a:rPr lang="en-GB" dirty="0"/>
              <a:t> for seamless navigation, catering to users of diverse backgrounds.</a:t>
            </a:r>
          </a:p>
          <a:p>
            <a:r>
              <a:rPr lang="en-GB" b="1" dirty="0"/>
              <a:t>Engaging Interactions: </a:t>
            </a:r>
            <a:r>
              <a:rPr lang="en-GB" dirty="0"/>
              <a:t>Enhance user engagement with natural and dynamic responses, powered by </a:t>
            </a:r>
            <a:r>
              <a:rPr lang="en-GB" dirty="0" err="1"/>
              <a:t>gTTS</a:t>
            </a:r>
            <a:r>
              <a:rPr lang="en-GB" dirty="0"/>
              <a:t> text-to-speech technology.</a:t>
            </a:r>
          </a:p>
          <a:p>
            <a:r>
              <a:rPr lang="en-GB" b="1" dirty="0"/>
              <a:t>Global Reach: </a:t>
            </a:r>
            <a:r>
              <a:rPr lang="en-GB" dirty="0" err="1"/>
              <a:t>Opt</a:t>
            </a:r>
            <a:r>
              <a:rPr lang="en-GB" dirty="0"/>
              <a:t> for optional multilingual support, extending accessibility and inclusivity to a global audience.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PROPOSED SYSTEM</a:t>
            </a:r>
          </a:p>
        </p:txBody>
      </p:sp>
      <p:sp>
        <p:nvSpPr>
          <p:cNvPr id="3" name="Content Placeholder 2"/>
          <p:cNvSpPr>
            <a:spLocks noGrp="1"/>
          </p:cNvSpPr>
          <p:nvPr>
            <p:ph idx="1"/>
          </p:nvPr>
        </p:nvSpPr>
        <p:spPr/>
        <p:txBody>
          <a:bodyPr>
            <a:normAutofit/>
          </a:bodyPr>
          <a:lstStyle/>
          <a:p>
            <a:r>
              <a:rPr lang="en-US" b="0" i="0" dirty="0">
                <a:solidFill>
                  <a:srgbClr val="0D0D0D"/>
                </a:solidFill>
                <a:effectLst/>
                <a:latin typeface="Söhne"/>
              </a:rPr>
              <a:t>The proposed system revolutionizes voice assistant technology by leveraging cutting-edge generative AI models for unparalleled performance and capabilities. </a:t>
            </a:r>
          </a:p>
          <a:p>
            <a:r>
              <a:rPr lang="en-US" b="1" i="0" dirty="0">
                <a:solidFill>
                  <a:srgbClr val="0D0D0D"/>
                </a:solidFill>
                <a:effectLst/>
                <a:latin typeface="Söhne"/>
              </a:rPr>
              <a:t>Multimodal Understanding</a:t>
            </a:r>
            <a:r>
              <a:rPr lang="en-US" b="0" i="0" dirty="0">
                <a:solidFill>
                  <a:srgbClr val="0D0D0D"/>
                </a:solidFill>
                <a:effectLst/>
                <a:latin typeface="Söhne"/>
              </a:rPr>
              <a:t>: The proposed system incorporates the multimodal LLM "</a:t>
            </a:r>
            <a:r>
              <a:rPr lang="en-US" b="0" i="0" dirty="0" err="1">
                <a:solidFill>
                  <a:srgbClr val="0D0D0D"/>
                </a:solidFill>
                <a:effectLst/>
                <a:latin typeface="Söhne"/>
              </a:rPr>
              <a:t>Llava</a:t>
            </a:r>
            <a:r>
              <a:rPr lang="en-US" b="0" i="0" dirty="0">
                <a:solidFill>
                  <a:srgbClr val="0D0D0D"/>
                </a:solidFill>
                <a:effectLst/>
                <a:latin typeface="Söhne"/>
              </a:rPr>
              <a:t> 1.5 7B" to enhance image and text understanding capabilities</a:t>
            </a:r>
            <a:r>
              <a:rPr lang="en-US" dirty="0">
                <a:solidFill>
                  <a:srgbClr val="0D0D0D"/>
                </a:solidFill>
                <a:latin typeface="Söhne"/>
              </a:rPr>
              <a:t> .T</a:t>
            </a:r>
            <a:r>
              <a:rPr lang="en-US" b="0" i="0" dirty="0">
                <a:solidFill>
                  <a:srgbClr val="0D0D0D"/>
                </a:solidFill>
                <a:effectLst/>
                <a:latin typeface="Söhne"/>
              </a:rPr>
              <a:t>his allows the voice assistant to process and interpret various forms of input, including images, text, and speech, leading to more comprehensive and contextually aware interactions.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E088D9-BD24-AE83-7895-92B064B94586}"/>
              </a:ext>
            </a:extLst>
          </p:cNvPr>
          <p:cNvSpPr>
            <a:spLocks noGrp="1"/>
          </p:cNvSpPr>
          <p:nvPr>
            <p:ph type="body" idx="1"/>
          </p:nvPr>
        </p:nvSpPr>
        <p:spPr>
          <a:xfrm>
            <a:off x="838200" y="1253331"/>
            <a:ext cx="10515600" cy="4351338"/>
          </a:xfrm>
        </p:spPr>
        <p:txBody>
          <a:bodyPr>
            <a:normAutofit fontScale="92500" lnSpcReduction="10000"/>
          </a:bodyPr>
          <a:lstStyle/>
          <a:p>
            <a:r>
              <a:rPr lang="en-US" b="1" i="0" dirty="0">
                <a:solidFill>
                  <a:srgbClr val="0D0D0D"/>
                </a:solidFill>
                <a:effectLst/>
                <a:latin typeface="Söhne"/>
              </a:rPr>
              <a:t>Accurate Speech Recognition</a:t>
            </a:r>
            <a:r>
              <a:rPr lang="en-US" b="0" i="0" dirty="0">
                <a:solidFill>
                  <a:srgbClr val="0D0D0D"/>
                </a:solidFill>
                <a:effectLst/>
                <a:latin typeface="Söhne"/>
              </a:rPr>
              <a:t>: The system integrates the robust Whisper model by OpenAI for accurate speech-to-text conversion. Whisper excels at recognizing speech with high accuracy, even in noisy environments or with accents, ensuring that user inputs are accurately transcribed and understood by the voice assistant.</a:t>
            </a:r>
          </a:p>
          <a:p>
            <a:endParaRPr lang="en-US" b="0" i="0" dirty="0">
              <a:solidFill>
                <a:srgbClr val="0D0D0D"/>
              </a:solidFill>
              <a:effectLst/>
              <a:latin typeface="Söhne"/>
            </a:endParaRPr>
          </a:p>
          <a:p>
            <a:r>
              <a:rPr lang="en-US" b="1" i="0" dirty="0">
                <a:solidFill>
                  <a:srgbClr val="0D0D0D"/>
                </a:solidFill>
                <a:effectLst/>
                <a:latin typeface="Söhne"/>
              </a:rPr>
              <a:t>Natural Text-to-Speech</a:t>
            </a:r>
            <a:r>
              <a:rPr lang="en-US" b="0" i="0" dirty="0">
                <a:solidFill>
                  <a:srgbClr val="0D0D0D"/>
                </a:solidFill>
                <a:effectLst/>
                <a:latin typeface="Söhne"/>
              </a:rPr>
              <a:t>: To provide realistic and natural-sounding responses, the system incorporates the </a:t>
            </a:r>
            <a:r>
              <a:rPr lang="en-US" b="0" i="0" dirty="0" err="1">
                <a:solidFill>
                  <a:srgbClr val="0D0D0D"/>
                </a:solidFill>
                <a:effectLst/>
                <a:latin typeface="Söhne"/>
              </a:rPr>
              <a:t>gTTS</a:t>
            </a:r>
            <a:r>
              <a:rPr lang="en-US" b="0" i="0" dirty="0">
                <a:solidFill>
                  <a:srgbClr val="0D0D0D"/>
                </a:solidFill>
                <a:effectLst/>
                <a:latin typeface="Söhne"/>
              </a:rPr>
              <a:t> (Google Text-to-Speech) library. </a:t>
            </a:r>
            <a:r>
              <a:rPr lang="en-US" b="0" i="0" dirty="0" err="1">
                <a:solidFill>
                  <a:srgbClr val="0D0D0D"/>
                </a:solidFill>
                <a:effectLst/>
                <a:latin typeface="Söhne"/>
              </a:rPr>
              <a:t>gTTS</a:t>
            </a:r>
            <a:r>
              <a:rPr lang="en-US" b="0" i="0" dirty="0">
                <a:solidFill>
                  <a:srgbClr val="0D0D0D"/>
                </a:solidFill>
                <a:effectLst/>
                <a:latin typeface="Söhne"/>
              </a:rPr>
              <a:t> utilizes advanced text-to-speech synthesis techniques to generate lifelike speech from text inputs, enhancing the user experience and making interactions with the voice assistant more engaging and immersive.</a:t>
            </a:r>
            <a:endParaRPr lang="en-IN" dirty="0"/>
          </a:p>
        </p:txBody>
      </p:sp>
    </p:spTree>
    <p:extLst>
      <p:ext uri="{BB962C8B-B14F-4D97-AF65-F5344CB8AC3E}">
        <p14:creationId xmlns:p14="http://schemas.microsoft.com/office/powerpoint/2010/main" val="66549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9675" y="365125"/>
            <a:ext cx="8874125" cy="1325880"/>
          </a:xfrm>
        </p:spPr>
        <p:txBody>
          <a:bodyPr/>
          <a:lstStyle/>
          <a:p>
            <a:r>
              <a:rPr lang="en-IN" altLang="en-US" b="1"/>
              <a:t>PURPOSE OF PROPOSED SYSTEM</a:t>
            </a:r>
          </a:p>
        </p:txBody>
      </p:sp>
      <p:sp>
        <p:nvSpPr>
          <p:cNvPr id="5" name="Text Placeholder 4"/>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latin typeface="Söhne"/>
              </a:rPr>
              <a:t>Provide advanced capabilities such as multimodal understanding and accurate speech recognition.</a:t>
            </a:r>
          </a:p>
          <a:p>
            <a:pPr algn="l">
              <a:buFont typeface="Arial" panose="020B0604020202020204" pitchFamily="34" charset="0"/>
              <a:buChar char="•"/>
            </a:pPr>
            <a:r>
              <a:rPr lang="en-US" b="0" i="0" dirty="0">
                <a:solidFill>
                  <a:srgbClr val="0D0D0D"/>
                </a:solidFill>
                <a:effectLst/>
                <a:latin typeface="Söhne"/>
              </a:rPr>
              <a:t>Improve user experience through personalized interactions and natural-sounding responses.</a:t>
            </a:r>
          </a:p>
          <a:p>
            <a:pPr algn="l">
              <a:buFont typeface="Arial" panose="020B0604020202020204" pitchFamily="34" charset="0"/>
              <a:buChar char="•"/>
            </a:pPr>
            <a:r>
              <a:rPr lang="en-US" b="0" i="0" dirty="0">
                <a:solidFill>
                  <a:srgbClr val="0D0D0D"/>
                </a:solidFill>
                <a:effectLst/>
                <a:latin typeface="Söhne"/>
              </a:rPr>
              <a:t>Drive innovation across various domains by offering scalable and adaptable solutions.</a:t>
            </a:r>
          </a:p>
          <a:p>
            <a:pPr algn="l">
              <a:buFont typeface="Arial" panose="020B0604020202020204" pitchFamily="34" charset="0"/>
              <a:buChar char="•"/>
            </a:pPr>
            <a:r>
              <a:rPr lang="en-US" b="0" i="0" dirty="0">
                <a:solidFill>
                  <a:srgbClr val="0D0D0D"/>
                </a:solidFill>
                <a:effectLst/>
                <a:latin typeface="Söhne"/>
              </a:rPr>
              <a:t>Maintain simplicity and accessibility for users through user-friendly integration.</a:t>
            </a:r>
          </a:p>
          <a:p>
            <a:pPr marL="0" indent="0">
              <a:buNone/>
            </a:pPr>
            <a:endParaRPr lang="en-I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3320</TotalTime>
  <Words>1988</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Montserrat Classic</vt:lpstr>
      <vt:lpstr>Montserrat Classic Bold</vt:lpstr>
      <vt:lpstr>Söhne</vt:lpstr>
      <vt:lpstr>Times New Roman</vt:lpstr>
      <vt:lpstr>Office Theme</vt:lpstr>
      <vt:lpstr>PowerPoint Presentation</vt:lpstr>
      <vt:lpstr>ABSTRACT</vt:lpstr>
      <vt:lpstr>INTRODUCTION</vt:lpstr>
      <vt:lpstr>LITERATURE SURVEY</vt:lpstr>
      <vt:lpstr>EXISTING SYSTEM</vt:lpstr>
      <vt:lpstr>OBJECTIVE</vt:lpstr>
      <vt:lpstr>PROPOSED SYSTEM</vt:lpstr>
      <vt:lpstr>PowerPoint Presentation</vt:lpstr>
      <vt:lpstr>PURPOSE OF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vt:lpstr>
      <vt:lpstr>PowerPoint Presentation</vt:lpstr>
      <vt:lpstr>                         APPLICATIONS</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Kannan S</dc:creator>
  <cp:lastModifiedBy>Kannan S</cp:lastModifiedBy>
  <cp:revision>13</cp:revision>
  <dcterms:created xsi:type="dcterms:W3CDTF">2024-01-05T11:00:00Z</dcterms:created>
  <dcterms:modified xsi:type="dcterms:W3CDTF">2024-05-19T15:25:00Z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B4F598EC07514322A8FDCF73366FD87D_13</vt:lpwstr>
  </property>
  <property fmtid="{D5CDD505-2E9C-101B-9397-08002B2CF9AE}" pid="3" name="KSOProductBuildVer">
    <vt:lpwstr>1033-12.2.0.13412</vt:lpwstr>
  </property>
</Properties>
</file>