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embeddedFontLst>
    <p:embeddedFont>
      <p:font typeface="PT Sans Narrow"/>
      <p:regular r:id="rId19"/>
      <p:bold r:id="rId20"/>
    </p:embeddedFont>
    <p:embeddedFont>
      <p:font typeface="Open Sans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25" roundtripDataSignature="AMtx7mi1lq45xymew9Nl2Vl6vAfJW2bgQ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7682DA9-C70A-44E4-AE80-879066E93522}">
  <a:tblStyle styleId="{E7682DA9-C70A-44E4-AE80-879066E93522}" styleName="Table_0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TSansNarrow-bold.fntdata"/><Relationship Id="rId22" Type="http://schemas.openxmlformats.org/officeDocument/2006/relationships/font" Target="fonts/OpenSans-bold.fntdata"/><Relationship Id="rId21" Type="http://schemas.openxmlformats.org/officeDocument/2006/relationships/font" Target="fonts/OpenSans-regular.fntdata"/><Relationship Id="rId24" Type="http://schemas.openxmlformats.org/officeDocument/2006/relationships/font" Target="fonts/OpenSans-boldItalic.fntdata"/><Relationship Id="rId23" Type="http://schemas.openxmlformats.org/officeDocument/2006/relationships/font" Target="fonts/OpenSans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5" Type="http://customschemas.google.com/relationships/presentationmetadata" Target="meta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PTSansNarrow-regular.fntdata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" name="Google Shape;6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" name="Google Shape;14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" name="Google Shape;15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" name="Google Shape;7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" name="Google Shape;7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" name="Google Shape;8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" name="Google Shape;11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" name="Google Shape;12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" name="Google Shape;12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14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14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14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14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14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14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14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14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14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14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3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23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23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5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16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16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3" name="Google Shape;33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8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18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0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7" name="Google Shape;47;p2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21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21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2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b="0" i="0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builtin.com/data-science/empirical-rule" TargetMode="External"/><Relationship Id="rId4" Type="http://schemas.openxmlformats.org/officeDocument/2006/relationships/hyperlink" Target="https://builtin.com/data-science/descriptive-statistics#:~:text=Descriptive%20statistics%20is%20a%20statistical,like%20mean%2C%20median%20and%20mode." TargetMode="External"/><Relationship Id="rId5" Type="http://schemas.openxmlformats.org/officeDocument/2006/relationships/hyperlink" Target="https://builtin.com/data-science/difference-between-standard-deviation-standard-error" TargetMode="External"/><Relationship Id="rId6" Type="http://schemas.openxmlformats.org/officeDocument/2006/relationships/image" Target="../media/image6.png"/><Relationship Id="rId7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</a:pPr>
            <a:r>
              <a:rPr lang="en"/>
              <a:t>Digit Recognition Model</a:t>
            </a:r>
            <a:endParaRPr/>
          </a:p>
        </p:txBody>
      </p:sp>
      <p:sp>
        <p:nvSpPr>
          <p:cNvPr id="67" name="Google Shape;67;p1"/>
          <p:cNvSpPr txBox="1"/>
          <p:nvPr>
            <p:ph idx="1" type="subTitle"/>
          </p:nvPr>
        </p:nvSpPr>
        <p:spPr>
          <a:xfrm>
            <a:off x="270950" y="3069800"/>
            <a:ext cx="8520600" cy="10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Sonia </a:t>
            </a:r>
            <a:endParaRPr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ITC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Hyperparameter tuning</a:t>
            </a:r>
            <a:endParaRPr/>
          </a:p>
        </p:txBody>
      </p:sp>
      <p:sp>
        <p:nvSpPr>
          <p:cNvPr id="141" name="Google Shape;141;p10"/>
          <p:cNvSpPr txBox="1"/>
          <p:nvPr>
            <p:ph idx="4294967295" type="body"/>
          </p:nvPr>
        </p:nvSpPr>
        <p:spPr>
          <a:xfrm>
            <a:off x="311700" y="1152425"/>
            <a:ext cx="5832000" cy="20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introduced different values of K to check the variation in accuracy.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Maximum accuracy for K = 15, 96.47%.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Time taken for each iteration ~ 40 min</a:t>
            </a:r>
            <a:endParaRPr/>
          </a:p>
        </p:txBody>
      </p:sp>
      <p:sp>
        <p:nvSpPr>
          <p:cNvPr id="142" name="Google Shape;142;p10"/>
          <p:cNvSpPr txBox="1"/>
          <p:nvPr>
            <p:ph idx="12" type="sldNum"/>
          </p:nvPr>
        </p:nvSpPr>
        <p:spPr>
          <a:xfrm>
            <a:off x="8283608" y="2224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143" name="Google Shape;143;p10"/>
          <p:cNvGraphicFramePr/>
          <p:nvPr/>
        </p:nvGraphicFramePr>
        <p:xfrm>
          <a:off x="6650525" y="1152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{E7682DA9-C70A-44E4-AE80-879066E93522}</a:tableStyleId>
              </a:tblPr>
              <a:tblGrid>
                <a:gridCol w="952500"/>
                <a:gridCol w="952500"/>
              </a:tblGrid>
              <a:tr h="200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/>
                        <a:t>K value</a:t>
                      </a:r>
                      <a:endParaRPr b="1"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/>
                        <a:t>Accuracy</a:t>
                      </a:r>
                      <a:endParaRPr b="1"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/>
                        <a:t>15</a:t>
                      </a:r>
                      <a:endParaRPr b="1"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/>
                        <a:t>96.47</a:t>
                      </a:r>
                      <a:endParaRPr b="1"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/>
                        <a:t>20</a:t>
                      </a:r>
                      <a:endParaRPr b="1"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/>
                        <a:t>96.33</a:t>
                      </a:r>
                      <a:endParaRPr b="1"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/>
                        <a:t>25</a:t>
                      </a:r>
                      <a:endParaRPr b="1"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/>
                        <a:t>96.12</a:t>
                      </a:r>
                      <a:endParaRPr b="1"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/>
                        <a:t>30</a:t>
                      </a:r>
                      <a:endParaRPr b="1"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/>
                        <a:t>96.04</a:t>
                      </a:r>
                      <a:endParaRPr b="1"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/>
                        <a:t>70</a:t>
                      </a:r>
                      <a:endParaRPr b="1"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/>
                        <a:t>95.02</a:t>
                      </a:r>
                      <a:endParaRPr b="1"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/>
                        <a:t>120</a:t>
                      </a:r>
                      <a:endParaRPr b="1"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/>
                        <a:t>94.13</a:t>
                      </a:r>
                      <a:endParaRPr b="1"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/>
                        <a:t>500</a:t>
                      </a:r>
                      <a:endParaRPr b="1"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/>
                        <a:t>90.64</a:t>
                      </a:r>
                      <a:endParaRPr b="1"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/>
                        <a:t>550</a:t>
                      </a:r>
                      <a:endParaRPr b="1"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/>
                        <a:t>90.36</a:t>
                      </a:r>
                      <a:endParaRPr b="1"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Conclusion and further steps:-</a:t>
            </a:r>
            <a:endParaRPr/>
          </a:p>
        </p:txBody>
      </p:sp>
      <p:sp>
        <p:nvSpPr>
          <p:cNvPr id="149" name="Google Shape;149;p11"/>
          <p:cNvSpPr txBox="1"/>
          <p:nvPr>
            <p:ph idx="12" type="sldNum"/>
          </p:nvPr>
        </p:nvSpPr>
        <p:spPr>
          <a:xfrm>
            <a:off x="8421533" y="25306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0" name="Google Shape;150;p1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finalize Gauss Bayes model based on its execution speed and accuracy.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read the Loan applications with 95.69 % accuracy then the estimation saving of man hours from 150 hours to 5-6 hours per month. Job of person instead of team of current team size of 8. 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Other employees time can be freed to do core banking activities rather than data entry.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Further steps: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Break even analysis and cost benefit analysis.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2"/>
          <p:cNvSpPr txBox="1"/>
          <p:nvPr>
            <p:ph type="title"/>
          </p:nvPr>
        </p:nvSpPr>
        <p:spPr>
          <a:xfrm>
            <a:off x="332050" y="1487025"/>
            <a:ext cx="8571300" cy="9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Thank you</a:t>
            </a:r>
            <a:endParaRPr/>
          </a:p>
        </p:txBody>
      </p:sp>
      <p:sp>
        <p:nvSpPr>
          <p:cNvPr id="156" name="Google Shape;156;p12"/>
          <p:cNvSpPr txBox="1"/>
          <p:nvPr>
            <p:ph idx="12" type="sldNum"/>
          </p:nvPr>
        </p:nvSpPr>
        <p:spPr>
          <a:xfrm>
            <a:off x="8354658" y="2224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>
                <a:solidFill>
                  <a:srgbClr val="202124"/>
                </a:solidFill>
              </a:rPr>
              <a:t>‹#›</a:t>
            </a:fld>
            <a:endParaRPr>
              <a:solidFill>
                <a:srgbClr val="202124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Use Case</a:t>
            </a:r>
            <a:endParaRPr/>
          </a:p>
        </p:txBody>
      </p:sp>
      <p:sp>
        <p:nvSpPr>
          <p:cNvPr id="73" name="Google Shape;73;p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HDFC is looking to double its SME Loans portfolio by the end of 2027.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Current IT Landscape for SME Loans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Front end: Website with API Endpoints for booking the loan applications in AWS landscape.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RDS Database is storing the data of final loan applications and their subsequent processing.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Team of 1 manager and 7 employees responsible for entering the paper based applications into system which takes roughly 150 manhours per month.</a:t>
            </a:r>
            <a:endParaRPr/>
          </a:p>
        </p:txBody>
      </p:sp>
      <p:sp>
        <p:nvSpPr>
          <p:cNvPr id="74" name="Google Shape;74;p2"/>
          <p:cNvSpPr txBox="1"/>
          <p:nvPr>
            <p:ph idx="12" type="sldNum"/>
          </p:nvPr>
        </p:nvSpPr>
        <p:spPr>
          <a:xfrm>
            <a:off x="8401158" y="2326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Dataset</a:t>
            </a:r>
            <a:endParaRPr/>
          </a:p>
        </p:txBody>
      </p:sp>
      <p:sp>
        <p:nvSpPr>
          <p:cNvPr id="80" name="Google Shape;80;p3"/>
          <p:cNvSpPr txBox="1"/>
          <p:nvPr>
            <p:ph idx="1" type="body"/>
          </p:nvPr>
        </p:nvSpPr>
        <p:spPr>
          <a:xfrm>
            <a:off x="311700" y="1266325"/>
            <a:ext cx="42603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223950"/>
              <a:buNone/>
            </a:pPr>
            <a:r>
              <a:rPr b="1" lang="en" sz="3215">
                <a:solidFill>
                  <a:srgbClr val="202124"/>
                </a:solidFill>
                <a:highlight>
                  <a:srgbClr val="FFFFFF"/>
                </a:highlight>
              </a:rPr>
              <a:t>Dataset Description</a:t>
            </a:r>
            <a:endParaRPr b="1" sz="3215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223950"/>
              <a:buNone/>
            </a:pPr>
            <a:r>
              <a:rPr b="1" lang="en" sz="3215">
                <a:solidFill>
                  <a:srgbClr val="202124"/>
                </a:solidFill>
                <a:highlight>
                  <a:srgbClr val="FFFFFF"/>
                </a:highlight>
              </a:rPr>
              <a:t>The data files train.csv and test.csv contain gray-scale images of hand-drawn digits, from zero through nine.</a:t>
            </a:r>
            <a:endParaRPr b="1" sz="3215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223950"/>
              <a:buNone/>
            </a:pPr>
            <a:r>
              <a:rPr b="1" lang="en" sz="3215">
                <a:solidFill>
                  <a:srgbClr val="202124"/>
                </a:solidFill>
                <a:highlight>
                  <a:srgbClr val="FFFFFF"/>
                </a:highlight>
              </a:rPr>
              <a:t>Each image is 28 pixels in height and 28 pixels in width, for a total of 784 pixels in total. Each pixel has a single pixel-value associated with it, indicating the lightness or darkness of that pixel, with higher numbers meaning darker. This pixel-value is an integer between 0 and 255, inclusive.</a:t>
            </a:r>
            <a:endParaRPr b="1" sz="3215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223950"/>
              <a:buNone/>
            </a:pPr>
            <a:r>
              <a:rPr b="1" lang="en" sz="3215">
                <a:solidFill>
                  <a:srgbClr val="202124"/>
                </a:solidFill>
                <a:highlight>
                  <a:srgbClr val="FFFFFF"/>
                </a:highlight>
              </a:rPr>
              <a:t>The training data set, (train.csv):</a:t>
            </a:r>
            <a:endParaRPr b="1" sz="3215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223950"/>
              <a:buNone/>
            </a:pPr>
            <a:r>
              <a:rPr b="1" lang="en" sz="3215">
                <a:solidFill>
                  <a:srgbClr val="202124"/>
                </a:solidFill>
                <a:highlight>
                  <a:srgbClr val="FFFFFF"/>
                </a:highlight>
              </a:rPr>
              <a:t>60,000 rows</a:t>
            </a:r>
            <a:endParaRPr b="1" sz="3215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223950"/>
              <a:buNone/>
            </a:pPr>
            <a:r>
              <a:rPr b="1" lang="en" sz="3215">
                <a:solidFill>
                  <a:srgbClr val="202124"/>
                </a:solidFill>
                <a:highlight>
                  <a:srgbClr val="FFFFFF"/>
                </a:highlight>
              </a:rPr>
              <a:t>787 columns: unnamed and index column dropped to make it 785. 1 column for digit label and 784 for image information</a:t>
            </a:r>
            <a:endParaRPr b="1" sz="3215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223950"/>
              <a:buNone/>
            </a:pPr>
            <a:r>
              <a:rPr b="1" lang="en" sz="3215">
                <a:solidFill>
                  <a:srgbClr val="202124"/>
                </a:solidFill>
                <a:highlight>
                  <a:srgbClr val="FFFFFF"/>
                </a:highlight>
              </a:rPr>
              <a:t>1 row with Null values dropped</a:t>
            </a:r>
            <a:endParaRPr b="1" sz="3215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223950"/>
              <a:buNone/>
            </a:pPr>
            <a:r>
              <a:rPr b="1" lang="en" sz="3215">
                <a:solidFill>
                  <a:srgbClr val="202124"/>
                </a:solidFill>
                <a:highlight>
                  <a:srgbClr val="FFFFFF"/>
                </a:highlight>
              </a:rPr>
              <a:t>Final Dataset has X_train and y_train as image data and label respectively.</a:t>
            </a:r>
            <a:endParaRPr b="1" sz="3215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 b="1">
              <a:solidFill>
                <a:srgbClr val="202124"/>
              </a:solidFill>
              <a:highlight>
                <a:srgbClr val="FFFFFF"/>
              </a:highlight>
            </a:endParaRPr>
          </a:p>
        </p:txBody>
      </p:sp>
      <p:pic>
        <p:nvPicPr>
          <p:cNvPr id="81" name="Google Shape;81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16800" y="1152424"/>
            <a:ext cx="3700174" cy="2943775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3"/>
          <p:cNvSpPr txBox="1"/>
          <p:nvPr>
            <p:ph idx="12" type="sldNum"/>
          </p:nvPr>
        </p:nvSpPr>
        <p:spPr>
          <a:xfrm>
            <a:off x="8543733" y="10026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Data Cleaning and EDA</a:t>
            </a:r>
            <a:endParaRPr/>
          </a:p>
        </p:txBody>
      </p:sp>
      <p:sp>
        <p:nvSpPr>
          <p:cNvPr id="88" name="Google Shape;8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Irrelevant columns dropped : unnamed and extra index column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Dropped row with Null values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Scaling the data via Min Max Scaler</a:t>
            </a:r>
            <a:endParaRPr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X_train_independent_var_scaled_dataset = </a:t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(X_train_independent_var_dataset -(X_train_independent_var_dataset.min()))/(X_train_independent_var_dataset.max()-X_train_independent_var_dataset.min())</a:t>
            </a:r>
            <a:endParaRPr sz="1200"/>
          </a:p>
        </p:txBody>
      </p:sp>
      <p:pic>
        <p:nvPicPr>
          <p:cNvPr id="89" name="Google Shape;89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850" y="3323050"/>
            <a:ext cx="2534725" cy="119505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41908" y="2224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Naive Bayes algorithm</a:t>
            </a:r>
            <a:endParaRPr/>
          </a:p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311700" y="1857775"/>
            <a:ext cx="3163500" cy="27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en" sz="770"/>
              <a:t>Assumption: Features are conditionally independent</a:t>
            </a:r>
            <a:endParaRPr sz="77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523"/>
              <a:buNone/>
            </a:pPr>
            <a:r>
              <a:rPr lang="en" sz="770"/>
              <a:t>Naive Bayes learners and classifiers can be extremely fast compared to more sophisticated methods. </a:t>
            </a:r>
            <a:endParaRPr sz="77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523"/>
              <a:buNone/>
            </a:pPr>
            <a:r>
              <a:rPr lang="en" sz="770"/>
              <a:t>The decoupling of the class conditional feature distributions means that each distribution can be independently estimated as a one dimensional distribution. </a:t>
            </a:r>
            <a:endParaRPr sz="77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523"/>
              <a:buNone/>
            </a:pPr>
            <a:r>
              <a:rPr lang="en" sz="770"/>
              <a:t>This in turn helps to alleviate problems stemming from the curse of dimensionality.</a:t>
            </a:r>
            <a:endParaRPr sz="77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523"/>
              <a:buNone/>
            </a:pPr>
            <a:r>
              <a:rPr b="1" lang="en" sz="970"/>
              <a:t>Results:</a:t>
            </a:r>
            <a:endParaRPr b="1" sz="97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523"/>
              <a:buNone/>
            </a:pPr>
            <a:r>
              <a:rPr b="1" lang="en" sz="970"/>
              <a:t>In case of Naive Bayes we got maximum accuracy of 82.12 with epsilon value 0.0121</a:t>
            </a:r>
            <a:endParaRPr b="1" sz="97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523"/>
              <a:buNone/>
            </a:pPr>
            <a:r>
              <a:t/>
            </a:r>
            <a:endParaRPr sz="77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523"/>
              <a:buNone/>
            </a:pPr>
            <a:r>
              <a:t/>
            </a:r>
            <a:endParaRPr sz="77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523"/>
              <a:buNone/>
            </a:pPr>
            <a:r>
              <a:t/>
            </a:r>
            <a:endParaRPr sz="77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523"/>
              <a:buNone/>
            </a:pPr>
            <a:r>
              <a:t/>
            </a:r>
            <a:endParaRPr sz="77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523"/>
              <a:buNone/>
            </a:pPr>
            <a:r>
              <a:t/>
            </a:r>
            <a:endParaRPr sz="77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523"/>
              <a:buNone/>
            </a:pPr>
            <a:r>
              <a:t/>
            </a:r>
            <a:endParaRPr sz="77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523"/>
              <a:buNone/>
            </a:pPr>
            <a:r>
              <a:t/>
            </a:r>
            <a:endParaRPr sz="864"/>
          </a:p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400"/>
              <a:buNone/>
            </a:pPr>
            <a:r>
              <a:t/>
            </a:r>
            <a:endParaRPr/>
          </a:p>
        </p:txBody>
      </p:sp>
      <p:pic>
        <p:nvPicPr>
          <p:cNvPr id="98" name="Google Shape;98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8324" y="1152475"/>
            <a:ext cx="3779050" cy="78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03875" y="584625"/>
            <a:ext cx="4805251" cy="44159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5"/>
          <p:cNvSpPr txBox="1"/>
          <p:nvPr>
            <p:ph idx="12" type="sldNum"/>
          </p:nvPr>
        </p:nvSpPr>
        <p:spPr>
          <a:xfrm>
            <a:off x="8360433" y="1410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Hyperparameter tuning</a:t>
            </a:r>
            <a:endParaRPr/>
          </a:p>
        </p:txBody>
      </p:sp>
      <p:sp>
        <p:nvSpPr>
          <p:cNvPr id="106" name="Google Shape;106;p6"/>
          <p:cNvSpPr txBox="1"/>
          <p:nvPr>
            <p:ph idx="4294967295" type="body"/>
          </p:nvPr>
        </p:nvSpPr>
        <p:spPr>
          <a:xfrm>
            <a:off x="311700" y="1236475"/>
            <a:ext cx="8160900" cy="8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050">
                <a:solidFill>
                  <a:srgbClr val="6AA94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in case of Naive Bayes we can get maximum accuracy of 82.12 with epsilon value 0.0121</a:t>
            </a:r>
            <a:endParaRPr sz="1050">
              <a:solidFill>
                <a:srgbClr val="6AA94F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07" name="Google Shape;107;p6"/>
          <p:cNvSpPr txBox="1"/>
          <p:nvPr>
            <p:ph idx="12" type="sldNum"/>
          </p:nvPr>
        </p:nvSpPr>
        <p:spPr>
          <a:xfrm>
            <a:off x="8370608" y="2224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8" name="Google Shape;108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80519" y="2092075"/>
            <a:ext cx="5080850" cy="2956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Gauss Bayes</a:t>
            </a:r>
            <a:endParaRPr/>
          </a:p>
        </p:txBody>
      </p:sp>
      <p:sp>
        <p:nvSpPr>
          <p:cNvPr id="114" name="Google Shape;114;p7"/>
          <p:cNvSpPr txBox="1"/>
          <p:nvPr>
            <p:ph idx="1" type="body"/>
          </p:nvPr>
        </p:nvSpPr>
        <p:spPr>
          <a:xfrm>
            <a:off x="311700" y="2255000"/>
            <a:ext cx="3999900" cy="23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55000" lnSpcReduction="10000"/>
          </a:bodyPr>
          <a:lstStyle/>
          <a:p>
            <a:pPr indent="0" lvl="0" marL="0" rtl="0" algn="l">
              <a:lnSpc>
                <a:spcPct val="111764"/>
              </a:lnSpc>
              <a:spcBef>
                <a:spcPts val="0"/>
              </a:spcBef>
              <a:spcAft>
                <a:spcPts val="0"/>
              </a:spcAft>
              <a:buSzPct val="99821"/>
              <a:buNone/>
            </a:pPr>
            <a:r>
              <a:rPr b="1" lang="en" sz="2550">
                <a:solidFill>
                  <a:srgbClr val="04003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What Is Gaussian Distribution?</a:t>
            </a:r>
            <a:endParaRPr b="1" sz="2550">
              <a:solidFill>
                <a:srgbClr val="04003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75779" lvl="0" marL="457200" rtl="0" algn="l">
              <a:lnSpc>
                <a:spcPct val="166666"/>
              </a:lnSpc>
              <a:spcBef>
                <a:spcPts val="1800"/>
              </a:spcBef>
              <a:spcAft>
                <a:spcPts val="0"/>
              </a:spcAft>
              <a:buClr>
                <a:srgbClr val="3A3B41"/>
              </a:buClr>
              <a:buSzPct val="100000"/>
              <a:buFont typeface="Georgia"/>
              <a:buChar char="●"/>
            </a:pPr>
            <a:r>
              <a:rPr lang="en" sz="1350">
                <a:solidFill>
                  <a:srgbClr val="3A3B4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Gaussian distribution is also called </a:t>
            </a:r>
            <a:r>
              <a:rPr lang="en" sz="1350">
                <a:solidFill>
                  <a:srgbClr val="3A3B41"/>
                </a:solidFill>
                <a:highlight>
                  <a:srgbClr val="FFFFFF"/>
                </a:highlight>
                <a:uFill>
                  <a:noFill/>
                </a:uFill>
                <a:latin typeface="Georgia"/>
                <a:ea typeface="Georgia"/>
                <a:cs typeface="Georgia"/>
                <a:sym typeface="Georgia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normal distribution</a:t>
            </a:r>
            <a:r>
              <a:rPr lang="en" sz="1350">
                <a:solidFill>
                  <a:srgbClr val="3A3B4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. </a:t>
            </a:r>
            <a:endParaRPr sz="1350">
              <a:solidFill>
                <a:srgbClr val="3A3B4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275779" lvl="0" marL="45720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Clr>
                <a:srgbClr val="3A3B41"/>
              </a:buClr>
              <a:buSzPct val="100000"/>
              <a:buFont typeface="Georgia"/>
              <a:buChar char="●"/>
            </a:pPr>
            <a:r>
              <a:rPr lang="en" sz="1350">
                <a:solidFill>
                  <a:srgbClr val="3A3B4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Normal distribution is a statistical model that describes the distributions of continuous random variables in nature and is defined by its bell-shaped curve. </a:t>
            </a:r>
            <a:endParaRPr sz="1350">
              <a:solidFill>
                <a:srgbClr val="3A3B4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275779" lvl="0" marL="45720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Clr>
                <a:srgbClr val="3A3B41"/>
              </a:buClr>
              <a:buSzPct val="100000"/>
              <a:buFont typeface="Georgia"/>
              <a:buChar char="●"/>
            </a:pPr>
            <a:r>
              <a:rPr lang="en" sz="1350">
                <a:solidFill>
                  <a:srgbClr val="3A3B4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The two most important features of the normal distribution are the </a:t>
            </a:r>
            <a:r>
              <a:rPr lang="en" sz="1350">
                <a:solidFill>
                  <a:srgbClr val="3A3B41"/>
                </a:solidFill>
                <a:highlight>
                  <a:srgbClr val="FFFFFF"/>
                </a:highlight>
                <a:uFill>
                  <a:noFill/>
                </a:uFill>
                <a:latin typeface="Georgia"/>
                <a:ea typeface="Georgia"/>
                <a:cs typeface="Georgia"/>
                <a:sym typeface="Georgia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mean</a:t>
            </a:r>
            <a:r>
              <a:rPr lang="en" sz="1350">
                <a:solidFill>
                  <a:srgbClr val="3A3B4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(μ) and  </a:t>
            </a:r>
            <a:r>
              <a:rPr lang="en" sz="1350">
                <a:solidFill>
                  <a:srgbClr val="3A3B41"/>
                </a:solidFill>
                <a:highlight>
                  <a:srgbClr val="FFFFFF"/>
                </a:highlight>
                <a:uFill>
                  <a:noFill/>
                </a:uFill>
                <a:latin typeface="Georgia"/>
                <a:ea typeface="Georgia"/>
                <a:cs typeface="Georgia"/>
                <a:sym typeface="Georgia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standard deviation</a:t>
            </a:r>
            <a:r>
              <a:rPr lang="en" sz="1350">
                <a:solidFill>
                  <a:srgbClr val="3A3B4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(σ).</a:t>
            </a:r>
            <a:endParaRPr sz="1350">
              <a:solidFill>
                <a:srgbClr val="3A3B4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275779" lvl="0" marL="45720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Clr>
                <a:srgbClr val="3A3B41"/>
              </a:buClr>
              <a:buSzPct val="100000"/>
              <a:buFont typeface="Georgia"/>
              <a:buChar char="●"/>
            </a:pPr>
            <a:r>
              <a:rPr lang="en" sz="1350">
                <a:solidFill>
                  <a:srgbClr val="3A3B4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The mean is the average value of a distribution, and the standard deviation is the “width” of the distribution around the mean</a:t>
            </a:r>
            <a:endParaRPr sz="1350">
              <a:solidFill>
                <a:srgbClr val="3A3B4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1200"/>
              </a:spcAft>
              <a:buSzPct val="181818"/>
              <a:buNone/>
            </a:pPr>
            <a:r>
              <a:t/>
            </a:r>
            <a:endParaRPr/>
          </a:p>
        </p:txBody>
      </p:sp>
      <p:sp>
        <p:nvSpPr>
          <p:cNvPr id="115" name="Google Shape;115;p7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400"/>
              <a:buNone/>
            </a:pPr>
            <a:r>
              <a:t/>
            </a:r>
            <a:endParaRPr/>
          </a:p>
        </p:txBody>
      </p:sp>
      <p:pic>
        <p:nvPicPr>
          <p:cNvPr id="116" name="Google Shape;116;p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11700" y="1152475"/>
            <a:ext cx="3805125" cy="1171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311601" y="615175"/>
            <a:ext cx="4201624" cy="4294049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7"/>
          <p:cNvSpPr txBox="1"/>
          <p:nvPr>
            <p:ph idx="12" type="sldNum"/>
          </p:nvPr>
        </p:nvSpPr>
        <p:spPr>
          <a:xfrm>
            <a:off x="8360408" y="17156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Hyperparameter tuning</a:t>
            </a:r>
            <a:endParaRPr/>
          </a:p>
        </p:txBody>
      </p:sp>
      <p:sp>
        <p:nvSpPr>
          <p:cNvPr id="124" name="Google Shape;124;p8"/>
          <p:cNvSpPr txBox="1"/>
          <p:nvPr>
            <p:ph idx="4294967295" type="body"/>
          </p:nvPr>
        </p:nvSpPr>
        <p:spPr>
          <a:xfrm>
            <a:off x="377850" y="1082875"/>
            <a:ext cx="8388300" cy="1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"/>
              <a:t>After trying the below combinations we deduce that best accuracy = 95.69 with epsilon value : 0.065</a:t>
            </a:r>
            <a:endParaRPr/>
          </a:p>
        </p:txBody>
      </p:sp>
      <p:sp>
        <p:nvSpPr>
          <p:cNvPr id="125" name="Google Shape;125;p8"/>
          <p:cNvSpPr txBox="1"/>
          <p:nvPr>
            <p:ph idx="12" type="sldNum"/>
          </p:nvPr>
        </p:nvSpPr>
        <p:spPr>
          <a:xfrm>
            <a:off x="8380808" y="2224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6" name="Google Shape;126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1910050"/>
            <a:ext cx="6891224" cy="335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K Nearest Neighbour</a:t>
            </a:r>
            <a:endParaRPr/>
          </a:p>
        </p:txBody>
      </p:sp>
      <p:sp>
        <p:nvSpPr>
          <p:cNvPr id="132" name="Google Shape;132;p9"/>
          <p:cNvSpPr txBox="1"/>
          <p:nvPr>
            <p:ph idx="1" type="body"/>
          </p:nvPr>
        </p:nvSpPr>
        <p:spPr>
          <a:xfrm>
            <a:off x="311700" y="1266175"/>
            <a:ext cx="31533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000"/>
              <a:t>Step #1 - Assign a value to K.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</a:pPr>
            <a:r>
              <a:rPr lang="en" sz="1000"/>
              <a:t>Step #2 - Calculate the distance between the new data entry and all other existing data entries (you'll learn how to do this shortly). Arrange them in ascending order.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</a:pPr>
            <a:r>
              <a:rPr lang="en" sz="1000"/>
              <a:t>Step #3 - Find the K nearest neighbors to the new entry based on the calculated distances.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</a:pPr>
            <a:r>
              <a:rPr lang="en" sz="1000"/>
              <a:t>Step #4 - Assign the new data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400"/>
              <a:buNone/>
            </a:pPr>
            <a:r>
              <a:t/>
            </a:r>
            <a:endParaRPr sz="1000"/>
          </a:p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329858" y="51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5" name="Google Shape;135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56422" y="591000"/>
            <a:ext cx="4864725" cy="383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