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6DAF1-EA21-48CB-ABAD-C1CD815AF27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6E5E3-670E-450E-9772-15710268B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7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396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Notes view: </a:t>
            </a:r>
            <a:fld id="{128CEAFE-FA94-43E5-B0FF-D47E1CCDD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33963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9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396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Notes view: </a:t>
            </a:r>
            <a:fld id="{128CEAFE-FA94-43E5-B0FF-D47E1CCDD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33963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7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396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Notes view: </a:t>
            </a:r>
            <a:fld id="{128CEAFE-FA94-43E5-B0FF-D47E1CCDD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33963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6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8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C678207-4B3F-489A-98D1-459120298C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C678207-4B3F-489A-98D1-459120298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29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4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59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7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8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0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31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F5E135-684C-4A1A-89A9-C88F41E2FE9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3F5E135-684C-4A1A-89A9-C88F41E2FE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9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A250237-D19F-4256-9252-F9C8511CA0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A250237-D19F-4256-9252-F9C8511CA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00366" y="330200"/>
            <a:ext cx="15360651" cy="70231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4186" y="330200"/>
            <a:ext cx="45882982" cy="70231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8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5" imgW="381" imgH="286" progId="TCLayout.ActiveDocument.1">
                  <p:embed/>
                </p:oleObj>
              </mc:Choice>
              <mc:Fallback>
                <p:oleObj name="think-cell Slide" r:id="rId5" imgW="381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1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6159961"/>
            <a:ext cx="12192000" cy="702201"/>
          </a:xfrm>
          <a:prstGeom prst="rect">
            <a:avLst/>
          </a:prstGeom>
          <a:solidFill>
            <a:srgbClr val="E6E6E6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2" tIns="45716" rIns="91432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3140" y="6253471"/>
            <a:ext cx="385425" cy="5490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1" y="225910"/>
            <a:ext cx="1094074" cy="215342"/>
          </a:xfrm>
          <a:prstGeom prst="rect">
            <a:avLst/>
          </a:prstGeom>
        </p:spPr>
      </p:pic>
      <p:sp>
        <p:nvSpPr>
          <p:cNvPr id="29" name="Text Placeholder 4"/>
          <p:cNvSpPr txBox="1">
            <a:spLocks/>
          </p:cNvSpPr>
          <p:nvPr userDrawn="1"/>
        </p:nvSpPr>
        <p:spPr>
          <a:xfrm>
            <a:off x="5891279" y="6328500"/>
            <a:ext cx="409442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D0067"/>
              </a:buClr>
              <a:buFontTx/>
              <a:buNone/>
              <a:defRPr sz="10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67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67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67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4pPr>
            <a:lvl5pPr marL="20589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67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  <a:sym typeface="Century Gothic" panose="020B0502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1878" rtl="0" eaLnBrk="1" fontAlgn="auto" latinLnBrk="0" hangingPunct="1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CD0067"/>
              </a:buClr>
              <a:buSzTx/>
              <a:buFontTx/>
              <a:buNone/>
              <a:tabLst/>
              <a:defRPr/>
            </a:pPr>
            <a:fld id="{32E2270C-E224-40DA-AF1A-08EE71AE7DF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ctr" defTabSz="761878" rtl="0" eaLnBrk="1" fontAlgn="auto" latinLnBrk="0" hangingPunct="1">
                <a:lnSpc>
                  <a:spcPct val="90000"/>
                </a:lnSpc>
                <a:spcBef>
                  <a:spcPts val="833"/>
                </a:spcBef>
                <a:spcAft>
                  <a:spcPts val="0"/>
                </a:spcAft>
                <a:buClr>
                  <a:srgbClr val="CD0067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029259" y="6271986"/>
            <a:ext cx="5023845" cy="499915"/>
            <a:chOff x="7029258" y="6271985"/>
            <a:chExt cx="5023845" cy="499915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11167872" y="6444999"/>
              <a:ext cx="38100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FCF27A5-1A5B-48D3-A060-2758FFBB1ADD}" type="slidenum"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Calibri" panose="020F0502020204030204" pitchFamily="34" charset="0"/>
                </a:rPr>
                <a:pPr marL="0" marR="0" lvl="0" indent="0" algn="r" defTabSz="28298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11167872" y="6444999"/>
              <a:ext cx="38100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FCF27A5-1A5B-48D3-A060-2758FFBB1ADD}" type="slidenum"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Calibri" panose="020F0502020204030204" pitchFamily="34" charset="0"/>
                </a:rPr>
                <a:pPr marL="0" marR="0" lvl="0" indent="0" algn="r" defTabSz="28298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11167872" y="6444999"/>
              <a:ext cx="38100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FCF27A5-1A5B-48D3-A060-2758FFBB1ADD}" type="slidenum"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Calibri" panose="020F0502020204030204" pitchFamily="34" charset="0"/>
                </a:rPr>
                <a:pPr marL="0" marR="0" lvl="0" indent="0" algn="r" defTabSz="28298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687" y="6389550"/>
              <a:ext cx="896664" cy="26478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9258" y="6360309"/>
              <a:ext cx="683132" cy="32326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5725" y="6299660"/>
              <a:ext cx="548096" cy="44456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0764" y="6271985"/>
              <a:ext cx="542591" cy="499915"/>
            </a:xfrm>
            <a:prstGeom prst="rect">
              <a:avLst/>
            </a:prstGeom>
          </p:spPr>
        </p:pic>
        <p:cxnSp>
          <p:nvCxnSpPr>
            <p:cNvPr id="34" name="Straight Connector 33"/>
            <p:cNvCxnSpPr/>
            <p:nvPr userDrawn="1"/>
          </p:nvCxnSpPr>
          <p:spPr>
            <a:xfrm>
              <a:off x="10956253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0201255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51297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8466336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781375" y="6293343"/>
              <a:ext cx="0" cy="457200"/>
            </a:xfrm>
            <a:prstGeom prst="line">
              <a:avLst/>
            </a:prstGeom>
            <a:ln w="952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5643" y="6375163"/>
              <a:ext cx="1027460" cy="29356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0645" y="6354258"/>
              <a:ext cx="615862" cy="33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15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1" y="3930609"/>
            <a:ext cx="5133975" cy="807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545297"/>
            <a:ext cx="10972799" cy="1143000"/>
          </a:xfrm>
        </p:spPr>
        <p:txBody>
          <a:bodyPr vert="horz" lIns="338328"/>
          <a:lstStyle>
            <a:lvl1pPr algn="l">
              <a:defRPr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29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C2AE0D9-C889-43D8-8F94-B7848C2F32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C2AE0D9-C889-43D8-8F94-B7848C2F3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3B8D8A7-0FF8-49D8-A665-F1E39A2E24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3B8D8A7-0FF8-49D8-A665-F1E39A2E2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vert="horz" anchor="t"/>
          <a:lstStyle>
            <a:lvl1pPr algn="l">
              <a:defRPr sz="12415" b="1" cap="all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6166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5582">
                <a:solidFill>
                  <a:schemeClr val="tx1">
                    <a:tint val="75000"/>
                  </a:schemeClr>
                </a:solidFill>
              </a:defRPr>
            </a:lvl2pPr>
            <a:lvl3pPr marL="2829844" indent="0">
              <a:buNone/>
              <a:defRPr sz="4916">
                <a:solidFill>
                  <a:schemeClr val="tx1">
                    <a:tint val="75000"/>
                  </a:schemeClr>
                </a:solidFill>
              </a:defRPr>
            </a:lvl3pPr>
            <a:lvl4pPr marL="4244766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4pPr>
            <a:lvl5pPr marL="5659688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5pPr>
            <a:lvl6pPr marL="7074610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6pPr>
            <a:lvl7pPr marL="8489531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7pPr>
            <a:lvl8pPr marL="9904453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8pPr>
            <a:lvl9pPr marL="11319375" indent="0">
              <a:buNone/>
              <a:defRPr sz="4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A31186B-BC1F-45A0-B421-04D3CDAD3C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A31186B-BC1F-45A0-B421-04D3CDAD3C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4185" y="1920875"/>
            <a:ext cx="30621816" cy="5432425"/>
          </a:xfrm>
        </p:spPr>
        <p:txBody>
          <a:bodyPr/>
          <a:lstStyle>
            <a:lvl1pPr>
              <a:defRPr sz="866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5582"/>
            </a:lvl6pPr>
            <a:lvl7pPr>
              <a:defRPr sz="5582"/>
            </a:lvl7pPr>
            <a:lvl8pPr>
              <a:defRPr sz="5582"/>
            </a:lvl8pPr>
            <a:lvl9pPr>
              <a:defRPr sz="55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39202" y="1920875"/>
            <a:ext cx="30621817" cy="5432425"/>
          </a:xfrm>
        </p:spPr>
        <p:txBody>
          <a:bodyPr/>
          <a:lstStyle>
            <a:lvl1pPr>
              <a:defRPr sz="866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5582"/>
            </a:lvl6pPr>
            <a:lvl7pPr>
              <a:defRPr sz="5582"/>
            </a:lvl7pPr>
            <a:lvl8pPr>
              <a:defRPr sz="5582"/>
            </a:lvl8pPr>
            <a:lvl9pPr>
              <a:defRPr sz="55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27E9A58-1E63-4F0F-8033-8FED186F86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E27E9A58-1E63-4F0F-8033-8FED186F86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7415" b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6166" b="1"/>
            </a:lvl2pPr>
            <a:lvl3pPr marL="2829844" indent="0">
              <a:buNone/>
              <a:defRPr sz="5582" b="1"/>
            </a:lvl3pPr>
            <a:lvl4pPr marL="4244766" indent="0">
              <a:buNone/>
              <a:defRPr sz="4916" b="1"/>
            </a:lvl4pPr>
            <a:lvl5pPr marL="5659688" indent="0">
              <a:buNone/>
              <a:defRPr sz="4916" b="1"/>
            </a:lvl5pPr>
            <a:lvl6pPr marL="7074610" indent="0">
              <a:buNone/>
              <a:defRPr sz="4916" b="1"/>
            </a:lvl6pPr>
            <a:lvl7pPr marL="8489531" indent="0">
              <a:buNone/>
              <a:defRPr sz="4916" b="1"/>
            </a:lvl7pPr>
            <a:lvl8pPr marL="9904453" indent="0">
              <a:buNone/>
              <a:defRPr sz="4916" b="1"/>
            </a:lvl8pPr>
            <a:lvl9pPr marL="11319375" indent="0">
              <a:buNone/>
              <a:defRPr sz="4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491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491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4916"/>
            </a:lvl6pPr>
            <a:lvl7pPr>
              <a:defRPr sz="4916"/>
            </a:lvl7pPr>
            <a:lvl8pPr>
              <a:defRPr sz="4916"/>
            </a:lvl8pPr>
            <a:lvl9pPr>
              <a:defRPr sz="49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4"/>
            <a:ext cx="5389033" cy="639762"/>
          </a:xfrm>
        </p:spPr>
        <p:txBody>
          <a:bodyPr anchor="b"/>
          <a:lstStyle>
            <a:lvl1pPr marL="0" indent="0">
              <a:buNone/>
              <a:defRPr sz="7415" b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6166" b="1"/>
            </a:lvl2pPr>
            <a:lvl3pPr marL="2829844" indent="0">
              <a:buNone/>
              <a:defRPr sz="5582" b="1"/>
            </a:lvl3pPr>
            <a:lvl4pPr marL="4244766" indent="0">
              <a:buNone/>
              <a:defRPr sz="4916" b="1"/>
            </a:lvl4pPr>
            <a:lvl5pPr marL="5659688" indent="0">
              <a:buNone/>
              <a:defRPr sz="4916" b="1"/>
            </a:lvl5pPr>
            <a:lvl6pPr marL="7074610" indent="0">
              <a:buNone/>
              <a:defRPr sz="4916" b="1"/>
            </a:lvl6pPr>
            <a:lvl7pPr marL="8489531" indent="0">
              <a:buNone/>
              <a:defRPr sz="4916" b="1"/>
            </a:lvl7pPr>
            <a:lvl8pPr marL="9904453" indent="0">
              <a:buNone/>
              <a:defRPr sz="4916" b="1"/>
            </a:lvl8pPr>
            <a:lvl9pPr marL="11319375" indent="0">
              <a:buNone/>
              <a:defRPr sz="4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5582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491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491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4916"/>
            </a:lvl6pPr>
            <a:lvl7pPr>
              <a:defRPr sz="4916"/>
            </a:lvl7pPr>
            <a:lvl8pPr>
              <a:defRPr sz="4916"/>
            </a:lvl8pPr>
            <a:lvl9pPr>
              <a:defRPr sz="49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C8C0E30-2471-445F-8615-7A9E4F323C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C8C0E30-2471-445F-8615-7A9E4F323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4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3BBB97C-9FE0-4A78-8FE8-7BD154D079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3BBB97C-9FE0-4A78-8FE8-7BD154D07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3201A4A-8474-41C4-9183-2B712D49E3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3201A4A-8474-41C4-9183-2B712D49E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vert="horz" anchor="b"/>
          <a:lstStyle>
            <a:lvl1pPr algn="l">
              <a:defRPr sz="6166" b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99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 sz="866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 sz="7415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 sz="6166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>
              <a:defRPr sz="6166"/>
            </a:lvl6pPr>
            <a:lvl7pPr>
              <a:defRPr sz="6166"/>
            </a:lvl7pPr>
            <a:lvl8pPr>
              <a:defRPr sz="6166"/>
            </a:lvl8pPr>
            <a:lvl9pPr>
              <a:defRPr sz="6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4333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3749"/>
            </a:lvl2pPr>
            <a:lvl3pPr marL="2829844" indent="0">
              <a:buNone/>
              <a:defRPr sz="3083"/>
            </a:lvl3pPr>
            <a:lvl4pPr marL="4244766" indent="0">
              <a:buNone/>
              <a:defRPr sz="2750"/>
            </a:lvl4pPr>
            <a:lvl5pPr marL="5659688" indent="0">
              <a:buNone/>
              <a:defRPr sz="2750"/>
            </a:lvl5pPr>
            <a:lvl6pPr marL="7074610" indent="0">
              <a:buNone/>
              <a:defRPr sz="2750"/>
            </a:lvl6pPr>
            <a:lvl7pPr marL="8489531" indent="0">
              <a:buNone/>
              <a:defRPr sz="2750"/>
            </a:lvl7pPr>
            <a:lvl8pPr marL="9904453" indent="0">
              <a:buNone/>
              <a:defRPr sz="2750"/>
            </a:lvl8pPr>
            <a:lvl9pPr marL="11319375" indent="0">
              <a:buNone/>
              <a:defRPr sz="2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1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4636721-651A-4F12-844B-4B45AF3C61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C4636721-651A-4F12-844B-4B45AF3C61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8"/>
          </a:xfrm>
        </p:spPr>
        <p:txBody>
          <a:bodyPr vert="horz" anchor="b"/>
          <a:lstStyle>
            <a:lvl1pPr algn="l">
              <a:defRPr sz="6166" b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9915"/>
            </a:lvl1pPr>
            <a:lvl2pPr marL="1414922" indent="0">
              <a:buNone/>
              <a:defRPr sz="8665"/>
            </a:lvl2pPr>
            <a:lvl3pPr marL="2829844" indent="0">
              <a:buNone/>
              <a:defRPr sz="7415"/>
            </a:lvl3pPr>
            <a:lvl4pPr marL="4244766" indent="0">
              <a:buNone/>
              <a:defRPr sz="6166"/>
            </a:lvl4pPr>
            <a:lvl5pPr marL="5659688" indent="0">
              <a:buNone/>
              <a:defRPr sz="6166"/>
            </a:lvl5pPr>
            <a:lvl6pPr marL="7074610" indent="0">
              <a:buNone/>
              <a:defRPr sz="6166"/>
            </a:lvl6pPr>
            <a:lvl7pPr marL="8489531" indent="0">
              <a:buNone/>
              <a:defRPr sz="6166"/>
            </a:lvl7pPr>
            <a:lvl8pPr marL="9904453" indent="0">
              <a:buNone/>
              <a:defRPr sz="6166"/>
            </a:lvl8pPr>
            <a:lvl9pPr marL="11319375" indent="0">
              <a:buNone/>
              <a:defRPr sz="61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4333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1414922" indent="0">
              <a:buNone/>
              <a:defRPr sz="3749"/>
            </a:lvl2pPr>
            <a:lvl3pPr marL="2829844" indent="0">
              <a:buNone/>
              <a:defRPr sz="3083"/>
            </a:lvl3pPr>
            <a:lvl4pPr marL="4244766" indent="0">
              <a:buNone/>
              <a:defRPr sz="2750"/>
            </a:lvl4pPr>
            <a:lvl5pPr marL="5659688" indent="0">
              <a:buNone/>
              <a:defRPr sz="2750"/>
            </a:lvl5pPr>
            <a:lvl6pPr marL="7074610" indent="0">
              <a:buNone/>
              <a:defRPr sz="2750"/>
            </a:lvl6pPr>
            <a:lvl7pPr marL="8489531" indent="0">
              <a:buNone/>
              <a:defRPr sz="2750"/>
            </a:lvl7pPr>
            <a:lvl8pPr marL="9904453" indent="0">
              <a:buNone/>
              <a:defRPr sz="2750"/>
            </a:lvl8pPr>
            <a:lvl9pPr marL="11319375" indent="0">
              <a:buNone/>
              <a:defRPr sz="2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2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0376E78-BCF7-4F6E-BE3E-177ABBF250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1323" y="1323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8" imgW="395" imgH="396" progId="TCLayout.ActiveDocument.1">
                  <p:embed/>
                </p:oleObj>
              </mc:Choice>
              <mc:Fallback>
                <p:oleObj name="think-cell Slide" r:id="rId18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0376E78-BCF7-4F6E-BE3E-177ABBF25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23" y="1323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339636" tIns="169818" rIns="339636" bIns="1698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339636" tIns="169818" rIns="339636" bIns="1698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339636" tIns="169818" rIns="339636" bIns="169818" rtlCol="0" anchor="ctr"/>
          <a:lstStyle>
            <a:lvl1pPr algn="l">
              <a:defRPr sz="3749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160221-797B-4BF3-80C0-34365B690D12}" type="datetimeFigureOut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l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2/8/2022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339636" tIns="169818" rIns="339636" bIns="169818" rtlCol="0" anchor="ctr"/>
          <a:lstStyle>
            <a:lvl1pPr algn="ctr">
              <a:defRPr sz="3749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339636" tIns="169818" rIns="339636" bIns="169818" rtlCol="0" anchor="ctr"/>
          <a:lstStyle>
            <a:lvl1pPr algn="r">
              <a:defRPr sz="3749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A1E3-7DB9-4B9C-A203-284B673CDA1F}" type="slidenum">
              <a:rPr kumimoji="0" lang="en-US" sz="37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marL="0" marR="0" lvl="0" indent="0" algn="r" defTabSz="28298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7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2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2829844" rtl="0" eaLnBrk="1" latinLnBrk="0" hangingPunct="1">
        <a:spcBef>
          <a:spcPct val="0"/>
        </a:spcBef>
        <a:buNone/>
        <a:defRPr sz="1358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1061191" indent="-1061191" algn="l" defTabSz="2829844" rtl="0" eaLnBrk="1" latinLnBrk="0" hangingPunct="1">
        <a:spcBef>
          <a:spcPct val="20000"/>
        </a:spcBef>
        <a:buFont typeface="Arial" pitchFamily="34" charset="0"/>
        <a:buChar char="•"/>
        <a:defRPr sz="9915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2299248" indent="-884326" algn="l" defTabSz="2829844" rtl="0" eaLnBrk="1" latinLnBrk="0" hangingPunct="1">
        <a:spcBef>
          <a:spcPct val="20000"/>
        </a:spcBef>
        <a:buFont typeface="Arial" pitchFamily="34" charset="0"/>
        <a:buChar char="–"/>
        <a:defRPr sz="8665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537305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7415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4952227" indent="-707461" algn="l" defTabSz="2829844" rtl="0" eaLnBrk="1" latinLnBrk="0" hangingPunct="1">
        <a:spcBef>
          <a:spcPct val="20000"/>
        </a:spcBef>
        <a:buFont typeface="Arial" pitchFamily="34" charset="0"/>
        <a:buChar char="–"/>
        <a:defRPr sz="61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6367149" indent="-707461" algn="l" defTabSz="2829844" rtl="0" eaLnBrk="1" latinLnBrk="0" hangingPunct="1">
        <a:spcBef>
          <a:spcPct val="20000"/>
        </a:spcBef>
        <a:buFont typeface="Arial" pitchFamily="34" charset="0"/>
        <a:buChar char="»"/>
        <a:defRPr sz="61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7782071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6166" kern="1200">
          <a:solidFill>
            <a:schemeClr val="tx1"/>
          </a:solidFill>
          <a:latin typeface="+mn-lt"/>
          <a:ea typeface="+mn-ea"/>
          <a:cs typeface="+mn-cs"/>
        </a:defRPr>
      </a:lvl6pPr>
      <a:lvl7pPr marL="9196992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6166" kern="1200">
          <a:solidFill>
            <a:schemeClr val="tx1"/>
          </a:solidFill>
          <a:latin typeface="+mn-lt"/>
          <a:ea typeface="+mn-ea"/>
          <a:cs typeface="+mn-cs"/>
        </a:defRPr>
      </a:lvl7pPr>
      <a:lvl8pPr marL="10611914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6166" kern="1200">
          <a:solidFill>
            <a:schemeClr val="tx1"/>
          </a:solidFill>
          <a:latin typeface="+mn-lt"/>
          <a:ea typeface="+mn-ea"/>
          <a:cs typeface="+mn-cs"/>
        </a:defRPr>
      </a:lvl8pPr>
      <a:lvl9pPr marL="12026836" indent="-707461" algn="l" defTabSz="2829844" rtl="0" eaLnBrk="1" latinLnBrk="0" hangingPunct="1">
        <a:spcBef>
          <a:spcPct val="20000"/>
        </a:spcBef>
        <a:buFont typeface="Arial" pitchFamily="34" charset="0"/>
        <a:buChar char="•"/>
        <a:defRPr sz="61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1pPr>
      <a:lvl2pPr marL="1414922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2pPr>
      <a:lvl3pPr marL="2829844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3pPr>
      <a:lvl4pPr marL="4244766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4pPr>
      <a:lvl5pPr marL="5659688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5pPr>
      <a:lvl6pPr marL="7074610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6pPr>
      <a:lvl7pPr marL="8489531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7pPr>
      <a:lvl8pPr marL="9904453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8pPr>
      <a:lvl9pPr marL="11319375" algn="l" defTabSz="2829844" rtl="0" eaLnBrk="1" latinLnBrk="0" hangingPunct="1">
        <a:defRPr sz="55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5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5.emf"/><Relationship Id="rId2" Type="http://schemas.openxmlformats.org/officeDocument/2006/relationships/tags" Target="../tags/tag2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02" y="187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2" y="187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515" y="289"/>
            <a:ext cx="158737" cy="158737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smtClean="0"/>
              <a:t>RJ Jaipur | </a:t>
            </a:r>
            <a:r>
              <a:rPr lang="en-US" dirty="0" smtClean="0">
                <a:solidFill>
                  <a:srgbClr val="FFFF00"/>
                </a:solidFill>
              </a:rPr>
              <a:t>AO 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DMO &amp; SSA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1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758625-D74F-4A51-AF83-327C30ED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9" y="571423"/>
            <a:ext cx="10972799" cy="551983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3333" dirty="0" smtClean="0">
                <a:solidFill>
                  <a:schemeClr val="accent2"/>
                </a:solidFill>
              </a:rPr>
              <a:t>DMO Performance Sheet </a:t>
            </a:r>
            <a:r>
              <a:rPr lang="en-US" sz="3333" dirty="0">
                <a:solidFill>
                  <a:schemeClr val="tx2"/>
                </a:solidFill>
              </a:rPr>
              <a:t>|</a:t>
            </a:r>
            <a:r>
              <a:rPr lang="en-US" sz="3333" dirty="0" smtClean="0">
                <a:solidFill>
                  <a:schemeClr val="accent2"/>
                </a:solidFill>
              </a:rPr>
              <a:t>|</a:t>
            </a:r>
            <a:r>
              <a:rPr lang="en-US" sz="3333" dirty="0" smtClean="0">
                <a:solidFill>
                  <a:schemeClr val="tx2"/>
                </a:solidFill>
              </a:rPr>
              <a:t> NAME | District | AO</a:t>
            </a:r>
            <a:endParaRPr lang="en-US" sz="3333" i="1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6E5B2-1E30-4BCE-A3B2-B77E3B1D605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02" y="187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6E5B2-1E30-4BCE-A3B2-B77E3B1D6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2" y="187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4B99806-886A-4F85-9BFB-969030C21E0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5" y="289"/>
            <a:ext cx="158737" cy="158737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03107" y="1698300"/>
          <a:ext cx="601472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44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val="3665563024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val="4120640644"/>
                    </a:ext>
                  </a:extLst>
                </a:gridCol>
              </a:tblGrid>
              <a:tr h="4450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Network Partners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Numbers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Active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Active</a:t>
                      </a:r>
                      <a:r>
                        <a:rPr lang="en-US" sz="1400" baseline="0" dirty="0" smtClean="0">
                          <a:latin typeface="+mj-lt"/>
                        </a:rPr>
                        <a:t>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Growth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Dealer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16351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969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00147" y="1698300"/>
          <a:ext cx="5543006" cy="1359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3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1693820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1631984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1139519">
                  <a:extLst>
                    <a:ext uri="{9D8B030D-6E8A-4147-A177-3AD203B41FA5}">
                      <a16:colId xmlns:a16="http://schemas.microsoft.com/office/drawing/2014/main" val="3665563024"/>
                    </a:ext>
                  </a:extLst>
                </a:gridCol>
              </a:tblGrid>
              <a:tr h="4450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Particulars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FY21 (Apr – Mar</a:t>
                      </a:r>
                      <a:r>
                        <a:rPr lang="en-US" sz="1400" baseline="0" dirty="0" smtClean="0">
                          <a:latin typeface="+mj-lt"/>
                        </a:rPr>
                        <a:t> 21)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FY22 (Apr – Jan 22)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Growth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(MT)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(%)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16351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9697"/>
                  </a:ext>
                </a:extLst>
              </a:tr>
            </a:tbl>
          </a:graphicData>
        </a:graphic>
      </p:graphicFrame>
      <p:sp>
        <p:nvSpPr>
          <p:cNvPr id="25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6003107" y="1331243"/>
            <a:ext cx="6014720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details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100148" y="1356784"/>
            <a:ext cx="5543005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 Journey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003107" y="3561932"/>
          <a:ext cx="6014720" cy="17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665563024"/>
                    </a:ext>
                  </a:extLst>
                </a:gridCol>
              </a:tblGrid>
              <a:tr h="5818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Network Partners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Added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SD Refund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Net Addition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Dealer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16351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9697"/>
                  </a:ext>
                </a:extLst>
              </a:tr>
            </a:tbl>
          </a:graphicData>
        </a:graphic>
      </p:graphicFrame>
      <p:sp>
        <p:nvSpPr>
          <p:cNvPr id="29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6003107" y="3194875"/>
            <a:ext cx="6014720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appointment (FY22 YTD)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00149" y="3561932"/>
          <a:ext cx="5543004" cy="177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51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val="3665563024"/>
                    </a:ext>
                  </a:extLst>
                </a:gridCol>
              </a:tblGrid>
              <a:tr h="5115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Particulars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Penetration</a:t>
                      </a:r>
                      <a:r>
                        <a:rPr lang="en-US" sz="1400" baseline="0" dirty="0" smtClean="0">
                          <a:latin typeface="+mj-lt"/>
                        </a:rPr>
                        <a:t> till Jan’22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8298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Feb Target</a:t>
                      </a:r>
                      <a:endParaRPr lang="en-IN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SD </a:t>
                      </a:r>
                      <a:r>
                        <a:rPr lang="en-US" sz="1400" dirty="0" err="1" smtClean="0">
                          <a:latin typeface="+mj-lt"/>
                        </a:rPr>
                        <a:t>Recvd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4306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Phase 2 Target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Villages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algn="l" defTabSz="2829844" rtl="0" eaLnBrk="1" fontAlgn="ctr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Particulars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Penetrated Villages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Inactive Counters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Feb Target for activation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16351"/>
                  </a:ext>
                </a:extLst>
              </a:tr>
              <a:tr h="3009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9697"/>
                  </a:ext>
                </a:extLst>
              </a:tr>
            </a:tbl>
          </a:graphicData>
        </a:graphic>
      </p:graphicFrame>
      <p:sp>
        <p:nvSpPr>
          <p:cNvPr id="31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100148" y="3194875"/>
            <a:ext cx="5543005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Rural Pipeline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91436" y="5882473"/>
          <a:ext cx="11991705" cy="74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341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2398341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2398341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2398341">
                  <a:extLst>
                    <a:ext uri="{9D8B030D-6E8A-4147-A177-3AD203B41FA5}">
                      <a16:colId xmlns:a16="http://schemas.microsoft.com/office/drawing/2014/main" val="3665563024"/>
                    </a:ext>
                  </a:extLst>
                </a:gridCol>
                <a:gridCol w="2398341">
                  <a:extLst>
                    <a:ext uri="{9D8B030D-6E8A-4147-A177-3AD203B41FA5}">
                      <a16:colId xmlns:a16="http://schemas.microsoft.com/office/drawing/2014/main" val="2247218928"/>
                    </a:ext>
                  </a:extLst>
                </a:gridCol>
              </a:tblGrid>
              <a:tr h="398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JCP Adherence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BOC Status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Money Receipt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GST Documentation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 of cases Outstanding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(&gt;30 days)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250078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</a:tbl>
          </a:graphicData>
        </a:graphic>
      </p:graphicFrame>
      <p:sp>
        <p:nvSpPr>
          <p:cNvPr id="34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91437" y="5544078"/>
            <a:ext cx="11991704" cy="31597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Compliance Status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132D3C-2D7A-4845-A16B-9DDBC64400C2}"/>
              </a:ext>
            </a:extLst>
          </p:cNvPr>
          <p:cNvSpPr/>
          <p:nvPr/>
        </p:nvSpPr>
        <p:spPr>
          <a:xfrm>
            <a:off x="39184" y="1236746"/>
            <a:ext cx="5708473" cy="4193471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32D3C-2D7A-4845-A16B-9DDBC64400C2}"/>
              </a:ext>
            </a:extLst>
          </p:cNvPr>
          <p:cNvSpPr/>
          <p:nvPr/>
        </p:nvSpPr>
        <p:spPr>
          <a:xfrm>
            <a:off x="5847809" y="1244618"/>
            <a:ext cx="6274521" cy="4193471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32D3C-2D7A-4845-A16B-9DDBC64400C2}"/>
              </a:ext>
            </a:extLst>
          </p:cNvPr>
          <p:cNvSpPr/>
          <p:nvPr/>
        </p:nvSpPr>
        <p:spPr>
          <a:xfrm rot="16200000">
            <a:off x="5463839" y="66524"/>
            <a:ext cx="1216421" cy="12074434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758625-D74F-4A51-AF83-327C30ED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9" y="571423"/>
            <a:ext cx="10972799" cy="551983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3333" dirty="0" smtClean="0">
                <a:solidFill>
                  <a:schemeClr val="accent2"/>
                </a:solidFill>
              </a:rPr>
              <a:t>SSA Performance Sheet </a:t>
            </a:r>
            <a:r>
              <a:rPr lang="en-US" sz="3333" dirty="0">
                <a:solidFill>
                  <a:schemeClr val="tx2"/>
                </a:solidFill>
              </a:rPr>
              <a:t>|</a:t>
            </a:r>
            <a:r>
              <a:rPr lang="en-US" sz="3333" dirty="0" smtClean="0">
                <a:solidFill>
                  <a:schemeClr val="accent2"/>
                </a:solidFill>
              </a:rPr>
              <a:t>|</a:t>
            </a:r>
            <a:r>
              <a:rPr lang="en-US" sz="3333" dirty="0" smtClean="0">
                <a:solidFill>
                  <a:schemeClr val="tx2"/>
                </a:solidFill>
              </a:rPr>
              <a:t> NAME | District | AO</a:t>
            </a:r>
            <a:endParaRPr lang="en-US" sz="3333" i="1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6E5B2-1E30-4BCE-A3B2-B77E3B1D605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02" y="187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6E5B2-1E30-4BCE-A3B2-B77E3B1D6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2" y="187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4B99806-886A-4F85-9BFB-969030C21E0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5" y="289"/>
            <a:ext cx="158737" cy="158737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91606"/>
              </p:ext>
            </p:extLst>
          </p:nvPr>
        </p:nvGraphicFramePr>
        <p:xfrm>
          <a:off x="6003107" y="1698300"/>
          <a:ext cx="6014720" cy="143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944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val="3665563024"/>
                    </a:ext>
                  </a:extLst>
                </a:gridCol>
                <a:gridCol w="1202944">
                  <a:extLst>
                    <a:ext uri="{9D8B030D-6E8A-4147-A177-3AD203B41FA5}">
                      <a16:colId xmlns:a16="http://schemas.microsoft.com/office/drawing/2014/main" val="4120640644"/>
                    </a:ext>
                  </a:extLst>
                </a:gridCol>
              </a:tblGrid>
              <a:tr h="4450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Partners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Active</a:t>
                      </a:r>
                      <a:r>
                        <a:rPr lang="en-US" sz="1400" baseline="0" dirty="0" smtClean="0"/>
                        <a:t>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Growth (%)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ARS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GB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16351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Retailer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969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02386"/>
              </p:ext>
            </p:extLst>
          </p:nvPr>
        </p:nvGraphicFramePr>
        <p:xfrm>
          <a:off x="100147" y="1698300"/>
          <a:ext cx="5543006" cy="1359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7683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1693820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1631984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1139519">
                  <a:extLst>
                    <a:ext uri="{9D8B030D-6E8A-4147-A177-3AD203B41FA5}">
                      <a16:colId xmlns:a16="http://schemas.microsoft.com/office/drawing/2014/main" val="3665563024"/>
                    </a:ext>
                  </a:extLst>
                </a:gridCol>
              </a:tblGrid>
              <a:tr h="445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ARS Size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Inactive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0-20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21-50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16351"/>
                  </a:ext>
                </a:extLst>
              </a:tr>
              <a:tr h="2803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51+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9697"/>
                  </a:ext>
                </a:extLst>
              </a:tr>
            </a:tbl>
          </a:graphicData>
        </a:graphic>
      </p:graphicFrame>
      <p:sp>
        <p:nvSpPr>
          <p:cNvPr id="25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6003107" y="1331243"/>
            <a:ext cx="6014720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details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100148" y="1356784"/>
            <a:ext cx="5543005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ARS Performance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01567"/>
              </p:ext>
            </p:extLst>
          </p:nvPr>
        </p:nvGraphicFramePr>
        <p:xfrm>
          <a:off x="6003107" y="3561932"/>
          <a:ext cx="6014720" cy="17773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665563024"/>
                    </a:ext>
                  </a:extLst>
                </a:gridCol>
              </a:tblGrid>
              <a:tr h="5818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Partners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Added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SD Refund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Net Addition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ARS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GB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16351"/>
                  </a:ext>
                </a:extLst>
              </a:tr>
              <a:tr h="3984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Retailer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9697"/>
                  </a:ext>
                </a:extLst>
              </a:tr>
            </a:tbl>
          </a:graphicData>
        </a:graphic>
      </p:graphicFrame>
      <p:sp>
        <p:nvSpPr>
          <p:cNvPr id="29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6003107" y="3194875"/>
            <a:ext cx="6014720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appointment (FY22 YTD)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53195"/>
              </p:ext>
            </p:extLst>
          </p:nvPr>
        </p:nvGraphicFramePr>
        <p:xfrm>
          <a:off x="100149" y="3561932"/>
          <a:ext cx="5543004" cy="17773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751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1385751">
                  <a:extLst>
                    <a:ext uri="{9D8B030D-6E8A-4147-A177-3AD203B41FA5}">
                      <a16:colId xmlns:a16="http://schemas.microsoft.com/office/drawing/2014/main" val="3665563024"/>
                    </a:ext>
                  </a:extLst>
                </a:gridCol>
              </a:tblGrid>
              <a:tr h="5115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Particulars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Penetration</a:t>
                      </a:r>
                      <a:r>
                        <a:rPr lang="en-US" sz="1400" baseline="0" dirty="0" smtClean="0"/>
                        <a:t> till Jan’22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8298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Feb Target</a:t>
                      </a:r>
                      <a:endParaRPr lang="en-IN" sz="1400" kern="1200" dirty="0" smtClean="0"/>
                    </a:p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SD </a:t>
                      </a:r>
                      <a:r>
                        <a:rPr lang="en-US" sz="1400" dirty="0" err="1" smtClean="0"/>
                        <a:t>Recvd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4306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smtClean="0">
                          <a:effectLst/>
                        </a:rPr>
                        <a:t>Phase 2 Target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Villages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algn="l" defTabSz="2829844" rtl="0" eaLnBrk="1" fontAlgn="ctr" latinLnBrk="0" hangingPunct="1"/>
                      <a:r>
                        <a:rPr lang="en-US" sz="1400" kern="1200" dirty="0" smtClean="0"/>
                        <a:t>Particulars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kern="1200" dirty="0" smtClean="0"/>
                        <a:t>Penetrated Villages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kern="1200" dirty="0" smtClean="0"/>
                        <a:t>Inactive Counters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2829844" rtl="0" eaLnBrk="1" latinLnBrk="0" hangingPunct="1"/>
                      <a:r>
                        <a:rPr lang="en-US" sz="1400" kern="1200" dirty="0" smtClean="0"/>
                        <a:t>Feb Target for activation</a:t>
                      </a:r>
                      <a:endParaRPr lang="en-IN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16351"/>
                  </a:ext>
                </a:extLst>
              </a:tr>
              <a:tr h="3009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kern="1200" dirty="0" smtClean="0">
                          <a:effectLst/>
                        </a:rPr>
                        <a:t>Phase 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9697"/>
                  </a:ext>
                </a:extLst>
              </a:tr>
            </a:tbl>
          </a:graphicData>
        </a:graphic>
      </p:graphicFrame>
      <p:sp>
        <p:nvSpPr>
          <p:cNvPr id="31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100148" y="3194875"/>
            <a:ext cx="5543005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Rural Pipeline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8196"/>
              </p:ext>
            </p:extLst>
          </p:nvPr>
        </p:nvGraphicFramePr>
        <p:xfrm>
          <a:off x="91434" y="5908599"/>
          <a:ext cx="11926392" cy="6874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1598">
                  <a:extLst>
                    <a:ext uri="{9D8B030D-6E8A-4147-A177-3AD203B41FA5}">
                      <a16:colId xmlns:a16="http://schemas.microsoft.com/office/drawing/2014/main" val="644944820"/>
                    </a:ext>
                  </a:extLst>
                </a:gridCol>
                <a:gridCol w="2981598">
                  <a:extLst>
                    <a:ext uri="{9D8B030D-6E8A-4147-A177-3AD203B41FA5}">
                      <a16:colId xmlns:a16="http://schemas.microsoft.com/office/drawing/2014/main" val="2919607223"/>
                    </a:ext>
                  </a:extLst>
                </a:gridCol>
                <a:gridCol w="2981598">
                  <a:extLst>
                    <a:ext uri="{9D8B030D-6E8A-4147-A177-3AD203B41FA5}">
                      <a16:colId xmlns:a16="http://schemas.microsoft.com/office/drawing/2014/main" val="492436546"/>
                    </a:ext>
                  </a:extLst>
                </a:gridCol>
                <a:gridCol w="2981598">
                  <a:extLst>
                    <a:ext uri="{9D8B030D-6E8A-4147-A177-3AD203B41FA5}">
                      <a16:colId xmlns:a16="http://schemas.microsoft.com/office/drawing/2014/main" val="2247218928"/>
                    </a:ext>
                  </a:extLst>
                </a:gridCol>
              </a:tblGrid>
              <a:tr h="382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JCP Adherence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Visit Target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Visit Conducted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Geo Tagging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Pendency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5352206"/>
                  </a:ext>
                </a:extLst>
              </a:tr>
              <a:tr h="292414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6133"/>
                  </a:ext>
                </a:extLst>
              </a:tr>
            </a:tbl>
          </a:graphicData>
        </a:graphic>
      </p:graphicFrame>
      <p:sp>
        <p:nvSpPr>
          <p:cNvPr id="34" name="Rectangle: Top Corners Rounded 21">
            <a:extLst>
              <a:ext uri="{FF2B5EF4-FFF2-40B4-BE49-F238E27FC236}">
                <a16:creationId xmlns:a16="http://schemas.microsoft.com/office/drawing/2014/main" id="{48DEA55A-4C1E-4BE6-86B5-53DA7DD8EB1E}"/>
              </a:ext>
            </a:extLst>
          </p:cNvPr>
          <p:cNvSpPr/>
          <p:nvPr/>
        </p:nvSpPr>
        <p:spPr>
          <a:xfrm>
            <a:off x="91437" y="5544078"/>
            <a:ext cx="11991704" cy="315975"/>
          </a:xfrm>
          <a:prstGeom prst="round2SameRect">
            <a:avLst/>
          </a:prstGeom>
          <a:gradFill flip="none" rotWithShape="1">
            <a:gsLst>
              <a:gs pos="0">
                <a:srgbClr val="9BBB59">
                  <a:shade val="30000"/>
                  <a:satMod val="115000"/>
                </a:srgbClr>
              </a:gs>
              <a:gs pos="50000">
                <a:srgbClr val="9BBB59">
                  <a:shade val="67500"/>
                  <a:satMod val="115000"/>
                </a:srgbClr>
              </a:gs>
              <a:gs pos="100000">
                <a:srgbClr val="9BBB59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26" tIns="0" rIns="9143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Compliance Status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132D3C-2D7A-4845-A16B-9DDBC64400C2}"/>
              </a:ext>
            </a:extLst>
          </p:cNvPr>
          <p:cNvSpPr/>
          <p:nvPr/>
        </p:nvSpPr>
        <p:spPr>
          <a:xfrm>
            <a:off x="39184" y="1236746"/>
            <a:ext cx="5708473" cy="4193471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32D3C-2D7A-4845-A16B-9DDBC64400C2}"/>
              </a:ext>
            </a:extLst>
          </p:cNvPr>
          <p:cNvSpPr/>
          <p:nvPr/>
        </p:nvSpPr>
        <p:spPr>
          <a:xfrm>
            <a:off x="5847809" y="1244618"/>
            <a:ext cx="6274521" cy="4193471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32D3C-2D7A-4845-A16B-9DDBC64400C2}"/>
              </a:ext>
            </a:extLst>
          </p:cNvPr>
          <p:cNvSpPr/>
          <p:nvPr/>
        </p:nvSpPr>
        <p:spPr>
          <a:xfrm rot="16200000">
            <a:off x="5463839" y="66524"/>
            <a:ext cx="1216421" cy="12074434"/>
          </a:xfrm>
          <a:prstGeom prst="rect">
            <a:avLst/>
          </a:prstGeom>
          <a:noFill/>
          <a:ln w="53975" cap="flat" cmpd="sng" algn="ctr">
            <a:gradFill flip="none" rotWithShape="1">
              <a:gsLst>
                <a:gs pos="49000">
                  <a:schemeClr val="tx2"/>
                </a:gs>
                <a:gs pos="50000">
                  <a:schemeClr val="accent5"/>
                </a:gs>
              </a:gsLst>
              <a:lin ang="0" scaled="1"/>
              <a:tileRect/>
            </a:gra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298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8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MNNYowYLK9WrxSdaaad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.1CsUw2mTPW.mNhPq2K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MCbHTYyEl_XSluHCLF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MCbHTYyEl_XSluHCLF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210</Words>
  <Application>Microsoft Office PowerPoint</Application>
  <PresentationFormat>Widescreen</PresentationFormat>
  <Paragraphs>89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1_Office Theme</vt:lpstr>
      <vt:lpstr>think-cell Slide</vt:lpstr>
      <vt:lpstr>RJ Jaipur | AO Name DMO &amp; SSA Performance</vt:lpstr>
      <vt:lpstr>DMO Performance Sheet || NAME | District | AO</vt:lpstr>
      <vt:lpstr>SSA Performance Sheet || NAME | District | AO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 Jaipur | AO Name DMO &amp; SSA Performance</dc:title>
  <dc:creator>Vaibhav Vandhav</dc:creator>
  <cp:lastModifiedBy>Vaibhav Vandhav</cp:lastModifiedBy>
  <cp:revision>3</cp:revision>
  <dcterms:created xsi:type="dcterms:W3CDTF">2022-02-08T11:28:47Z</dcterms:created>
  <dcterms:modified xsi:type="dcterms:W3CDTF">2022-02-08T12:04:21Z</dcterms:modified>
</cp:coreProperties>
</file>