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71" r:id="rId2"/>
    <p:sldId id="260" r:id="rId3"/>
    <p:sldId id="262" r:id="rId4"/>
    <p:sldId id="261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pil Singal" initials="KS" lastIdx="0" clrIdx="0">
    <p:extLst>
      <p:ext uri="{19B8F6BF-5375-455C-9EA6-DF929625EA0E}">
        <p15:presenceInfo xmlns:p15="http://schemas.microsoft.com/office/powerpoint/2012/main" userId="S-1-5-21-3981590939-1127184443-660095689-268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B81952-6C5C-4B53-B985-6F9FAD950F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F73B27-FD82-435A-AAA4-0127E64AACE2}">
      <dgm:prSet/>
      <dgm:spPr/>
      <dgm:t>
        <a:bodyPr/>
        <a:lstStyle/>
        <a:p>
          <a:pPr rtl="0"/>
          <a:r>
            <a:rPr lang="en-IN" smtClean="0"/>
            <a:t>In ON boarding most of the users are not uploading relevant document and form scan copy while process the customer data. </a:t>
          </a:r>
          <a:endParaRPr lang="en-IN"/>
        </a:p>
      </dgm:t>
    </dgm:pt>
    <dgm:pt modelId="{5A3F8840-9BC0-435A-B460-F70127E1E606}" type="parTrans" cxnId="{84ED8E19-A5DB-4A4D-A6AF-AF086A4BF277}">
      <dgm:prSet/>
      <dgm:spPr/>
      <dgm:t>
        <a:bodyPr/>
        <a:lstStyle/>
        <a:p>
          <a:endParaRPr lang="en-US"/>
        </a:p>
      </dgm:t>
    </dgm:pt>
    <dgm:pt modelId="{A3652B3A-F298-4604-BF50-0A22C8056523}" type="sibTrans" cxnId="{84ED8E19-A5DB-4A4D-A6AF-AF086A4BF277}">
      <dgm:prSet/>
      <dgm:spPr/>
      <dgm:t>
        <a:bodyPr/>
        <a:lstStyle/>
        <a:p>
          <a:endParaRPr lang="en-US"/>
        </a:p>
      </dgm:t>
    </dgm:pt>
    <dgm:pt modelId="{82435D5E-0B79-43B7-B224-6C241F955308}">
      <dgm:prSet/>
      <dgm:spPr/>
      <dgm:t>
        <a:bodyPr/>
        <a:lstStyle/>
        <a:p>
          <a:pPr rtl="0"/>
          <a:r>
            <a:rPr lang="en-IN" smtClean="0"/>
            <a:t>Documents need to check like Dealer/ARS name should be same in all the document. Address should be matched with given document. </a:t>
          </a:r>
          <a:endParaRPr lang="en-IN"/>
        </a:p>
      </dgm:t>
    </dgm:pt>
    <dgm:pt modelId="{FD2A208E-8D77-4744-ADF0-8ED276BAFDF0}" type="parTrans" cxnId="{D23E12B7-7316-4EB0-9BB2-C73EEB420DB7}">
      <dgm:prSet/>
      <dgm:spPr/>
      <dgm:t>
        <a:bodyPr/>
        <a:lstStyle/>
        <a:p>
          <a:endParaRPr lang="en-US"/>
        </a:p>
      </dgm:t>
    </dgm:pt>
    <dgm:pt modelId="{4FB72ED6-2526-4619-9476-6C0DA11AC95E}" type="sibTrans" cxnId="{D23E12B7-7316-4EB0-9BB2-C73EEB420DB7}">
      <dgm:prSet/>
      <dgm:spPr/>
      <dgm:t>
        <a:bodyPr/>
        <a:lstStyle/>
        <a:p>
          <a:endParaRPr lang="en-US"/>
        </a:p>
      </dgm:t>
    </dgm:pt>
    <dgm:pt modelId="{59ABF588-374B-4A2F-87B7-5204D8E86BF0}">
      <dgm:prSet/>
      <dgm:spPr/>
      <dgm:t>
        <a:bodyPr/>
        <a:lstStyle/>
        <a:p>
          <a:pPr rtl="0"/>
          <a:r>
            <a:rPr lang="en-IN" smtClean="0"/>
            <a:t>Bank proof should be Bank statement or Bank passbook which have Bank name and address of both bank as well as Customer. Cancel cheque should also be attach</a:t>
          </a:r>
          <a:endParaRPr lang="en-IN"/>
        </a:p>
      </dgm:t>
    </dgm:pt>
    <dgm:pt modelId="{7A34362B-E17F-40C1-9B25-50E6C66E7923}" type="parTrans" cxnId="{0CBF9F4C-17C1-45B2-9966-0AC2DBC6763A}">
      <dgm:prSet/>
      <dgm:spPr/>
      <dgm:t>
        <a:bodyPr/>
        <a:lstStyle/>
        <a:p>
          <a:endParaRPr lang="en-US"/>
        </a:p>
      </dgm:t>
    </dgm:pt>
    <dgm:pt modelId="{C37CC2CA-CE9A-43B0-9A5E-D73702877E82}" type="sibTrans" cxnId="{0CBF9F4C-17C1-45B2-9966-0AC2DBC6763A}">
      <dgm:prSet/>
      <dgm:spPr/>
      <dgm:t>
        <a:bodyPr/>
        <a:lstStyle/>
        <a:p>
          <a:endParaRPr lang="en-US"/>
        </a:p>
      </dgm:t>
    </dgm:pt>
    <dgm:pt modelId="{1030FF0C-C326-425B-816B-CE8C690B3CF1}">
      <dgm:prSet/>
      <dgm:spPr/>
      <dgm:t>
        <a:bodyPr/>
        <a:lstStyle/>
        <a:p>
          <a:pPr rtl="0"/>
          <a:r>
            <a:rPr lang="en-IN" smtClean="0"/>
            <a:t>ITR declaration should clearly be mentioned exceeded/not exceeded 10 cr.</a:t>
          </a:r>
          <a:endParaRPr lang="en-IN"/>
        </a:p>
      </dgm:t>
    </dgm:pt>
    <dgm:pt modelId="{A975A41E-9A44-43E6-BA7D-4E111E7E1525}" type="parTrans" cxnId="{7550C64B-43D4-41D9-B2DE-8C8D87A9E9BC}">
      <dgm:prSet/>
      <dgm:spPr/>
      <dgm:t>
        <a:bodyPr/>
        <a:lstStyle/>
        <a:p>
          <a:endParaRPr lang="en-US"/>
        </a:p>
      </dgm:t>
    </dgm:pt>
    <dgm:pt modelId="{5E6D6FFB-676F-4FDE-AE3D-04EC5B997621}" type="sibTrans" cxnId="{7550C64B-43D4-41D9-B2DE-8C8D87A9E9BC}">
      <dgm:prSet/>
      <dgm:spPr/>
      <dgm:t>
        <a:bodyPr/>
        <a:lstStyle/>
        <a:p>
          <a:endParaRPr lang="en-US"/>
        </a:p>
      </dgm:t>
    </dgm:pt>
    <dgm:pt modelId="{DE2015EF-E7E4-4B48-B4DD-4889B7E0BB10}">
      <dgm:prSet/>
      <dgm:spPr/>
      <dgm:t>
        <a:bodyPr/>
        <a:lstStyle/>
        <a:p>
          <a:pPr rtl="0"/>
          <a:r>
            <a:rPr lang="en-US" smtClean="0"/>
            <a:t>While uploading form onboarding all required scanned copies which were being sent earlier, must be attached in given option “other document”</a:t>
          </a:r>
          <a:endParaRPr lang="en-IN"/>
        </a:p>
      </dgm:t>
    </dgm:pt>
    <dgm:pt modelId="{E5AA32A8-3E6A-42C8-81A0-B51EDFB974C7}" type="parTrans" cxnId="{C6BD9095-200D-47F4-A1BA-6BB5A0548C9F}">
      <dgm:prSet/>
      <dgm:spPr/>
      <dgm:t>
        <a:bodyPr/>
        <a:lstStyle/>
        <a:p>
          <a:endParaRPr lang="en-US"/>
        </a:p>
      </dgm:t>
    </dgm:pt>
    <dgm:pt modelId="{845C4AF5-A924-45E9-8FD2-FB2F7ACE277D}" type="sibTrans" cxnId="{C6BD9095-200D-47F4-A1BA-6BB5A0548C9F}">
      <dgm:prSet/>
      <dgm:spPr/>
      <dgm:t>
        <a:bodyPr/>
        <a:lstStyle/>
        <a:p>
          <a:endParaRPr lang="en-US"/>
        </a:p>
      </dgm:t>
    </dgm:pt>
    <dgm:pt modelId="{E22F5FAD-0F01-4ADF-B649-DB1E725A9BA7}" type="pres">
      <dgm:prSet presAssocID="{7BB81952-6C5C-4B53-B985-6F9FAD950F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F262F-A4EE-463F-8E19-42D699EE8903}" type="pres">
      <dgm:prSet presAssocID="{C1F73B27-FD82-435A-AAA4-0127E64AACE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0F2A42-DCDF-4E07-A7D8-58FA88EF9AFA}" type="pres">
      <dgm:prSet presAssocID="{A3652B3A-F298-4604-BF50-0A22C8056523}" presName="sibTrans" presStyleCnt="0"/>
      <dgm:spPr/>
    </dgm:pt>
    <dgm:pt modelId="{4896F916-2D60-476F-8103-B1093F1923C3}" type="pres">
      <dgm:prSet presAssocID="{82435D5E-0B79-43B7-B224-6C241F95530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1D3EF-1E93-405E-AD69-5210A6B2729B}" type="pres">
      <dgm:prSet presAssocID="{4FB72ED6-2526-4619-9476-6C0DA11AC95E}" presName="sibTrans" presStyleCnt="0"/>
      <dgm:spPr/>
    </dgm:pt>
    <dgm:pt modelId="{5CF7E1C0-1359-4955-B321-14B6E076D765}" type="pres">
      <dgm:prSet presAssocID="{59ABF588-374B-4A2F-87B7-5204D8E86BF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90ED1-4EAF-4F35-9CD1-32EF9606B31D}" type="pres">
      <dgm:prSet presAssocID="{C37CC2CA-CE9A-43B0-9A5E-D73702877E82}" presName="sibTrans" presStyleCnt="0"/>
      <dgm:spPr/>
    </dgm:pt>
    <dgm:pt modelId="{F2083B27-40C1-42E9-917A-FC4D972F7D8A}" type="pres">
      <dgm:prSet presAssocID="{1030FF0C-C326-425B-816B-CE8C690B3CF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91A685-B9D9-42DC-9D91-FC0DC58B35EC}" type="pres">
      <dgm:prSet presAssocID="{5E6D6FFB-676F-4FDE-AE3D-04EC5B997621}" presName="sibTrans" presStyleCnt="0"/>
      <dgm:spPr/>
    </dgm:pt>
    <dgm:pt modelId="{807FF63A-94EC-48EA-9732-99F39A292E43}" type="pres">
      <dgm:prSet presAssocID="{DE2015EF-E7E4-4B48-B4DD-4889B7E0BB1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8598E3-4FAE-46ED-ACE8-EA1CE9CC303C}" type="presOf" srcId="{7BB81952-6C5C-4B53-B985-6F9FAD950F12}" destId="{E22F5FAD-0F01-4ADF-B649-DB1E725A9BA7}" srcOrd="0" destOrd="0" presId="urn:microsoft.com/office/officeart/2005/8/layout/default"/>
    <dgm:cxn modelId="{D0F233F3-4221-49D4-B526-F4CDDE2AC241}" type="presOf" srcId="{DE2015EF-E7E4-4B48-B4DD-4889B7E0BB10}" destId="{807FF63A-94EC-48EA-9732-99F39A292E43}" srcOrd="0" destOrd="0" presId="urn:microsoft.com/office/officeart/2005/8/layout/default"/>
    <dgm:cxn modelId="{D23E12B7-7316-4EB0-9BB2-C73EEB420DB7}" srcId="{7BB81952-6C5C-4B53-B985-6F9FAD950F12}" destId="{82435D5E-0B79-43B7-B224-6C241F955308}" srcOrd="1" destOrd="0" parTransId="{FD2A208E-8D77-4744-ADF0-8ED276BAFDF0}" sibTransId="{4FB72ED6-2526-4619-9476-6C0DA11AC95E}"/>
    <dgm:cxn modelId="{7550C64B-43D4-41D9-B2DE-8C8D87A9E9BC}" srcId="{7BB81952-6C5C-4B53-B985-6F9FAD950F12}" destId="{1030FF0C-C326-425B-816B-CE8C690B3CF1}" srcOrd="3" destOrd="0" parTransId="{A975A41E-9A44-43E6-BA7D-4E111E7E1525}" sibTransId="{5E6D6FFB-676F-4FDE-AE3D-04EC5B997621}"/>
    <dgm:cxn modelId="{358AAB33-2951-4ABE-8BD8-A7EC67D0BE99}" type="presOf" srcId="{82435D5E-0B79-43B7-B224-6C241F955308}" destId="{4896F916-2D60-476F-8103-B1093F1923C3}" srcOrd="0" destOrd="0" presId="urn:microsoft.com/office/officeart/2005/8/layout/default"/>
    <dgm:cxn modelId="{5A5C65B9-C8D8-4A11-A3EF-35BF264A5163}" type="presOf" srcId="{C1F73B27-FD82-435A-AAA4-0127E64AACE2}" destId="{42AF262F-A4EE-463F-8E19-42D699EE8903}" srcOrd="0" destOrd="0" presId="urn:microsoft.com/office/officeart/2005/8/layout/default"/>
    <dgm:cxn modelId="{84ED8E19-A5DB-4A4D-A6AF-AF086A4BF277}" srcId="{7BB81952-6C5C-4B53-B985-6F9FAD950F12}" destId="{C1F73B27-FD82-435A-AAA4-0127E64AACE2}" srcOrd="0" destOrd="0" parTransId="{5A3F8840-9BC0-435A-B460-F70127E1E606}" sibTransId="{A3652B3A-F298-4604-BF50-0A22C8056523}"/>
    <dgm:cxn modelId="{DD687EF8-875B-41E4-8943-D8D27998B007}" type="presOf" srcId="{59ABF588-374B-4A2F-87B7-5204D8E86BF0}" destId="{5CF7E1C0-1359-4955-B321-14B6E076D765}" srcOrd="0" destOrd="0" presId="urn:microsoft.com/office/officeart/2005/8/layout/default"/>
    <dgm:cxn modelId="{C6BD9095-200D-47F4-A1BA-6BB5A0548C9F}" srcId="{7BB81952-6C5C-4B53-B985-6F9FAD950F12}" destId="{DE2015EF-E7E4-4B48-B4DD-4889B7E0BB10}" srcOrd="4" destOrd="0" parTransId="{E5AA32A8-3E6A-42C8-81A0-B51EDFB974C7}" sibTransId="{845C4AF5-A924-45E9-8FD2-FB2F7ACE277D}"/>
    <dgm:cxn modelId="{D87C008C-D2EE-45E0-A22E-9373B426D771}" type="presOf" srcId="{1030FF0C-C326-425B-816B-CE8C690B3CF1}" destId="{F2083B27-40C1-42E9-917A-FC4D972F7D8A}" srcOrd="0" destOrd="0" presId="urn:microsoft.com/office/officeart/2005/8/layout/default"/>
    <dgm:cxn modelId="{0CBF9F4C-17C1-45B2-9966-0AC2DBC6763A}" srcId="{7BB81952-6C5C-4B53-B985-6F9FAD950F12}" destId="{59ABF588-374B-4A2F-87B7-5204D8E86BF0}" srcOrd="2" destOrd="0" parTransId="{7A34362B-E17F-40C1-9B25-50E6C66E7923}" sibTransId="{C37CC2CA-CE9A-43B0-9A5E-D73702877E82}"/>
    <dgm:cxn modelId="{5310F065-ECF7-4120-BA66-66B8D1453F70}" type="presParOf" srcId="{E22F5FAD-0F01-4ADF-B649-DB1E725A9BA7}" destId="{42AF262F-A4EE-463F-8E19-42D699EE8903}" srcOrd="0" destOrd="0" presId="urn:microsoft.com/office/officeart/2005/8/layout/default"/>
    <dgm:cxn modelId="{ACAB5157-DD88-4358-81E6-F4A4AE102824}" type="presParOf" srcId="{E22F5FAD-0F01-4ADF-B649-DB1E725A9BA7}" destId="{430F2A42-DCDF-4E07-A7D8-58FA88EF9AFA}" srcOrd="1" destOrd="0" presId="urn:microsoft.com/office/officeart/2005/8/layout/default"/>
    <dgm:cxn modelId="{9F724AD0-7DAB-4B40-9BF5-68B42C8FC2D6}" type="presParOf" srcId="{E22F5FAD-0F01-4ADF-B649-DB1E725A9BA7}" destId="{4896F916-2D60-476F-8103-B1093F1923C3}" srcOrd="2" destOrd="0" presId="urn:microsoft.com/office/officeart/2005/8/layout/default"/>
    <dgm:cxn modelId="{3B827450-20B6-49C4-A3A5-03A1F840FF41}" type="presParOf" srcId="{E22F5FAD-0F01-4ADF-B649-DB1E725A9BA7}" destId="{ECA1D3EF-1E93-405E-AD69-5210A6B2729B}" srcOrd="3" destOrd="0" presId="urn:microsoft.com/office/officeart/2005/8/layout/default"/>
    <dgm:cxn modelId="{6A71C2EB-B211-4322-880B-31BFC56B2B93}" type="presParOf" srcId="{E22F5FAD-0F01-4ADF-B649-DB1E725A9BA7}" destId="{5CF7E1C0-1359-4955-B321-14B6E076D765}" srcOrd="4" destOrd="0" presId="urn:microsoft.com/office/officeart/2005/8/layout/default"/>
    <dgm:cxn modelId="{B0083C28-52FA-43AC-ADBF-EEE2BB0D7ECC}" type="presParOf" srcId="{E22F5FAD-0F01-4ADF-B649-DB1E725A9BA7}" destId="{ED790ED1-4EAF-4F35-9CD1-32EF9606B31D}" srcOrd="5" destOrd="0" presId="urn:microsoft.com/office/officeart/2005/8/layout/default"/>
    <dgm:cxn modelId="{842003CC-AFA3-4AB7-A115-31EA63AFF9BE}" type="presParOf" srcId="{E22F5FAD-0F01-4ADF-B649-DB1E725A9BA7}" destId="{F2083B27-40C1-42E9-917A-FC4D972F7D8A}" srcOrd="6" destOrd="0" presId="urn:microsoft.com/office/officeart/2005/8/layout/default"/>
    <dgm:cxn modelId="{C1C8EC39-2EC4-4307-BFF6-FCF8A68A7E37}" type="presParOf" srcId="{E22F5FAD-0F01-4ADF-B649-DB1E725A9BA7}" destId="{6D91A685-B9D9-42DC-9D91-FC0DC58B35EC}" srcOrd="7" destOrd="0" presId="urn:microsoft.com/office/officeart/2005/8/layout/default"/>
    <dgm:cxn modelId="{F26181CA-A9C1-452F-906C-87A0CDF74947}" type="presParOf" srcId="{E22F5FAD-0F01-4ADF-B649-DB1E725A9BA7}" destId="{807FF63A-94EC-48EA-9732-99F39A292E4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6FAC3-0BB9-408F-9DC3-396CECCB243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9D661-AF80-429E-93A8-F33F005F9A3A}">
      <dgm:prSet/>
      <dgm:spPr/>
      <dgm:t>
        <a:bodyPr/>
        <a:lstStyle/>
        <a:p>
          <a:pPr rtl="0"/>
          <a:endParaRPr lang="en-IN"/>
        </a:p>
      </dgm:t>
    </dgm:pt>
    <dgm:pt modelId="{602FA374-A8D3-40AA-9C7E-6C3D098D9E31}" type="parTrans" cxnId="{230C9352-879E-422B-8285-040D95F8C2DD}">
      <dgm:prSet/>
      <dgm:spPr/>
      <dgm:t>
        <a:bodyPr/>
        <a:lstStyle/>
        <a:p>
          <a:endParaRPr lang="en-US"/>
        </a:p>
      </dgm:t>
    </dgm:pt>
    <dgm:pt modelId="{59140AEC-346E-4B85-A5D5-AABDE231B7DA}" type="sibTrans" cxnId="{230C9352-879E-422B-8285-040D95F8C2DD}">
      <dgm:prSet/>
      <dgm:spPr/>
      <dgm:t>
        <a:bodyPr/>
        <a:lstStyle/>
        <a:p>
          <a:endParaRPr lang="en-US"/>
        </a:p>
      </dgm:t>
    </dgm:pt>
    <dgm:pt modelId="{287FDB2A-E595-4BD7-9FBC-C645C8E15AD5}">
      <dgm:prSet/>
      <dgm:spPr/>
      <dgm:t>
        <a:bodyPr/>
        <a:lstStyle/>
        <a:p>
          <a:pPr rtl="0"/>
          <a:r>
            <a:rPr lang="en-US" dirty="0" smtClean="0"/>
            <a:t>BO/CS/SS COMISSION BILLS AND TARGET BILLS SHOULD REACH JAIPUR OFFICE TILL 3rd AFTER MONTH CLOSED, LIKE FOR JULY MONTH BILLS SHOULD REACH JAIPUR OFFICE 3rd OF AUG</a:t>
          </a:r>
          <a:endParaRPr lang="en-IN" dirty="0"/>
        </a:p>
      </dgm:t>
    </dgm:pt>
    <dgm:pt modelId="{15CEF79B-98CB-4860-9EC2-6D40E2FD3607}" type="parTrans" cxnId="{58BBE626-CBB3-4DDD-A766-F88FB47F24E1}">
      <dgm:prSet/>
      <dgm:spPr/>
      <dgm:t>
        <a:bodyPr/>
        <a:lstStyle/>
        <a:p>
          <a:endParaRPr lang="en-US"/>
        </a:p>
      </dgm:t>
    </dgm:pt>
    <dgm:pt modelId="{89F4D6B5-D6E0-4ED2-8289-E5C4A0823B00}" type="sibTrans" cxnId="{58BBE626-CBB3-4DDD-A766-F88FB47F24E1}">
      <dgm:prSet/>
      <dgm:spPr/>
      <dgm:t>
        <a:bodyPr/>
        <a:lstStyle/>
        <a:p>
          <a:endParaRPr lang="en-US"/>
        </a:p>
      </dgm:t>
    </dgm:pt>
    <dgm:pt modelId="{E314C666-9F37-409B-8CCB-3DC01E799B1E}">
      <dgm:prSet/>
      <dgm:spPr/>
      <dgm:t>
        <a:bodyPr/>
        <a:lstStyle/>
        <a:p>
          <a:pPr rtl="0"/>
          <a:r>
            <a:rPr lang="en-US" smtClean="0"/>
            <a:t>C&amp;F/TRANSPORTATION/CEMENT EXPRESS BILLS SHOULD ALSO REACH TILL 3rd AFTER MONTH CLOSED</a:t>
          </a:r>
          <a:endParaRPr lang="en-IN"/>
        </a:p>
      </dgm:t>
    </dgm:pt>
    <dgm:pt modelId="{76AF2EB2-6879-40D3-9299-B10420E989C3}" type="parTrans" cxnId="{5B81C37F-FE17-4C6F-9AA8-BC58BECCBF7D}">
      <dgm:prSet/>
      <dgm:spPr/>
      <dgm:t>
        <a:bodyPr/>
        <a:lstStyle/>
        <a:p>
          <a:endParaRPr lang="en-US"/>
        </a:p>
      </dgm:t>
    </dgm:pt>
    <dgm:pt modelId="{82AC4DB6-37F7-471E-9211-24818353A79E}" type="sibTrans" cxnId="{5B81C37F-FE17-4C6F-9AA8-BC58BECCBF7D}">
      <dgm:prSet/>
      <dgm:spPr/>
      <dgm:t>
        <a:bodyPr/>
        <a:lstStyle/>
        <a:p>
          <a:endParaRPr lang="en-US"/>
        </a:p>
      </dgm:t>
    </dgm:pt>
    <dgm:pt modelId="{CCDAFF62-B075-4980-8B3A-F3466340B5B7}">
      <dgm:prSet/>
      <dgm:spPr/>
      <dgm:t>
        <a:bodyPr/>
        <a:lstStyle/>
        <a:p>
          <a:pPr rtl="0"/>
          <a:r>
            <a:rPr lang="en-US" smtClean="0"/>
            <a:t>CEMENT EXPRESS BILLS SHOULD BE CHECKED AND SIGNED FROM LOGISTIC DEPARTMENT AND ASM/SH/ZH </a:t>
          </a:r>
          <a:endParaRPr lang="en-IN"/>
        </a:p>
      </dgm:t>
    </dgm:pt>
    <dgm:pt modelId="{4C224E84-EFB3-42EF-AA65-2239A8665D60}" type="parTrans" cxnId="{85EF94A0-1A8F-424F-B7E7-7F6844DAF751}">
      <dgm:prSet/>
      <dgm:spPr/>
      <dgm:t>
        <a:bodyPr/>
        <a:lstStyle/>
        <a:p>
          <a:endParaRPr lang="en-US"/>
        </a:p>
      </dgm:t>
    </dgm:pt>
    <dgm:pt modelId="{C6C66E95-316A-4BC3-8E92-C494584B8A09}" type="sibTrans" cxnId="{85EF94A0-1A8F-424F-B7E7-7F6844DAF751}">
      <dgm:prSet/>
      <dgm:spPr/>
      <dgm:t>
        <a:bodyPr/>
        <a:lstStyle/>
        <a:p>
          <a:endParaRPr lang="en-US"/>
        </a:p>
      </dgm:t>
    </dgm:pt>
    <dgm:pt modelId="{C624A49B-E415-435A-9E8D-AADDB613597E}" type="pres">
      <dgm:prSet presAssocID="{81E6FAC3-0BB9-408F-9DC3-396CECCB24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E8CAEE-B597-43DC-846D-CAE980800E8E}" type="pres">
      <dgm:prSet presAssocID="{95B9D661-AF80-429E-93A8-F33F005F9A3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0C9352-879E-422B-8285-040D95F8C2DD}" srcId="{81E6FAC3-0BB9-408F-9DC3-396CECCB2430}" destId="{95B9D661-AF80-429E-93A8-F33F005F9A3A}" srcOrd="0" destOrd="0" parTransId="{602FA374-A8D3-40AA-9C7E-6C3D098D9E31}" sibTransId="{59140AEC-346E-4B85-A5D5-AABDE231B7DA}"/>
    <dgm:cxn modelId="{052129C2-C59D-4F80-B876-53E682D5A184}" type="presOf" srcId="{287FDB2A-E595-4BD7-9FBC-C645C8E15AD5}" destId="{D1E8CAEE-B597-43DC-846D-CAE980800E8E}" srcOrd="0" destOrd="1" presId="urn:microsoft.com/office/officeart/2005/8/layout/process1"/>
    <dgm:cxn modelId="{5B81C37F-FE17-4C6F-9AA8-BC58BECCBF7D}" srcId="{95B9D661-AF80-429E-93A8-F33F005F9A3A}" destId="{E314C666-9F37-409B-8CCB-3DC01E799B1E}" srcOrd="1" destOrd="0" parTransId="{76AF2EB2-6879-40D3-9299-B10420E989C3}" sibTransId="{82AC4DB6-37F7-471E-9211-24818353A79E}"/>
    <dgm:cxn modelId="{438379E3-C5D7-4E41-9C70-806015A98B6B}" type="presOf" srcId="{E314C666-9F37-409B-8CCB-3DC01E799B1E}" destId="{D1E8CAEE-B597-43DC-846D-CAE980800E8E}" srcOrd="0" destOrd="2" presId="urn:microsoft.com/office/officeart/2005/8/layout/process1"/>
    <dgm:cxn modelId="{7EFCB18F-3592-41C8-996C-6F30AD227BE4}" type="presOf" srcId="{95B9D661-AF80-429E-93A8-F33F005F9A3A}" destId="{D1E8CAEE-B597-43DC-846D-CAE980800E8E}" srcOrd="0" destOrd="0" presId="urn:microsoft.com/office/officeart/2005/8/layout/process1"/>
    <dgm:cxn modelId="{85EF94A0-1A8F-424F-B7E7-7F6844DAF751}" srcId="{95B9D661-AF80-429E-93A8-F33F005F9A3A}" destId="{CCDAFF62-B075-4980-8B3A-F3466340B5B7}" srcOrd="2" destOrd="0" parTransId="{4C224E84-EFB3-42EF-AA65-2239A8665D60}" sibTransId="{C6C66E95-316A-4BC3-8E92-C494584B8A09}"/>
    <dgm:cxn modelId="{58BBE626-CBB3-4DDD-A766-F88FB47F24E1}" srcId="{95B9D661-AF80-429E-93A8-F33F005F9A3A}" destId="{287FDB2A-E595-4BD7-9FBC-C645C8E15AD5}" srcOrd="0" destOrd="0" parTransId="{15CEF79B-98CB-4860-9EC2-6D40E2FD3607}" sibTransId="{89F4D6B5-D6E0-4ED2-8289-E5C4A0823B00}"/>
    <dgm:cxn modelId="{27D9549C-36FB-43A8-A807-5C9F90014E36}" type="presOf" srcId="{CCDAFF62-B075-4980-8B3A-F3466340B5B7}" destId="{D1E8CAEE-B597-43DC-846D-CAE980800E8E}" srcOrd="0" destOrd="3" presId="urn:microsoft.com/office/officeart/2005/8/layout/process1"/>
    <dgm:cxn modelId="{7E969C7D-1BF9-42D1-AB53-178772E12C06}" type="presOf" srcId="{81E6FAC3-0BB9-408F-9DC3-396CECCB2430}" destId="{C624A49B-E415-435A-9E8D-AADDB613597E}" srcOrd="0" destOrd="0" presId="urn:microsoft.com/office/officeart/2005/8/layout/process1"/>
    <dgm:cxn modelId="{0F31FAEB-91F4-43CA-B8EE-B1C8FFC95504}" type="presParOf" srcId="{C624A49B-E415-435A-9E8D-AADDB613597E}" destId="{D1E8CAEE-B597-43DC-846D-CAE980800E8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F262F-A4EE-463F-8E19-42D699EE8903}">
      <dsp:nvSpPr>
        <dsp:cNvPr id="0" name=""/>
        <dsp:cNvSpPr/>
      </dsp:nvSpPr>
      <dsp:spPr>
        <a:xfrm>
          <a:off x="0" y="357221"/>
          <a:ext cx="3509962" cy="2105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In ON boarding most of the users are not uploading relevant document and form scan copy while process the customer data. </a:t>
          </a:r>
          <a:endParaRPr lang="en-IN" sz="2200" kern="1200"/>
        </a:p>
      </dsp:txBody>
      <dsp:txXfrm>
        <a:off x="0" y="357221"/>
        <a:ext cx="3509962" cy="2105977"/>
      </dsp:txXfrm>
    </dsp:sp>
    <dsp:sp modelId="{4896F916-2D60-476F-8103-B1093F1923C3}">
      <dsp:nvSpPr>
        <dsp:cNvPr id="0" name=""/>
        <dsp:cNvSpPr/>
      </dsp:nvSpPr>
      <dsp:spPr>
        <a:xfrm>
          <a:off x="3860958" y="357221"/>
          <a:ext cx="3509962" cy="2105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Documents need to check like Dealer/ARS name should be same in all the document. Address should be matched with given document. </a:t>
          </a:r>
          <a:endParaRPr lang="en-IN" sz="2200" kern="1200"/>
        </a:p>
      </dsp:txBody>
      <dsp:txXfrm>
        <a:off x="3860958" y="357221"/>
        <a:ext cx="3509962" cy="2105977"/>
      </dsp:txXfrm>
    </dsp:sp>
    <dsp:sp modelId="{5CF7E1C0-1359-4955-B321-14B6E076D765}">
      <dsp:nvSpPr>
        <dsp:cNvPr id="0" name=""/>
        <dsp:cNvSpPr/>
      </dsp:nvSpPr>
      <dsp:spPr>
        <a:xfrm>
          <a:off x="7721917" y="357221"/>
          <a:ext cx="3509962" cy="2105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Bank proof should be Bank statement or Bank passbook which have Bank name and address of both bank as well as Customer. Cancel cheque should also be attach</a:t>
          </a:r>
          <a:endParaRPr lang="en-IN" sz="2200" kern="1200"/>
        </a:p>
      </dsp:txBody>
      <dsp:txXfrm>
        <a:off x="7721917" y="357221"/>
        <a:ext cx="3509962" cy="2105977"/>
      </dsp:txXfrm>
    </dsp:sp>
    <dsp:sp modelId="{F2083B27-40C1-42E9-917A-FC4D972F7D8A}">
      <dsp:nvSpPr>
        <dsp:cNvPr id="0" name=""/>
        <dsp:cNvSpPr/>
      </dsp:nvSpPr>
      <dsp:spPr>
        <a:xfrm>
          <a:off x="1930479" y="2814195"/>
          <a:ext cx="3509962" cy="2105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smtClean="0"/>
            <a:t>ITR declaration should clearly be mentioned exceeded/not exceeded 10 cr.</a:t>
          </a:r>
          <a:endParaRPr lang="en-IN" sz="2200" kern="1200"/>
        </a:p>
      </dsp:txBody>
      <dsp:txXfrm>
        <a:off x="1930479" y="2814195"/>
        <a:ext cx="3509962" cy="2105977"/>
      </dsp:txXfrm>
    </dsp:sp>
    <dsp:sp modelId="{807FF63A-94EC-48EA-9732-99F39A292E43}">
      <dsp:nvSpPr>
        <dsp:cNvPr id="0" name=""/>
        <dsp:cNvSpPr/>
      </dsp:nvSpPr>
      <dsp:spPr>
        <a:xfrm>
          <a:off x="5791438" y="2814195"/>
          <a:ext cx="3509962" cy="2105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While uploading form onboarding all required scanned copies which were being sent earlier, must be attached in given option “other document”</a:t>
          </a:r>
          <a:endParaRPr lang="en-IN" sz="2200" kern="1200"/>
        </a:p>
      </dsp:txBody>
      <dsp:txXfrm>
        <a:off x="5791438" y="2814195"/>
        <a:ext cx="3509962" cy="2105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8CAEE-B597-43DC-846D-CAE980800E8E}">
      <dsp:nvSpPr>
        <dsp:cNvPr id="0" name=""/>
        <dsp:cNvSpPr/>
      </dsp:nvSpPr>
      <dsp:spPr>
        <a:xfrm>
          <a:off x="5695" y="0"/>
          <a:ext cx="11653739" cy="5539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BO/CS/SS COMISSION BILLS AND TARGET BILLS SHOULD REACH JAIPUR OFFICE TILL 3rd AFTER MONTH CLOSED, LIKE FOR JULY MONTH BILLS SHOULD REACH JAIPUR OFFICE 3rd OF AUG</a:t>
          </a:r>
          <a:endParaRPr lang="en-IN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C&amp;F/TRANSPORTATION/CEMENT EXPRESS BILLS SHOULD ALSO REACH TILL 3rd AFTER MONTH CLOSED</a:t>
          </a:r>
          <a:endParaRPr lang="en-I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CEMENT EXPRESS BILLS SHOULD BE CHECKED AND SIGNED FROM LOGISTIC DEPARTMENT AND ASM/SH/ZH </a:t>
          </a:r>
          <a:endParaRPr lang="en-IN" sz="3400" kern="1200"/>
        </a:p>
      </dsp:txBody>
      <dsp:txXfrm>
        <a:off x="167955" y="162260"/>
        <a:ext cx="11329219" cy="5215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1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6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3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3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6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3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70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04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F2CA-C1FB-464E-A456-8131F1C28305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9397B-3B8A-4469-BF94-46756B071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8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5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 smtClean="0"/>
              <a:t>DOCUMENT REQUIREMENT FOR CODE OPENING</a:t>
            </a:r>
            <a:endParaRPr lang="en-IN" sz="3600" b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49692"/>
              </p:ext>
            </p:extLst>
          </p:nvPr>
        </p:nvGraphicFramePr>
        <p:xfrm>
          <a:off x="838200" y="1403305"/>
          <a:ext cx="10395857" cy="4975314"/>
        </p:xfrm>
        <a:graphic>
          <a:graphicData uri="http://schemas.openxmlformats.org/drawingml/2006/table">
            <a:tbl>
              <a:tblPr/>
              <a:tblGrid>
                <a:gridCol w="854051">
                  <a:extLst>
                    <a:ext uri="{9D8B030D-6E8A-4147-A177-3AD203B41FA5}">
                      <a16:colId xmlns:a16="http://schemas.microsoft.com/office/drawing/2014/main" val="1734337815"/>
                    </a:ext>
                  </a:extLst>
                </a:gridCol>
                <a:gridCol w="4388053">
                  <a:extLst>
                    <a:ext uri="{9D8B030D-6E8A-4147-A177-3AD203B41FA5}">
                      <a16:colId xmlns:a16="http://schemas.microsoft.com/office/drawing/2014/main" val="1466838109"/>
                    </a:ext>
                  </a:extLst>
                </a:gridCol>
                <a:gridCol w="5153753">
                  <a:extLst>
                    <a:ext uri="{9D8B030D-6E8A-4147-A177-3AD203B41FA5}">
                      <a16:colId xmlns:a16="http://schemas.microsoft.com/office/drawing/2014/main" val="2708277045"/>
                    </a:ext>
                  </a:extLst>
                </a:gridCol>
              </a:tblGrid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 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ARS/GB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08630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GST CERTIFICATE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 PROOF (LETTER HEAD/AADHAR CARD/ ANY GOVERNMENT ID)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1286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 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 CARD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133406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STATEMENT/BANK PASSBOOK COPY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STATEMENT/BANK PASSBOOK COPY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357762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 CHEQUE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 CHEQUE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636731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 BLANK CHEQUE (2 NOS)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DULLY FILLED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03545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 Q DECLARATION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THIRD PARTY PAYMENT ALLOWED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686354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DULLY FILLED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 RTGS DETAILS MENTION IN ON BOARDING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090841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THIRD PARTY PAYMENT ALLOWED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CASE OF LADY PROPRITOR AUTHORIZATION LETTER NEEDED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220996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CORRECT RTGS DETAILS MENTION IN ON BOARDING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ON BOARDING ALL DETAILS SHOULD BE FILLED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76254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CASE OF LADY PROPRITOR AUTHORIZATION LETTER NEEDED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ASSOCIATE DEALER NAME AND CODE SHOULD BE MENTION IN  IN ON BOARDING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551397"/>
                  </a:ext>
                </a:extLst>
              </a:tr>
              <a:tr h="3015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 ON BOARDING ALL DETAILS SHOULD BE FILLED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70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5481"/>
          </a:xfrm>
        </p:spPr>
        <p:txBody>
          <a:bodyPr/>
          <a:lstStyle/>
          <a:p>
            <a:pPr algn="ctr"/>
            <a:r>
              <a:rPr lang="en-IN" b="1" u="sng" dirty="0" smtClean="0"/>
              <a:t>Dealer/ARS ON Boarding points </a:t>
            </a:r>
            <a:endParaRPr lang="en-IN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303534"/>
              </p:ext>
            </p:extLst>
          </p:nvPr>
        </p:nvGraphicFramePr>
        <p:xfrm>
          <a:off x="838200" y="1358537"/>
          <a:ext cx="11231880" cy="5277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2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9" y="104503"/>
            <a:ext cx="11547565" cy="64661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38200" y="3461657"/>
            <a:ext cx="1933303" cy="56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224"/>
          </a:xfrm>
        </p:spPr>
        <p:txBody>
          <a:bodyPr/>
          <a:lstStyle/>
          <a:p>
            <a:pPr algn="ctr"/>
            <a:r>
              <a:rPr lang="en-IN" b="1" u="sng" dirty="0" smtClean="0"/>
              <a:t>Pendency of Hard copy of the form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201783"/>
            <a:ext cx="11730446" cy="5512526"/>
          </a:xfrm>
        </p:spPr>
        <p:txBody>
          <a:bodyPr/>
          <a:lstStyle/>
          <a:p>
            <a:r>
              <a:rPr lang="en-IN" dirty="0" smtClean="0"/>
              <a:t>Hard copy of the form should be send same day after the code opening so that security can be updated on time.</a:t>
            </a:r>
          </a:p>
          <a:p>
            <a:r>
              <a:rPr lang="en-IN" dirty="0" smtClean="0"/>
              <a:t>All the relevant document should be attach with Form.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14799"/>
              </p:ext>
            </p:extLst>
          </p:nvPr>
        </p:nvGraphicFramePr>
        <p:xfrm>
          <a:off x="1175657" y="2860769"/>
          <a:ext cx="9901112" cy="275626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313115">
                  <a:extLst>
                    <a:ext uri="{9D8B030D-6E8A-4147-A177-3AD203B41FA5}">
                      <a16:colId xmlns:a16="http://schemas.microsoft.com/office/drawing/2014/main" val="4199808252"/>
                    </a:ext>
                  </a:extLst>
                </a:gridCol>
                <a:gridCol w="2009674">
                  <a:extLst>
                    <a:ext uri="{9D8B030D-6E8A-4147-A177-3AD203B41FA5}">
                      <a16:colId xmlns:a16="http://schemas.microsoft.com/office/drawing/2014/main" val="1720820326"/>
                    </a:ext>
                  </a:extLst>
                </a:gridCol>
                <a:gridCol w="1989777">
                  <a:extLst>
                    <a:ext uri="{9D8B030D-6E8A-4147-A177-3AD203B41FA5}">
                      <a16:colId xmlns:a16="http://schemas.microsoft.com/office/drawing/2014/main" val="4029736236"/>
                    </a:ext>
                  </a:extLst>
                </a:gridCol>
                <a:gridCol w="790936">
                  <a:extLst>
                    <a:ext uri="{9D8B030D-6E8A-4147-A177-3AD203B41FA5}">
                      <a16:colId xmlns:a16="http://schemas.microsoft.com/office/drawing/2014/main" val="4073792427"/>
                    </a:ext>
                  </a:extLst>
                </a:gridCol>
                <a:gridCol w="671549">
                  <a:extLst>
                    <a:ext uri="{9D8B030D-6E8A-4147-A177-3AD203B41FA5}">
                      <a16:colId xmlns:a16="http://schemas.microsoft.com/office/drawing/2014/main" val="1120113184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195637284"/>
                    </a:ext>
                  </a:extLst>
                </a:gridCol>
                <a:gridCol w="716320">
                  <a:extLst>
                    <a:ext uri="{9D8B030D-6E8A-4147-A177-3AD203B41FA5}">
                      <a16:colId xmlns:a16="http://schemas.microsoft.com/office/drawing/2014/main" val="2877050335"/>
                    </a:ext>
                  </a:extLst>
                </a:gridCol>
                <a:gridCol w="746166">
                  <a:extLst>
                    <a:ext uri="{9D8B030D-6E8A-4147-A177-3AD203B41FA5}">
                      <a16:colId xmlns:a16="http://schemas.microsoft.com/office/drawing/2014/main" val="2397192074"/>
                    </a:ext>
                  </a:extLst>
                </a:gridCol>
              </a:tblGrid>
              <a:tr h="2756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AREA OFFICE</a:t>
                      </a:r>
                      <a:endParaRPr lang="en-IN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DISTRICT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CUSTOMER GROUP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MONTH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194102"/>
                  </a:ext>
                </a:extLst>
              </a:tr>
              <a:tr h="2756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Apr-22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Jun-22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Jul-22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Aug-22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TOTAL</a:t>
                      </a:r>
                      <a:endParaRPr lang="en-IN" sz="16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91368836"/>
                  </a:ext>
                </a:extLst>
              </a:tr>
              <a:tr h="2756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AO-ALWAR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ALWAR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ARS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85675368"/>
                  </a:ext>
                </a:extLst>
              </a:tr>
              <a:tr h="2756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STOCKIST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24769558"/>
                  </a:ext>
                </a:extLst>
              </a:tr>
              <a:tr h="2756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BHARATPUR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ARS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38985544"/>
                  </a:ext>
                </a:extLst>
              </a:tr>
              <a:tr h="27562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DHOLPUR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ARS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86610831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AO-JAIPUR RURAL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DAUSA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ARS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189133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STOCKIST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65009606"/>
                  </a:ext>
                </a:extLst>
              </a:tr>
              <a:tr h="2756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AO-JAIPUR URBAN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JAIPUR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ARS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 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50120909"/>
                  </a:ext>
                </a:extLst>
              </a:tr>
              <a:tr h="2756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TOTAL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14</a:t>
                      </a:r>
                      <a:endParaRPr lang="en-IN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8055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0687"/>
          </a:xfrm>
        </p:spPr>
        <p:txBody>
          <a:bodyPr/>
          <a:lstStyle/>
          <a:p>
            <a:pPr algn="ctr"/>
            <a:r>
              <a:rPr lang="en-IN" b="1" u="sng" dirty="0" smtClean="0"/>
              <a:t>BOC PENDENCY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1784"/>
            <a:ext cx="10515600" cy="5473336"/>
          </a:xfrm>
        </p:spPr>
        <p:txBody>
          <a:bodyPr/>
          <a:lstStyle/>
          <a:p>
            <a:r>
              <a:rPr lang="en-IN" dirty="0" smtClean="0"/>
              <a:t>As per guideline BOC should completed in a month. Like for June.22 BOC should completed till 31</a:t>
            </a:r>
            <a:r>
              <a:rPr lang="en-IN" baseline="30000" dirty="0" smtClean="0"/>
              <a:t>ST</a:t>
            </a:r>
            <a:r>
              <a:rPr lang="en-IN" dirty="0" smtClean="0"/>
              <a:t> July.22</a:t>
            </a:r>
          </a:p>
          <a:p>
            <a:r>
              <a:rPr lang="en-IN" dirty="0" smtClean="0"/>
              <a:t>We have pendency of April.22 to June.22 BOC till date as per below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36957"/>
              </p:ext>
            </p:extLst>
          </p:nvPr>
        </p:nvGraphicFramePr>
        <p:xfrm>
          <a:off x="1815737" y="3004455"/>
          <a:ext cx="7602583" cy="2795453"/>
        </p:xfrm>
        <a:graphic>
          <a:graphicData uri="http://schemas.openxmlformats.org/drawingml/2006/table">
            <a:tbl>
              <a:tblPr/>
              <a:tblGrid>
                <a:gridCol w="2120448">
                  <a:extLst>
                    <a:ext uri="{9D8B030D-6E8A-4147-A177-3AD203B41FA5}">
                      <a16:colId xmlns:a16="http://schemas.microsoft.com/office/drawing/2014/main" val="981385691"/>
                    </a:ext>
                  </a:extLst>
                </a:gridCol>
                <a:gridCol w="1844618">
                  <a:extLst>
                    <a:ext uri="{9D8B030D-6E8A-4147-A177-3AD203B41FA5}">
                      <a16:colId xmlns:a16="http://schemas.microsoft.com/office/drawing/2014/main" val="4285040021"/>
                    </a:ext>
                  </a:extLst>
                </a:gridCol>
                <a:gridCol w="1264224">
                  <a:extLst>
                    <a:ext uri="{9D8B030D-6E8A-4147-A177-3AD203B41FA5}">
                      <a16:colId xmlns:a16="http://schemas.microsoft.com/office/drawing/2014/main" val="565807515"/>
                    </a:ext>
                  </a:extLst>
                </a:gridCol>
                <a:gridCol w="1155041">
                  <a:extLst>
                    <a:ext uri="{9D8B030D-6E8A-4147-A177-3AD203B41FA5}">
                      <a16:colId xmlns:a16="http://schemas.microsoft.com/office/drawing/2014/main" val="2016568977"/>
                    </a:ext>
                  </a:extLst>
                </a:gridCol>
                <a:gridCol w="1218252">
                  <a:extLst>
                    <a:ext uri="{9D8B030D-6E8A-4147-A177-3AD203B41FA5}">
                      <a16:colId xmlns:a16="http://schemas.microsoft.com/office/drawing/2014/main" val="2194336880"/>
                    </a:ext>
                  </a:extLst>
                </a:gridCol>
              </a:tblGrid>
              <a:tr h="4235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Office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320469"/>
                  </a:ext>
                </a:extLst>
              </a:tr>
              <a:tr h="338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AO-ALWAR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567991"/>
                  </a:ext>
                </a:extLst>
              </a:tr>
              <a:tr h="338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BHARATPUR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995664"/>
                  </a:ext>
                </a:extLst>
              </a:tr>
              <a:tr h="338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DHOLPUR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40783"/>
                  </a:ext>
                </a:extLst>
              </a:tr>
              <a:tr h="338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AO-JAIPUR RURAL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841089"/>
                  </a:ext>
                </a:extLst>
              </a:tr>
              <a:tr h="338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JAIPUR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45131"/>
                  </a:ext>
                </a:extLst>
              </a:tr>
              <a:tr h="338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AO-JAIPUR URBAN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JAIPUR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304592"/>
                  </a:ext>
                </a:extLst>
              </a:tr>
              <a:tr h="338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274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 smtClean="0"/>
              <a:t>REFUND RELATED DOCUMENTS REQUIREMENT</a:t>
            </a:r>
            <a:endParaRPr lang="en-IN" sz="4000" b="1" u="sn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45272"/>
              </p:ext>
            </p:extLst>
          </p:nvPr>
        </p:nvGraphicFramePr>
        <p:xfrm>
          <a:off x="785949" y="2103114"/>
          <a:ext cx="10265227" cy="3839940"/>
        </p:xfrm>
        <a:graphic>
          <a:graphicData uri="http://schemas.openxmlformats.org/drawingml/2006/table">
            <a:tbl>
              <a:tblPr/>
              <a:tblGrid>
                <a:gridCol w="697919">
                  <a:extLst>
                    <a:ext uri="{9D8B030D-6E8A-4147-A177-3AD203B41FA5}">
                      <a16:colId xmlns:a16="http://schemas.microsoft.com/office/drawing/2014/main" val="519179684"/>
                    </a:ext>
                  </a:extLst>
                </a:gridCol>
                <a:gridCol w="4783654">
                  <a:extLst>
                    <a:ext uri="{9D8B030D-6E8A-4147-A177-3AD203B41FA5}">
                      <a16:colId xmlns:a16="http://schemas.microsoft.com/office/drawing/2014/main" val="2998768296"/>
                    </a:ext>
                  </a:extLst>
                </a:gridCol>
                <a:gridCol w="4783654">
                  <a:extLst>
                    <a:ext uri="{9D8B030D-6E8A-4147-A177-3AD203B41FA5}">
                      <a16:colId xmlns:a16="http://schemas.microsoft.com/office/drawing/2014/main" val="3812749830"/>
                    </a:ext>
                  </a:extLst>
                </a:gridCol>
              </a:tblGrid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ARS/GB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44114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PARTY REQUEST 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PARTY 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 LETTER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116114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 LETTER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DEALER LETTER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26021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 RECEIPT AND APPOINTMENT LETTER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 RECEIPT AND APPOINTMENT LETTER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643415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 CARD COPY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 CARD COPY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435640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 CHEQUE FOR RTGS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CANCEL CHEQUE FOR RTGS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744538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AFFIDAVIT IN CASE OF MONEY RECEIPT AND APPOINTMENT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AFFIDAVIT IN CASE OF MONEY RECEIPT AND APPOINTMENT MISSING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29013"/>
                  </a:ext>
                </a:extLst>
              </a:tr>
              <a:tr h="4539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DULY FILLED AND SIGNED FROM DMO/ASM/SH/ZH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FORMAT DULY FILLED AND SIGNED FROM DMO/ASM/SH/ZH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02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9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84179182"/>
              </p:ext>
            </p:extLst>
          </p:nvPr>
        </p:nvGraphicFramePr>
        <p:xfrm>
          <a:off x="209006" y="1005840"/>
          <a:ext cx="11665131" cy="5539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646" y="235131"/>
            <a:ext cx="987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COMMISSION BILLS AND C&amp;F BILLS REALTED GUIDELINE 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3178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576</Words>
  <Application>Microsoft Office PowerPoint</Application>
  <PresentationFormat>Widescreen</PresentationFormat>
  <Paragraphs>188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DOCUMENT REQUIREMENT FOR CODE OPENING</vt:lpstr>
      <vt:lpstr>Dealer/ARS ON Boarding points </vt:lpstr>
      <vt:lpstr>PowerPoint Presentation</vt:lpstr>
      <vt:lpstr>Pendency of Hard copy of the form</vt:lpstr>
      <vt:lpstr>BOC PENDENCY</vt:lpstr>
      <vt:lpstr>REFUND RELATED DOCUMENTS REQUIREMENT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AO-ALWAR PEDENCY GST DOCUMENT</dc:title>
  <dc:creator>Kapil Singal</dc:creator>
  <cp:lastModifiedBy>Kapil Singal</cp:lastModifiedBy>
  <cp:revision>33</cp:revision>
  <dcterms:created xsi:type="dcterms:W3CDTF">2022-02-09T11:21:33Z</dcterms:created>
  <dcterms:modified xsi:type="dcterms:W3CDTF">2022-08-04T10:38:34Z</dcterms:modified>
</cp:coreProperties>
</file>