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7D10A-5839-49B9-BE47-B5035B85387E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1F7C-BB28-48A7-97AD-D55810991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263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" name="Shape 9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32" name="Shape 9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3" name="Shape 95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" name="Shape 97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49" name="Shape 9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50" name="Shape 97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0" name="Shape 9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91" name="Shape 9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2" name="Shape 92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3" name="Shape 9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44" name="Shape 9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5" name="Shape 94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2" name="Shape 9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43" name="Shape 9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44" name="Shape 93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0" name="Shape 9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61" name="Shape 9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62" name="Shape 93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9" name="Shape 9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60" name="Shape 9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1" name="Shape 95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8" name="Shape 99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09" name="Shape 9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10" name="Shape 99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Shape 9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51" name="Shape 9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2" name="Shape 94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7" name="Shape 9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58" name="Shape 9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9" name="Shape 94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4" name="Shape 9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65" name="Shape 9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6" name="Shape 94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Shape 9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39" name="Shape 9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0" name="Shape 95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4" name="Shape 94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95" name="Shape 9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6" name="Shape 94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7" name="Shape 9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78" name="Shape 9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9" name="Shape 95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7" name="Shape 95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88" name="Shape 9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9" name="Shape 95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" name="Shape 9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98" name="Shape 9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9" name="Shape 92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5" name="Shape 9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46" name="Shape 9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7" name="Shape 95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2" name="Shape 95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53" name="Shape 9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4" name="Shape 95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5" name="Shape 9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76" name="Shape 9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7" name="Shape 94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" name="Shape 9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9" name="Shape 9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30" name="Shape 93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</a:t>
            </a:r>
            <a:r>
              <a:rPr lang="en-US" dirty="0"/>
              <a:t>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rt.org/3d-mapping-using-lida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urnals.sagepub.com/" TargetMode="External"/><Relationship Id="rId4" Type="http://schemas.openxmlformats.org/officeDocument/2006/relationships/hyperlink" Target="https://link.springer.com/articl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5" name="Shape 9665"/>
          <p:cNvSpPr txBox="1">
            <a:spLocks noGrp="1"/>
          </p:cNvSpPr>
          <p:nvPr>
            <p:ph type="subTitle" idx="1"/>
          </p:nvPr>
        </p:nvSpPr>
        <p:spPr>
          <a:xfrm>
            <a:off x="457200" y="3505200"/>
            <a:ext cx="8382000" cy="266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</a:p>
          <a:p>
            <a:pPr lvl="0">
              <a:spcBef>
                <a:spcPts val="0"/>
              </a:spcBef>
              <a:buSzPct val="25000"/>
            </a:pPr>
            <a:endParaRPr lang="en-US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By 			             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Roshani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katara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          Dr.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Dushyant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Singh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M. Tech, Scholar, ECE, 			          Professor</a:t>
            </a:r>
          </a:p>
          <a:p>
            <a:pPr lvl="0">
              <a:spcBef>
                <a:spcPts val="320"/>
              </a:spcBef>
              <a:buSzPct val="25000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1900040315002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(2019-2021) 			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Deptt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of ECE</a:t>
            </a:r>
          </a:p>
          <a:p>
            <a:pPr>
              <a:spcBef>
                <a:spcPts val="320"/>
              </a:spcBef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B S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Tech. Campus,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Bichpuri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R B S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Tech. Campus,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Bichpuri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spcBef>
                <a:spcPts val="320"/>
              </a:spcBef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Agra(U.P), India                                                      Agra(U.P), India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66" name="Shape 9666" descr="C:\Users\asus\Desktop\aktu.jpe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2400" y="12192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67" name="Shape 9667"/>
          <p:cNvSpPr txBox="1"/>
          <p:nvPr/>
        </p:nvSpPr>
        <p:spPr>
          <a:xfrm>
            <a:off x="381000" y="381000"/>
            <a:ext cx="8382000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Dr. A. P. J. ABDUL KALAM TECHNICAL UNIVERSITY, LUCKNOW</a:t>
            </a:r>
          </a:p>
        </p:txBody>
      </p:sp>
      <p:sp>
        <p:nvSpPr>
          <p:cNvPr id="9668" name="Shape 9668"/>
          <p:cNvSpPr txBox="1"/>
          <p:nvPr/>
        </p:nvSpPr>
        <p:spPr>
          <a:xfrm>
            <a:off x="685800" y="2286000"/>
            <a:ext cx="7848600" cy="1446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 NOVEL APPROACH OF 3D SURFACE MAPPING USING LIDAR TECHNOLOGY AND USE OF OUTPUT DATA IN COMBAT STRATEGIES IN DEFENCE</a:t>
            </a:r>
            <a:endParaRPr lang="en-US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1" name="Shape 9921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PURPOSE OF SYSTEMS :-</a:t>
            </a:r>
            <a:endParaRPr lang="en-US" b="1" dirty="0"/>
          </a:p>
        </p:txBody>
      </p:sp>
      <p:sp>
        <p:nvSpPr>
          <p:cNvPr id="9922" name="Shape 9922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Developing a </a:t>
            </a:r>
            <a:r>
              <a:rPr lang="en-US" sz="1900" dirty="0" err="1"/>
              <a:t>lidar</a:t>
            </a:r>
            <a:r>
              <a:rPr lang="en-US" sz="1900" dirty="0"/>
              <a:t> 3D surface navigation and </a:t>
            </a:r>
            <a:r>
              <a:rPr lang="en-US" sz="1900" dirty="0" err="1"/>
              <a:t>modelling</a:t>
            </a:r>
            <a:r>
              <a:rPr lang="en-US" sz="1900" dirty="0"/>
              <a:t> system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Testing of various algorithms to processing the 3D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Processing data and convert it into 3D coordinate point data that can be projected the 3D image of the field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Applying resolution implementation and cohesion techniques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With this system , minor object can be detected from battle field such as weapon no of enemy and exact possible of terrain of the battlefield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And find out exact position of enemy and their capacity.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The purpose of this system is to do scanning by going to low height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7" name="Shape 9917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COMPONENTS USED :-</a:t>
            </a:r>
            <a:endParaRPr lang="en-US" b="1" dirty="0"/>
          </a:p>
        </p:txBody>
      </p:sp>
      <p:sp>
        <p:nvSpPr>
          <p:cNvPr id="9918" name="Shape 9918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8229600" cy="408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 err="1"/>
              <a:t>Arduino</a:t>
            </a:r>
            <a:r>
              <a:rPr lang="en-US" sz="1900" dirty="0"/>
              <a:t> mega 2560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 Microchip </a:t>
            </a:r>
            <a:r>
              <a:rPr lang="en-US" sz="1900" dirty="0" err="1"/>
              <a:t>atmega</a:t>
            </a:r>
            <a:r>
              <a:rPr lang="en-US" sz="1900" dirty="0"/>
              <a:t> 2560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 err="1"/>
              <a:t>Lidar</a:t>
            </a:r>
            <a:r>
              <a:rPr lang="en-US" sz="1900" dirty="0"/>
              <a:t> module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Lm 2596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2349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 err="1"/>
              <a:t>wemos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2349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ultrasonic module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9" name="Shape 9479"/>
          <p:cNvSpPr txBox="1">
            <a:spLocks noGrp="1"/>
          </p:cNvSpPr>
          <p:nvPr>
            <p:ph type="body" idx="1"/>
          </p:nvPr>
        </p:nvSpPr>
        <p:spPr>
          <a:xfrm>
            <a:off x="457200" y="845125"/>
            <a:ext cx="8229600" cy="56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480" name="Shape 9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5124"/>
            <a:ext cx="8229600" cy="56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3" name="Shape 969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FLOW DIAGRAM OF LIDAR :- </a:t>
            </a:r>
            <a:endParaRPr lang="en-US" b="1" dirty="0"/>
          </a:p>
        </p:txBody>
      </p:sp>
      <p:sp>
        <p:nvSpPr>
          <p:cNvPr id="9694" name="Shape 96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695" name="Shape 9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2" name="Shape 989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WORKING OF PROJECT :- </a:t>
            </a:r>
            <a:endParaRPr lang="en-US" b="1" dirty="0"/>
          </a:p>
        </p:txBody>
      </p:sp>
      <p:sp>
        <p:nvSpPr>
          <p:cNvPr id="9893" name="Shape 9893"/>
          <p:cNvSpPr txBox="1"/>
          <p:nvPr/>
        </p:nvSpPr>
        <p:spPr>
          <a:xfrm>
            <a:off x="0" y="12954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It scan object </a:t>
            </a:r>
            <a:r>
              <a:rPr lang="en-US" sz="1900" b="0" i="0" u="none" strike="noStrike" cap="none" dirty="0" err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on the surface Using laser </a:t>
            </a: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light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</a:pP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900" b="0" i="0" u="none" strike="noStrike" cap="none" dirty="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Help to make 3 d model of his shape A device </a:t>
            </a:r>
            <a:r>
              <a:rPr lang="en-US" sz="1900" b="0" i="0" u="none" strike="noStrike" cap="none" dirty="0" err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emitt</a:t>
            </a: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laser signal on a </a:t>
            </a: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</a:pPr>
            <a:endParaRPr lang="en-US" sz="1900" b="0" i="0" u="none" strike="noStrike" cap="none" dirty="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when the reaches the object and </a:t>
            </a: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reflect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</a:pP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900" b="0" i="0" u="none" strike="noStrike" cap="none" dirty="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then the </a:t>
            </a:r>
            <a:r>
              <a:rPr lang="en-US" sz="1900" b="0" i="0" u="none" strike="noStrike" cap="none" dirty="0" err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reciever</a:t>
            </a: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received those signal on a </a:t>
            </a: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</a:pP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900" b="0" i="0" u="none" strike="noStrike" cap="none" dirty="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lang="en-US" sz="1900" b="0" i="0" u="none" strike="noStrike" cap="none" dirty="0" err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ig</a:t>
            </a: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reaches the object the </a:t>
            </a: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reflect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</a:pP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900" b="0" i="0" u="none" strike="noStrike" cap="none" dirty="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Then the receiver </a:t>
            </a:r>
            <a:r>
              <a:rPr lang="en-US" sz="1900" b="0" i="0" u="none" strike="noStrike" cap="none" dirty="0" err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recieves</a:t>
            </a: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those </a:t>
            </a: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</a:pPr>
            <a:r>
              <a:rPr lang="en-US" sz="1900" b="0" i="0" u="none" strike="noStrike" cap="none" dirty="0" smtClean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900" b="0" i="0" u="none" strike="noStrike" cap="none" dirty="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Then we make 3d coordinate representation according to the calculation of the return time and wave speed And then represent all coordinate in combine form </a:t>
            </a:r>
            <a:endParaRPr lang="en-US" sz="1900" b="0" i="0" u="none" strike="noStrike" cap="none" dirty="0" smtClean="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endParaRPr lang="en-US" sz="1900" b="0" i="0" u="none" strike="noStrike" cap="none" dirty="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Servo motor move the laser sig to different direction </a:t>
            </a:r>
            <a:r>
              <a:rPr lang="en-US" sz="1900" b="0" i="0" u="none" strike="noStrike" cap="none" dirty="0" err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untill</a:t>
            </a:r>
            <a:r>
              <a:rPr lang="en-US" sz="1900" b="0" i="0" u="none" strike="noStrike" cap="none" dirty="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the signal reaches an object 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 dirty="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 dirty="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" name="Shape 969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TYPES OF LIDAR :-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698" name="Shape 96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699" name="Shape 96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071675"/>
            <a:ext cx="6858000" cy="39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5" name="Shape 9895"/>
          <p:cNvSpPr txBox="1">
            <a:spLocks noGrp="1"/>
          </p:cNvSpPr>
          <p:nvPr>
            <p:ph type="title"/>
          </p:nvPr>
        </p:nvSpPr>
        <p:spPr>
          <a:xfrm>
            <a:off x="457200" y="64292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HARDWARE SETUP :- </a:t>
            </a:r>
            <a:r>
              <a:rPr lang="en-US" b="1" dirty="0" smtClean="0"/>
              <a:t> 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b="1" dirty="0"/>
          </a:p>
        </p:txBody>
      </p:sp>
      <p:sp>
        <p:nvSpPr>
          <p:cNvPr id="9896" name="Shape 98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897" name="Shape 98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50" y="1633525"/>
            <a:ext cx="8229600" cy="48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1" name="Shape 9701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METHODOLOGY :-</a:t>
            </a:r>
            <a:endParaRPr lang="en-US" b="1" dirty="0"/>
          </a:p>
        </p:txBody>
      </p:sp>
      <p:sp>
        <p:nvSpPr>
          <p:cNvPr id="9702" name="Shape 9702"/>
          <p:cNvSpPr txBox="1">
            <a:spLocks noGrp="1"/>
          </p:cNvSpPr>
          <p:nvPr>
            <p:ph type="body" idx="1"/>
          </p:nvPr>
        </p:nvSpPr>
        <p:spPr>
          <a:xfrm>
            <a:off x="0" y="14478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 dirty="0"/>
              <a:t>Light detection and ranging is a technology similar to radar using laser instead of radio waves . </a:t>
            </a:r>
            <a:r>
              <a:rPr lang="en-US" sz="2300" dirty="0" err="1"/>
              <a:t>Lidar</a:t>
            </a:r>
            <a:r>
              <a:rPr lang="en-US" sz="2300" dirty="0"/>
              <a:t> principal is pretty easy to understand  </a:t>
            </a:r>
          </a:p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 dirty="0"/>
              <a:t>It emits a laser pulse on a surface</a:t>
            </a:r>
          </a:p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 dirty="0"/>
              <a:t>Catches the reflected laser back to the </a:t>
            </a:r>
            <a:r>
              <a:rPr lang="en-US" sz="2300" dirty="0" err="1"/>
              <a:t>lidar</a:t>
            </a:r>
            <a:r>
              <a:rPr lang="en-US" sz="2300" dirty="0"/>
              <a:t> pulse source with </a:t>
            </a:r>
          </a:p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 dirty="0"/>
              <a:t>Measure the time laser travelled </a:t>
            </a:r>
          </a:p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 dirty="0"/>
              <a:t>Calculate the distance from sources with the formula “ distance = ( speed of light x time elapsed ) / 2</a:t>
            </a:r>
          </a:p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 dirty="0"/>
              <a:t>This process is repeated a million times by </a:t>
            </a:r>
            <a:r>
              <a:rPr lang="en-US" sz="2300" dirty="0" err="1"/>
              <a:t>lidar</a:t>
            </a:r>
            <a:r>
              <a:rPr lang="en-US" sz="2300" dirty="0"/>
              <a:t> instrument and ends up producing a complex map of the surveyed area known as a 3d point cloud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7" name="Shape 9787"/>
          <p:cNvSpPr txBox="1">
            <a:spLocks noGrp="1"/>
          </p:cNvSpPr>
          <p:nvPr>
            <p:ph type="title"/>
          </p:nvPr>
        </p:nvSpPr>
        <p:spPr>
          <a:xfrm rot="-626" flipH="1">
            <a:off x="304890" y="534150"/>
            <a:ext cx="8239800" cy="9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APPLICARTIONS :- </a:t>
            </a:r>
            <a:endParaRPr lang="en-US" b="1" dirty="0"/>
          </a:p>
        </p:txBody>
      </p:sp>
      <p:sp>
        <p:nvSpPr>
          <p:cNvPr id="9788" name="Shape 9788"/>
          <p:cNvSpPr txBox="1">
            <a:spLocks noGrp="1"/>
          </p:cNvSpPr>
          <p:nvPr>
            <p:ph type="body" idx="1"/>
          </p:nvPr>
        </p:nvSpPr>
        <p:spPr>
          <a:xfrm>
            <a:off x="0" y="1524962"/>
            <a:ext cx="8229600" cy="502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 dirty="0"/>
              <a:t>Military 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 dirty="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 dirty="0"/>
              <a:t>Self driving car 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 dirty="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 dirty="0"/>
              <a:t>Agriculture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 dirty="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 dirty="0"/>
              <a:t>Atmosphere remote sensing and </a:t>
            </a:r>
            <a:r>
              <a:rPr lang="en-US" sz="1900" dirty="0" err="1"/>
              <a:t>meterold</a:t>
            </a:r>
            <a:endParaRPr lang="en-US" sz="1900" dirty="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 dirty="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 dirty="0"/>
              <a:t>Astronomy 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 dirty="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 dirty="0"/>
              <a:t>Land management 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 dirty="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 dirty="0"/>
              <a:t>Climate change 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 dirty="0"/>
          </a:p>
          <a:p>
            <a:pPr marL="571500" lvl="0" indent="-342900" algn="l" rtl="0">
              <a:spcBef>
                <a:spcPts val="0"/>
              </a:spcBef>
              <a:buSzPct val="100000"/>
              <a:buFont typeface="Arial"/>
              <a:buChar char="-"/>
            </a:pPr>
            <a:r>
              <a:rPr lang="en-US" sz="1900" dirty="0" err="1"/>
              <a:t>Robitics</a:t>
            </a:r>
            <a:endParaRPr lang="en-US" sz="1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9" name="Shape 989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Result :-</a:t>
            </a:r>
          </a:p>
        </p:txBody>
      </p:sp>
      <p:sp>
        <p:nvSpPr>
          <p:cNvPr id="9900" name="Shape 99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901" name="Shape 99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600" cy="46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5" name="Shape 9725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610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CONTENTS :-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26" name="Shape 9726"/>
          <p:cNvSpPr txBox="1">
            <a:spLocks noGrp="1"/>
          </p:cNvSpPr>
          <p:nvPr>
            <p:ph type="body" idx="1"/>
          </p:nvPr>
        </p:nvSpPr>
        <p:spPr>
          <a:xfrm>
            <a:off x="0" y="1524000"/>
            <a:ext cx="4826400" cy="48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Abstract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About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Background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Purpose of system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Components used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Block diagram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Flow diagram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Working diagram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Hardware setup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Methology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of project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Application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Results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Conculsion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Future scope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" name="Shape 991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Scanning result of an object : -</a:t>
            </a:r>
          </a:p>
        </p:txBody>
      </p:sp>
      <p:sp>
        <p:nvSpPr>
          <p:cNvPr id="9913" name="Shape 99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914" name="Shape 99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0" name="Shape 9790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CONCLUSION :-</a:t>
            </a:r>
            <a:endParaRPr lang="en-US" b="1" dirty="0"/>
          </a:p>
        </p:txBody>
      </p:sp>
      <p:sp>
        <p:nvSpPr>
          <p:cNvPr id="9791" name="Shape 9791"/>
          <p:cNvSpPr txBox="1">
            <a:spLocks noGrp="1"/>
          </p:cNvSpPr>
          <p:nvPr>
            <p:ph type="body" idx="1"/>
          </p:nvPr>
        </p:nvSpPr>
        <p:spPr>
          <a:xfrm>
            <a:off x="0" y="16764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SzPct val="100000"/>
            </a:pPr>
            <a:r>
              <a:rPr lang="en-US" sz="1900" dirty="0" err="1"/>
              <a:t>Lidar</a:t>
            </a:r>
            <a:r>
              <a:rPr lang="en-US" sz="1900" dirty="0"/>
              <a:t> has the superior performance than </a:t>
            </a:r>
            <a:r>
              <a:rPr lang="en-US" sz="1900" dirty="0" err="1"/>
              <a:t>tha</a:t>
            </a:r>
            <a:r>
              <a:rPr lang="en-US" sz="1900" dirty="0"/>
              <a:t> pre- existing radar and sonar technology due to its high accuracy and resolution . 3D mapping is required particularly to build the map of any given surrounding . 3D mapping using </a:t>
            </a:r>
            <a:r>
              <a:rPr lang="en-US" sz="1900" dirty="0" err="1"/>
              <a:t>lidar</a:t>
            </a:r>
            <a:r>
              <a:rPr lang="en-US" sz="1900" dirty="0"/>
              <a:t> is very accurate, reliable and cost effective . </a:t>
            </a:r>
            <a:r>
              <a:rPr lang="en-US" sz="1900" dirty="0" err="1"/>
              <a:t>Lidar</a:t>
            </a:r>
            <a:r>
              <a:rPr lang="en-US" sz="1900" dirty="0"/>
              <a:t> is mounted on a fingered v servo motor which maps the given environment in 3D.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1" name="Shape 9761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FUTURE SCOPE :- </a:t>
            </a:r>
            <a:endParaRPr lang="en-US" b="1" dirty="0"/>
          </a:p>
        </p:txBody>
      </p:sp>
      <p:sp>
        <p:nvSpPr>
          <p:cNvPr id="9762" name="Shape 9762"/>
          <p:cNvSpPr txBox="1">
            <a:spLocks noGrp="1"/>
          </p:cNvSpPr>
          <p:nvPr>
            <p:ph type="body" idx="1"/>
          </p:nvPr>
        </p:nvSpPr>
        <p:spPr>
          <a:xfrm>
            <a:off x="0" y="16764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This device can be made compact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range can be varied about 20 cm to 200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dirty="0"/>
              <a:t>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it can be prepared for fast processing fast 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dirty="0"/>
              <a:t>      cm be done if multiple micro controller is used wife it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Weight can be reduced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4" name="Shape 9764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3334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REFERENCE :-</a:t>
            </a:r>
            <a:endParaRPr lang="en-US" b="1" dirty="0"/>
          </a:p>
        </p:txBody>
      </p:sp>
      <p:sp>
        <p:nvSpPr>
          <p:cNvPr id="9765" name="Shape 9765"/>
          <p:cNvSpPr txBox="1"/>
          <p:nvPr/>
        </p:nvSpPr>
        <p:spPr>
          <a:xfrm>
            <a:off x="0" y="1905000"/>
            <a:ext cx="8894700" cy="47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cost-effective 3 - dimensional(3D) mapping of internal structures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Detection and Ranging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LiDAR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Authors: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VandanaV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Yashaswini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Vidya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PaperID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IJERTCONV6IS13090 , Volume &amp; Issue : NCESC –2018  (Volume6 Issue13) ,Published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FirstOnline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24-04-2018 ,ISSN  (Online) : 2278-0181  , Publisher Name :IJERT .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https://www.ijert.org/3d-mapping-using-lidar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Airborne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LiDAR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Technology :A Review of Data Collection and Processing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by Bharat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Lohani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Sudhasheelgosh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,Proceeding of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thenational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academy of sciences ,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indiasectionA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:Physical Sciences 87,567-579(2017).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https://link.springer.com/article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/10.1007%2Fs40010-017-0435-9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light detection and ranging technology with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photogrammetryin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highway location and design by David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Veneziano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Riginald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solueyrette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,Shauna Hallmark, Volume 1836, first published January 1, 2003. 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https://journals.sagepub.com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10.3141/1836-01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4.W.Shen ,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J.Zhangand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F.Yuan,"Anewalgorithm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buildingboundary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extraction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LIDAR data ,"201119</a:t>
            </a:r>
            <a:r>
              <a:rPr lang="en-US" sz="1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International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Conferenceon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Geoinformatics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Shanghai,  2011,  pp.1-4.doi:10.1109 /GeoInformatics.2011.5981049.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7" name="Shape 9767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8229600" cy="543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/>
              <a:t>Monocular</a:t>
            </a:r>
            <a:r>
              <a:rPr lang="en-US" sz="2000" dirty="0">
                <a:solidFill>
                  <a:srgbClr val="000000"/>
                </a:solidFill>
              </a:rPr>
              <a:t> Camera Localization in Prior </a:t>
            </a:r>
            <a:r>
              <a:rPr lang="en-US" sz="2000" dirty="0" err="1">
                <a:solidFill>
                  <a:srgbClr val="000000"/>
                </a:solidFill>
              </a:rPr>
              <a:t>LiDAR</a:t>
            </a:r>
            <a:r>
              <a:rPr lang="en-US" sz="2000" dirty="0">
                <a:solidFill>
                  <a:srgbClr val="000000"/>
                </a:solidFill>
              </a:rPr>
              <a:t>  Maps with 2D-3D Line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Correspondences by </a:t>
            </a:r>
            <a:r>
              <a:rPr lang="en-US" sz="2000" dirty="0" err="1">
                <a:solidFill>
                  <a:srgbClr val="000000"/>
                </a:solidFill>
              </a:rPr>
              <a:t>HuaiYu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 err="1">
                <a:solidFill>
                  <a:srgbClr val="000000"/>
                </a:solidFill>
              </a:rPr>
              <a:t>WeikunZhen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 err="1">
                <a:solidFill>
                  <a:srgbClr val="000000"/>
                </a:solidFill>
              </a:rPr>
              <a:t>Wen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YangandJi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Zhangand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Sebastian Scherer, Proceedings of(IROS)IEEE/RSJ International </a:t>
            </a:r>
            <a:r>
              <a:rPr lang="en-US" sz="2000" dirty="0" err="1">
                <a:solidFill>
                  <a:srgbClr val="000000"/>
                </a:solidFill>
              </a:rPr>
              <a:t>Conferenceon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768" name="Shape 9768"/>
          <p:cNvSpPr/>
          <p:nvPr/>
        </p:nvSpPr>
        <p:spPr>
          <a:xfrm>
            <a:off x="228600" y="609600"/>
            <a:ext cx="5723700" cy="838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Times New Roman"/>
              <a:buNone/>
            </a:pPr>
            <a:r>
              <a:rPr lang="en-US" sz="4000" b="1" dirty="0" smtClean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REFRENCE CONT….:- </a:t>
            </a:r>
            <a:endParaRPr lang="en-US" sz="4000" b="1" i="0" u="none" strike="noStrike" cap="none" dirty="0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0" name="Shape 9880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: - </a:t>
            </a:r>
          </a:p>
        </p:txBody>
      </p:sp>
      <p:sp>
        <p:nvSpPr>
          <p:cNvPr id="9881" name="Shape 9881"/>
          <p:cNvSpPr txBox="1">
            <a:spLocks noGrp="1"/>
          </p:cNvSpPr>
          <p:nvPr>
            <p:ph type="body" idx="1"/>
          </p:nvPr>
        </p:nvSpPr>
        <p:spPr>
          <a:xfrm>
            <a:off x="0" y="16764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SzPct val="85000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projrct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 present a 3D surface mapping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Technic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This project is based 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employed as remote sensing method which uses light within the type of a pulsed laser to live range with variety of military and Arial used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nowdays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This advanced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based military system will be won't to minister local patch area and may also scan suspicious robot and drone.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makes uses of light in the form of pulsed laser to measure ranges. It makes a 3D image formed by coordinate scanned through it. We can use this 3D image for further processing and decision making 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" name="Shape 9728"/>
          <p:cNvSpPr txBox="1">
            <a:spLocks noGrp="1"/>
          </p:cNvSpPr>
          <p:nvPr>
            <p:ph type="title"/>
          </p:nvPr>
        </p:nvSpPr>
        <p:spPr>
          <a:xfrm>
            <a:off x="217800" y="0"/>
            <a:ext cx="8926200" cy="16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: -</a:t>
            </a:r>
          </a:p>
        </p:txBody>
      </p:sp>
      <p:sp>
        <p:nvSpPr>
          <p:cNvPr id="9729" name="Shape 9729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 light detection and ranging ) . It is an optical remote sensing    technology that can measure the distance,  other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propertie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target by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ilumanting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target with light , often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useing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pulse from a laser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It's advance version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sonar . The disadvantages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sona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there low frequency and precision . In contrast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sonar , the new evolving of technology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has very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frequencie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precision , especially for short distance measurement 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technology has several advantage over the pre- existing technology of radar and sonar as it is much more accurate and reliable 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based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has a precision of 0.1 m along with sufficient horizontal resolution . 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</a:pP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defence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there is always need of best information of ground to make combat Strategies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1" name="Shape 9731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86175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Various methods are used to fulfill such need. Aerial photography is one of the most        common method but this method gives only two dimensions information about area 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But 3D mapping can give greater results with 3D coordinate data . 2D image gives information about any object any object but 3D data can give the information of height of the object . In this project we are designing a system that can make 3D mesh from the collected 3D data 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It's is better to get 3D area image of area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important sensor in 3D detection system  It generated prices , high quality , and sometimes even a three - dimensional map of the environment that it scans 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system consists of a scanner , laser , and sometimes specialists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gps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receiver as   well other elements that are essential for data collection and analysis are optic and photo detector 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buSzPct val="25000"/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" name="Shape 973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/>
              <a:t>ABOUT OF LIDAR TECHNOLOGY : - </a:t>
            </a:r>
          </a:p>
        </p:txBody>
      </p:sp>
      <p:sp>
        <p:nvSpPr>
          <p:cNvPr id="9734" name="Shape 9734"/>
          <p:cNvSpPr txBox="1">
            <a:spLocks noGrp="1"/>
          </p:cNvSpPr>
          <p:nvPr>
            <p:ph type="body" idx="1"/>
          </p:nvPr>
        </p:nvSpPr>
        <p:spPr>
          <a:xfrm>
            <a:off x="0" y="1392301"/>
            <a:ext cx="8229600" cy="54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 err="1"/>
              <a:t>Lidar</a:t>
            </a:r>
            <a:r>
              <a:rPr lang="en-US" sz="1900" dirty="0"/>
              <a:t> was invented in the early 1960,shortly after the invention the </a:t>
            </a:r>
            <a:r>
              <a:rPr lang="en-US" sz="1900" dirty="0" smtClean="0"/>
              <a:t>laser</a:t>
            </a:r>
          </a:p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900" dirty="0"/>
          </a:p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Its first application came in </a:t>
            </a:r>
            <a:r>
              <a:rPr lang="en-US" sz="1900" dirty="0" err="1"/>
              <a:t>metrology,where</a:t>
            </a:r>
            <a:r>
              <a:rPr lang="en-US" sz="1900" dirty="0"/>
              <a:t> the national center for atmospheric research used to measure cloud and aerosol</a:t>
            </a:r>
            <a:r>
              <a:rPr lang="en-US" sz="1900" dirty="0" smtClean="0"/>
              <a:t>.</a:t>
            </a:r>
          </a:p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900" dirty="0"/>
          </a:p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The general public became aware of the accuracy and usefulness of </a:t>
            </a:r>
            <a:r>
              <a:rPr lang="en-US" sz="1900" dirty="0" err="1"/>
              <a:t>lidar</a:t>
            </a:r>
            <a:r>
              <a:rPr lang="en-US" sz="1900" dirty="0"/>
              <a:t> system in 1971 during the Apollo 15 mission. When astronaut used a laser altimeter to map surface of the moon</a:t>
            </a:r>
            <a:r>
              <a:rPr lang="en-US" sz="1900" dirty="0" smtClean="0"/>
              <a:t>.</a:t>
            </a:r>
          </a:p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900" dirty="0"/>
          </a:p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 dirty="0"/>
              <a:t>1995- first commercial airborne </a:t>
            </a:r>
            <a:r>
              <a:rPr lang="en-US" sz="1900" dirty="0" err="1"/>
              <a:t>lidar</a:t>
            </a:r>
            <a:r>
              <a:rPr lang="en-US" sz="1900" dirty="0"/>
              <a:t> system developed</a:t>
            </a:r>
            <a:r>
              <a:rPr lang="en-US" sz="1900" dirty="0" smtClean="0"/>
              <a:t>.</a:t>
            </a:r>
          </a:p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900" dirty="0"/>
          </a:p>
          <a:p>
            <a:pPr marL="457200" lvl="0" indent="-222250" algn="l" rtl="0">
              <a:spcBef>
                <a:spcPts val="0"/>
              </a:spcBef>
              <a:buSzPct val="100000"/>
            </a:pPr>
            <a:r>
              <a:rPr lang="en-US" sz="1900" dirty="0" err="1"/>
              <a:t>Lidar</a:t>
            </a:r>
            <a:r>
              <a:rPr lang="en-US" sz="1900" dirty="0"/>
              <a:t> was used in the 1970 by NASA who used this laser </a:t>
            </a:r>
            <a:r>
              <a:rPr lang="en-US" sz="1900" dirty="0" err="1"/>
              <a:t>romte</a:t>
            </a:r>
            <a:r>
              <a:rPr lang="en-US" sz="1900" dirty="0"/>
              <a:t> seeing technology in its development of spacecraft 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5" name="Shape 97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9776" name="Shape 977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 err="1"/>
              <a:t>Lidar</a:t>
            </a:r>
            <a:r>
              <a:rPr lang="en-US" sz="2000" dirty="0"/>
              <a:t> scanner were capable of producing 2000 to 25000 pulses per second and were mainly being used for topographic mapping of the earth's surface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 err="1"/>
              <a:t>lidar</a:t>
            </a:r>
            <a:r>
              <a:rPr lang="en-US" sz="2000" dirty="0"/>
              <a:t> instrument of </a:t>
            </a:r>
            <a:r>
              <a:rPr lang="en-US" sz="2000" dirty="0" err="1"/>
              <a:t>lidar</a:t>
            </a:r>
            <a:r>
              <a:rPr lang="en-US" sz="2000" dirty="0"/>
              <a:t> system 1. Laser 2. Detector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/>
              <a:t>      And most of the </a:t>
            </a:r>
            <a:r>
              <a:rPr lang="en-US" sz="2000" dirty="0" err="1"/>
              <a:t>lidar</a:t>
            </a:r>
            <a:r>
              <a:rPr lang="en-US" sz="2000" dirty="0"/>
              <a:t> system works on the </a:t>
            </a:r>
            <a:r>
              <a:rPr lang="en-US" sz="2000" dirty="0" err="1"/>
              <a:t>the</a:t>
            </a:r>
            <a:r>
              <a:rPr lang="en-US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/>
              <a:t>      Principle of the time of light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/>
              <a:t> </a:t>
            </a:r>
          </a:p>
          <a:p>
            <a:pPr marL="457200" lvl="0" indent="-228600" algn="l" rtl="0">
              <a:spcBef>
                <a:spcPts val="0"/>
              </a:spcBef>
              <a:buSzPct val="100000"/>
            </a:pPr>
            <a:r>
              <a:rPr lang="en-US" sz="2000" dirty="0"/>
              <a:t>While the rider system can not works in such </a:t>
            </a:r>
            <a:r>
              <a:rPr lang="en-US" sz="2000" dirty="0" smtClean="0"/>
              <a:t>environments </a:t>
            </a:r>
            <a:r>
              <a:rPr lang="en-US" sz="2000" dirty="0"/>
              <a:t>.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3" name="Shape 9883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229600" cy="12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LIDAR USES LASER LIGHT :-</a:t>
            </a:r>
            <a:endParaRPr lang="en-US" b="1" dirty="0"/>
          </a:p>
        </p:txBody>
      </p:sp>
      <p:sp>
        <p:nvSpPr>
          <p:cNvPr id="9884" name="Shape 9884"/>
          <p:cNvSpPr txBox="1">
            <a:spLocks noGrp="1"/>
          </p:cNvSpPr>
          <p:nvPr>
            <p:ph type="body" idx="1"/>
          </p:nvPr>
        </p:nvSpPr>
        <p:spPr>
          <a:xfrm>
            <a:off x="0" y="1905001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Concept of laser beam was first presented by Einstein in 1971.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Laser is a device for producing a very narrow beam of highly intensive </a:t>
            </a:r>
            <a:r>
              <a:rPr lang="en-US" sz="2000" dirty="0" err="1"/>
              <a:t>monichromatic</a:t>
            </a:r>
            <a:r>
              <a:rPr lang="en-US" sz="2000" dirty="0"/>
              <a:t> </a:t>
            </a:r>
            <a:r>
              <a:rPr lang="en-US" sz="2000" dirty="0" err="1"/>
              <a:t>cohesent</a:t>
            </a:r>
            <a:r>
              <a:rPr lang="en-US" sz="2000" dirty="0"/>
              <a:t> light.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Why to use </a:t>
            </a:r>
            <a:r>
              <a:rPr lang="en-US" sz="2000" dirty="0" err="1"/>
              <a:t>lidar</a:t>
            </a:r>
            <a:r>
              <a:rPr lang="en-US" sz="2000" dirty="0"/>
              <a:t> :- because the speed and accuracy laser is too much.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600 - 1000 nm </a:t>
            </a:r>
            <a:r>
              <a:rPr lang="en-US" sz="2000" dirty="0" err="1"/>
              <a:t>lases</a:t>
            </a:r>
            <a:r>
              <a:rPr lang="en-US" sz="2000" dirty="0"/>
              <a:t> is used for non scientists application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1500 mm laser is used for military application.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5" name="Shape 9925"/>
          <p:cNvSpPr txBox="1">
            <a:spLocks noGrp="1"/>
          </p:cNvSpPr>
          <p:nvPr>
            <p:ph type="title"/>
          </p:nvPr>
        </p:nvSpPr>
        <p:spPr>
          <a:xfrm>
            <a:off x="152400" y="685800"/>
            <a:ext cx="8991600" cy="13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/>
              <a:t>COMPONENTS OF LIDAR SYSTEM : -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b="1" dirty="0"/>
          </a:p>
        </p:txBody>
      </p:sp>
      <p:sp>
        <p:nvSpPr>
          <p:cNvPr id="9926" name="Shape 9926"/>
          <p:cNvSpPr txBox="1"/>
          <p:nvPr/>
        </p:nvSpPr>
        <p:spPr>
          <a:xfrm>
            <a:off x="0" y="609600"/>
            <a:ext cx="7758600" cy="484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</a:pPr>
            <a:r>
              <a:rPr lang="en-US" sz="19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Photodetector</a:t>
            </a:r>
            <a:r>
              <a:rPr lang="en-US" sz="1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electronic receiver </a:t>
            </a:r>
            <a:endParaRPr lang="en-US" sz="19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</a:pPr>
            <a:endParaRPr lang="en-US" sz="19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</a:pPr>
            <a:r>
              <a:rPr lang="en-US" sz="19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r>
              <a:rPr lang="en-US" sz="1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optices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                  </a:t>
            </a:r>
            <a:endParaRPr lang="en-US" sz="19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</a:pPr>
            <a:endParaRPr lang="en-US" sz="19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</a:pPr>
            <a:r>
              <a:rPr lang="en-US" sz="19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GPS</a:t>
            </a:r>
            <a:endParaRPr lang="en-US"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</a:pPr>
            <a:endParaRPr lang="en-US" sz="19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</a:pPr>
            <a:r>
              <a:rPr lang="en-US" sz="19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Aircraft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</a:pPr>
            <a:endParaRPr lang="en-US"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</a:pPr>
            <a:r>
              <a:rPr lang="en-US" sz="1900" dirty="0" smtClean="0">
                <a:solidFill>
                  <a:schemeClr val="dk1"/>
                </a:solidFill>
              </a:rPr>
              <a:t>Ultrasonic </a:t>
            </a:r>
            <a:r>
              <a:rPr lang="en-US" sz="1900" dirty="0">
                <a:solidFill>
                  <a:schemeClr val="dk1"/>
                </a:solidFill>
              </a:rPr>
              <a:t>module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1254</Words>
  <Application>Microsoft Office PowerPoint</Application>
  <PresentationFormat>On-screen Show (4:3)</PresentationFormat>
  <Paragraphs>195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Slide 1</vt:lpstr>
      <vt:lpstr>CONTENTS :-</vt:lpstr>
      <vt:lpstr>ABSTRACT : - </vt:lpstr>
      <vt:lpstr>INTRODUCTION : -</vt:lpstr>
      <vt:lpstr>Slide 5</vt:lpstr>
      <vt:lpstr>ABOUT OF LIDAR TECHNOLOGY : - </vt:lpstr>
      <vt:lpstr>Slide 7</vt:lpstr>
      <vt:lpstr>LIDAR USES LASER LIGHT :-</vt:lpstr>
      <vt:lpstr>COMPONENTS OF LIDAR SYSTEM : - </vt:lpstr>
      <vt:lpstr>PURPOSE OF SYSTEMS :-</vt:lpstr>
      <vt:lpstr>COMPONENTS USED :-</vt:lpstr>
      <vt:lpstr>Slide 12</vt:lpstr>
      <vt:lpstr>FLOW DIAGRAM OF LIDAR :- </vt:lpstr>
      <vt:lpstr>WORKING OF PROJECT :- </vt:lpstr>
      <vt:lpstr>TYPES OF LIDAR :-  </vt:lpstr>
      <vt:lpstr>HARDWARE SETUP :-   </vt:lpstr>
      <vt:lpstr>METHODOLOGY :-</vt:lpstr>
      <vt:lpstr>APPLICARTIONS :- </vt:lpstr>
      <vt:lpstr>Result :-</vt:lpstr>
      <vt:lpstr>Scanning result of an object : -</vt:lpstr>
      <vt:lpstr>CONCLUSION :-</vt:lpstr>
      <vt:lpstr>FUTURE SCOPE :- </vt:lpstr>
      <vt:lpstr>REFERENCE :-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</cp:revision>
  <dcterms:modified xsi:type="dcterms:W3CDTF">2021-07-16T17:04:54Z</dcterms:modified>
</cp:coreProperties>
</file>