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7D10A-5839-49B9-BE47-B5035B85387E}" type="datetimeFigureOut">
              <a:rPr lang="en-IN" smtClean="0"/>
              <a:pPr/>
              <a:t>10-07-2021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71F7C-BB28-48A7-97AD-D558109919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63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1" name="Shape 95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32" name="Shape 9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33" name="Shape 95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0" name="Shape 9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91" name="Shape 9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92" name="Shape 92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3" name="Shape 94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44" name="Shape 9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45" name="Shape 94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2" name="Shape 9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43" name="Shape 9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44" name="Shape 93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0" name="Shape 9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61" name="Shape 9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62" name="Shape 93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9" name="Shape 95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60" name="Shape 95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61" name="Shape 95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0" name="Shape 94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51" name="Shape 9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52" name="Shape 94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7" name="Shape 9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58" name="Shape 9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59" name="Shape 94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4" name="Shape 94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65" name="Shape 9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66" name="Shape 94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4" name="Shape 94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95" name="Shape 9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96" name="Shape 94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8" name="Shape 95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39" name="Shape 9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40" name="Shape 95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7" name="Shape 95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78" name="Shape 9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79" name="Shape 95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7" name="Shape 95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88" name="Shape 9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89" name="Shape 95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" name="Shape 9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98" name="Shape 9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99" name="Shape 92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5" name="Shape 95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46" name="Shape 9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47" name="Shape 95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2" name="Shape 95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53" name="Shape 9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54" name="Shape 95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5" name="Shape 94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76" name="Shape 9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77" name="Shape 94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" name="Shape 9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9" name="Shape 9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30" name="Shape 93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10-07-2021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10-07-2021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</a:t>
            </a:r>
            <a:r>
              <a:rPr lang="en-US" dirty="0"/>
              <a:t>to </a:t>
            </a:r>
            <a:r>
              <a:rPr lang="en-US"/>
              <a:t>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78C6-8E46-4EA5-A90E-3CF775FBA8F0}" type="datetimeFigureOut">
              <a:rPr lang="en-IN" smtClean="0"/>
              <a:pPr/>
              <a:t>10-07-2021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4A78C6-8E46-4EA5-A90E-3CF775FBA8F0}" type="datetimeFigureOut">
              <a:rPr lang="en-IN" smtClean="0"/>
              <a:pPr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7BD3D9A-FCBA-4E14-8878-A82801E0800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slideLayout" Target="../slideLayouts/slideLayout2.xml" /><Relationship Id="rId1" Type="http://schemas.openxmlformats.org/officeDocument/2006/relationships/video" Target="file:///C:/Users/dell/Downloads/WhatsApp%20Video%202021-07-07%20at%201.09.38%20AM.mp4" TargetMode="Externa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jp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ert.org/3d-mapping-using-lidar" TargetMode="External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journals.sagepub.com/" TargetMode="External" /><Relationship Id="rId4" Type="http://schemas.openxmlformats.org/officeDocument/2006/relationships/hyperlink" Target="https://link.springer.com/article" TargetMode="Externa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.cmu.edu/" TargetMode="External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7" name="Shape 9257"/>
          <p:cNvSpPr txBox="1"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44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Roshani</a:t>
            </a: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katara</a:t>
            </a: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Tech, ECE,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SzPct val="25000"/>
              <a:buNone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1900040315002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(2019-2021)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Raja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Balwant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Singh Engineering Technical Campus,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Bichpuri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Agra(U.P), India</a:t>
            </a:r>
            <a:b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Under the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Guidence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of</a:t>
            </a:r>
            <a:b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1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Dushyant</a:t>
            </a: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Singh </a:t>
            </a:r>
          </a:p>
          <a:p>
            <a:pPr marL="0" lvl="0" indent="0" algn="ctr" rtl="0">
              <a:spcBef>
                <a:spcPts val="360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Professor,  ECE,  Raja 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Balwant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Singh Engineering Technical Campus,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Bichpuri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Agra(U.P.), India</a:t>
            </a:r>
            <a:br>
              <a:rPr lang="en-US" sz="1800" dirty="0">
                <a:solidFill>
                  <a:schemeClr val="dk1"/>
                </a:solidFill>
              </a:rPr>
            </a:br>
            <a:endParaRPr lang="en-US" sz="1800" dirty="0">
              <a:solidFill>
                <a:schemeClr val="dk1"/>
              </a:solidFill>
            </a:endParaRPr>
          </a:p>
        </p:txBody>
      </p:sp>
      <p:pic>
        <p:nvPicPr>
          <p:cNvPr id="9258" name="Shape 9258" descr="C:\Users\asus\Desktop\aktu.jpe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14800" y="9906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59" name="Shape 9259"/>
          <p:cNvSpPr txBox="1"/>
          <p:nvPr/>
        </p:nvSpPr>
        <p:spPr>
          <a:xfrm>
            <a:off x="381000" y="547378"/>
            <a:ext cx="83820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Dr. A. P. J. ABDUL KALAM TECHNICAL UNIVERSITY, LUCKNOW</a:t>
            </a:r>
          </a:p>
        </p:txBody>
      </p:sp>
      <p:sp>
        <p:nvSpPr>
          <p:cNvPr id="9260" name="Shape 9260"/>
          <p:cNvSpPr txBox="1"/>
          <p:nvPr/>
        </p:nvSpPr>
        <p:spPr>
          <a:xfrm>
            <a:off x="1385325" y="2525473"/>
            <a:ext cx="6629400" cy="8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on-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novel approach of 3d surface mapping using lidar technology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9" name="Shape 954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PURPOSE OF SYSTEM </a:t>
            </a:r>
          </a:p>
        </p:txBody>
      </p:sp>
      <p:sp>
        <p:nvSpPr>
          <p:cNvPr id="9550" name="Shape 95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Tx/>
              <a:buChar char="-"/>
            </a:pPr>
            <a:r>
              <a:rPr lang="en-IN" sz="3200"/>
              <a:t>Developing a lidar 3D surface navigation and modelling system </a:t>
            </a:r>
          </a:p>
          <a:p>
            <a:pPr lvl="0" rtl="0">
              <a:spcBef>
                <a:spcPts val="0"/>
              </a:spcBef>
              <a:buFontTx/>
              <a:buChar char="-"/>
            </a:pPr>
            <a:r>
              <a:rPr lang="en-IN" sz="3200"/>
              <a:t>Testing of various algorithms to processing the 3D data </a:t>
            </a:r>
          </a:p>
          <a:p>
            <a:pPr lvl="0" rtl="0">
              <a:spcBef>
                <a:spcPts val="0"/>
              </a:spcBef>
              <a:buFontTx/>
              <a:buChar char="-"/>
            </a:pPr>
            <a:r>
              <a:rPr lang="en-IN" sz="3200"/>
              <a:t>Processing data and convert it into 3D coordinate point data that can be projected the 3D image of the field </a:t>
            </a:r>
          </a:p>
          <a:p>
            <a:pPr lvl="0" rtl="0">
              <a:spcBef>
                <a:spcPts val="0"/>
              </a:spcBef>
              <a:buFontTx/>
              <a:buChar char="-"/>
            </a:pPr>
            <a:r>
              <a:rPr lang="en-IN" sz="3200"/>
              <a:t>Applying resolution implementation and cohesion techniques . 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8" name="Shape 959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Components used </a:t>
            </a:r>
          </a:p>
        </p:txBody>
      </p:sp>
      <p:sp>
        <p:nvSpPr>
          <p:cNvPr id="9599" name="Shape 95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9600" name="Shape 9600"/>
          <p:cNvSpPr txBox="1">
            <a:spLocks noGrp="1"/>
          </p:cNvSpPr>
          <p:nvPr>
            <p:ph type="body" idx="1"/>
          </p:nvPr>
        </p:nvSpPr>
        <p:spPr>
          <a:xfrm>
            <a:off x="457200" y="2867899"/>
            <a:ext cx="8229600" cy="427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85000"/>
            </a:pPr>
            <a:r>
              <a:rPr lang="en-US" b="1"/>
              <a:t>16×2 LCD </a:t>
            </a: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85000"/>
            </a:pPr>
            <a:r>
              <a:rPr lang="en-US" b="1"/>
              <a:t>Arduino mega 2560</a:t>
            </a: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85000"/>
            </a:pPr>
            <a:r>
              <a:rPr lang="en-US" b="1"/>
              <a:t>microchip atmega 2560 </a:t>
            </a: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85000"/>
            </a:pPr>
            <a:r>
              <a:rPr lang="en-US" b="1"/>
              <a:t>Lidar module </a:t>
            </a: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85000"/>
            </a:pPr>
            <a:r>
              <a:rPr lang="en-US" b="1"/>
              <a:t>Lm 2596</a:t>
            </a: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85000"/>
            </a:pPr>
            <a:r>
              <a:rPr lang="en-US" b="1"/>
              <a:t>Servo motor </a:t>
            </a: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85000"/>
            </a:pPr>
            <a:r>
              <a:rPr lang="en-US" b="1"/>
              <a:t>Ultrasonic module </a:t>
            </a:r>
          </a:p>
          <a:p>
            <a:pPr marL="457200" lvl="0" indent="-228600" algn="l" rtl="0">
              <a:spcBef>
                <a:spcPts val="0"/>
              </a:spcBef>
              <a:buSzPct val="85000"/>
            </a:pPr>
            <a:r>
              <a:rPr lang="en-US" b="1"/>
              <a:t>Wemos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9" name="Shape 9479"/>
          <p:cNvSpPr txBox="1">
            <a:spLocks noGrp="1"/>
          </p:cNvSpPr>
          <p:nvPr>
            <p:ph type="body" idx="1"/>
          </p:nvPr>
        </p:nvSpPr>
        <p:spPr>
          <a:xfrm>
            <a:off x="457200" y="845125"/>
            <a:ext cx="8229600" cy="56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480" name="Shape 9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45124"/>
            <a:ext cx="8229600" cy="56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0" name="Shape 935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Flow diagram of lidar </a:t>
            </a:r>
          </a:p>
        </p:txBody>
      </p:sp>
      <p:sp>
        <p:nvSpPr>
          <p:cNvPr id="9351" name="Shape 93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pic>
        <p:nvPicPr>
          <p:cNvPr id="9352" name="Shape 9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1" name="Shape 961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Types of lidar</a:t>
            </a:r>
          </a:p>
        </p:txBody>
      </p:sp>
      <p:sp>
        <p:nvSpPr>
          <p:cNvPr id="9612" name="Shape 96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  <a:p>
            <a:pPr marL="182880" lvl="0" indent="-18288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pic>
        <p:nvPicPr>
          <p:cNvPr id="9613" name="Shape 96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2071675"/>
            <a:ext cx="68580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" name="Shape 9526"/>
          <p:cNvSpPr txBox="1">
            <a:spLocks noGrp="1"/>
          </p:cNvSpPr>
          <p:nvPr>
            <p:ph type="title"/>
          </p:nvPr>
        </p:nvSpPr>
        <p:spPr>
          <a:xfrm>
            <a:off x="457200" y="64292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Hardware setup :- </a:t>
            </a:r>
          </a:p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9527" name="Shape 95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pic>
        <p:nvPicPr>
          <p:cNvPr id="9528" name="Shape 95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50" y="1633525"/>
            <a:ext cx="822960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hatsApp Video 2021-07-07 at 1.09.38 AM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457200"/>
            <a:ext cx="9144000" cy="647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" name="Shape 947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Methodology</a:t>
            </a:r>
          </a:p>
        </p:txBody>
      </p:sp>
      <p:sp>
        <p:nvSpPr>
          <p:cNvPr id="9473" name="Shape 94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85000"/>
            </a:pPr>
            <a:r>
              <a:rPr lang="en-US"/>
              <a:t>Light detection and ranging is a technology similar to radar using laser instead of radio waves . Lidar principal is pretty easy to understand </a:t>
            </a: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85000"/>
              <a:buAutoNum type="arabicPeriod"/>
            </a:pPr>
            <a:r>
              <a:rPr lang="en-US"/>
              <a:t>It emits a laser pulse on a surface</a:t>
            </a: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85000"/>
              <a:buAutoNum type="arabicPeriod"/>
            </a:pPr>
            <a:r>
              <a:rPr lang="en-US"/>
              <a:t>Catches the reflected laser back to the lidar pulse source with </a:t>
            </a: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SzPct val="85000"/>
              <a:buAutoNum type="arabicPeriod"/>
            </a:pPr>
            <a:r>
              <a:rPr lang="en-US"/>
              <a:t>Measure the time laser travelled </a:t>
            </a:r>
          </a:p>
          <a:p>
            <a:pPr marL="457200" lvl="0" indent="-228600" algn="l" rtl="0">
              <a:spcBef>
                <a:spcPts val="0"/>
              </a:spcBef>
              <a:buSzPct val="85000"/>
              <a:buAutoNum type="arabicPeriod"/>
            </a:pPr>
            <a:r>
              <a:rPr lang="en-US"/>
              <a:t>Calculate the distance from sources with the formula “ distance = ( speed of light x time elapsed ) / 2</a:t>
            </a:r>
          </a:p>
          <a:p>
            <a:pPr marL="457200" lvl="0" indent="-228600" algn="l" rtl="0">
              <a:spcBef>
                <a:spcPts val="0"/>
              </a:spcBef>
              <a:buSzPct val="85000"/>
              <a:buAutoNum type="arabicPeriod"/>
            </a:pPr>
            <a:r>
              <a:rPr lang="en-US"/>
              <a:t>This process is repeated a million times by lidar instrument and ends up producing a complex map of the surveyed area known as a 3d point cloud 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6" name="Shape 940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Applications</a:t>
            </a:r>
          </a:p>
        </p:txBody>
      </p:sp>
      <p:sp>
        <p:nvSpPr>
          <p:cNvPr id="9407" name="Shape 9407"/>
          <p:cNvSpPr txBox="1">
            <a:spLocks noGrp="1"/>
          </p:cNvSpPr>
          <p:nvPr>
            <p:ph type="body" idx="1"/>
          </p:nvPr>
        </p:nvSpPr>
        <p:spPr>
          <a:xfrm>
            <a:off x="351182" y="1404730"/>
            <a:ext cx="8229600" cy="49916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AutoNum type="arabicPeriod"/>
            </a:pPr>
            <a:r>
              <a:rPr lang="en-US" i="1"/>
              <a:t>Military 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i="1"/>
          </a:p>
          <a:p>
            <a:pPr marL="457200" lvl="0" indent="-228600" algn="l" rtl="0">
              <a:spcBef>
                <a:spcPts val="0"/>
              </a:spcBef>
              <a:buAutoNum type="arabicPeriod"/>
            </a:pPr>
            <a:r>
              <a:rPr lang="en-US" i="1"/>
              <a:t>Self driving car 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i="1"/>
          </a:p>
          <a:p>
            <a:pPr marL="457200" lvl="0" indent="-228600" algn="l" rtl="0">
              <a:spcBef>
                <a:spcPts val="0"/>
              </a:spcBef>
              <a:buAutoNum type="arabicPeriod"/>
            </a:pPr>
            <a:r>
              <a:rPr lang="en-US" i="1"/>
              <a:t>Agriculture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i="1"/>
          </a:p>
          <a:p>
            <a:pPr marL="457200" lvl="0" indent="-228600" algn="l" rtl="0">
              <a:spcBef>
                <a:spcPts val="0"/>
              </a:spcBef>
              <a:buAutoNum type="arabicPeriod"/>
            </a:pPr>
            <a:r>
              <a:rPr lang="en-US" i="1"/>
              <a:t>Atmosphere remote sensing and meterold 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en-IN" sz="1000" b="1" i="1"/>
          </a:p>
          <a:p>
            <a:pPr lvl="0" algn="l" rtl="0">
              <a:spcBef>
                <a:spcPts val="0"/>
              </a:spcBef>
              <a:buFontTx/>
              <a:buChar char="-"/>
            </a:pPr>
            <a:r>
              <a:rPr lang="en-IN" i="1"/>
              <a:t>Astronomy </a:t>
            </a:r>
          </a:p>
          <a:p>
            <a:pPr lvl="0" algn="l" rtl="0">
              <a:spcBef>
                <a:spcPts val="0"/>
              </a:spcBef>
              <a:buFontTx/>
              <a:buChar char="-"/>
            </a:pPr>
            <a:endParaRPr lang="en-IN" i="1"/>
          </a:p>
          <a:p>
            <a:pPr lvl="0" algn="l" rtl="0">
              <a:spcBef>
                <a:spcPts val="0"/>
              </a:spcBef>
              <a:buFontTx/>
              <a:buChar char="-"/>
            </a:pPr>
            <a:r>
              <a:rPr lang="en-IN" i="1"/>
              <a:t>Land management </a:t>
            </a:r>
          </a:p>
          <a:p>
            <a:pPr lvl="0" algn="l" rtl="0">
              <a:spcBef>
                <a:spcPts val="0"/>
              </a:spcBef>
              <a:buFontTx/>
              <a:buChar char="-"/>
            </a:pPr>
            <a:endParaRPr lang="en-IN" i="1"/>
          </a:p>
          <a:p>
            <a:pPr lvl="0" algn="l" rtl="0">
              <a:spcBef>
                <a:spcPts val="0"/>
              </a:spcBef>
              <a:buFontTx/>
              <a:buChar char="-"/>
            </a:pPr>
            <a:r>
              <a:rPr lang="en-IN" i="1"/>
              <a:t>Climate change </a:t>
            </a:r>
          </a:p>
          <a:p>
            <a:pPr lvl="0" algn="l" rtl="0">
              <a:spcBef>
                <a:spcPts val="0"/>
              </a:spcBef>
              <a:buFontTx/>
              <a:buChar char="-"/>
            </a:pPr>
            <a:endParaRPr lang="en-IN" i="1"/>
          </a:p>
          <a:p>
            <a:pPr lvl="0" algn="l" rtl="0">
              <a:spcBef>
                <a:spcPts val="0"/>
              </a:spcBef>
              <a:buFontTx/>
              <a:buChar char="-"/>
            </a:pPr>
            <a:r>
              <a:rPr lang="en-IN" i="1"/>
              <a:t>Robitics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7" name="Shape 956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Result </a:t>
            </a:r>
          </a:p>
        </p:txBody>
      </p:sp>
      <p:sp>
        <p:nvSpPr>
          <p:cNvPr id="9568" name="Shape 95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pic>
        <p:nvPicPr>
          <p:cNvPr id="9569" name="Shape 95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775" y="1600199"/>
            <a:ext cx="408495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0" name="Shape 95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725" y="1788549"/>
            <a:ext cx="3942074" cy="468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2" name="Shape 926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Content	</a:t>
            </a:r>
          </a:p>
        </p:txBody>
      </p:sp>
      <p:sp>
        <p:nvSpPr>
          <p:cNvPr id="9263" name="Shape 92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826400" cy="487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lnSpcReduction="1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Abstract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Introduction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About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Background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Purpose of system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Components used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Block diagram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Flow diagram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Working diagram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Hardware setup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 err="1"/>
              <a:t>Methology</a:t>
            </a:r>
            <a:r>
              <a:rPr lang="en-US" sz="2000" dirty="0"/>
              <a:t> of project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 Application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Results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 err="1"/>
              <a:t>Conculsion</a:t>
            </a:r>
            <a:r>
              <a:rPr lang="en-US" sz="2000" dirty="0"/>
              <a:t>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Future scope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Reference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6" name="Shape 951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Conclusion </a:t>
            </a:r>
          </a:p>
        </p:txBody>
      </p:sp>
      <p:sp>
        <p:nvSpPr>
          <p:cNvPr id="9517" name="Shape 95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buSzPct val="25000"/>
              <a:buNone/>
            </a:pPr>
            <a:r>
              <a:rPr lang="en-US"/>
              <a:t>Lidar has the superior performance than tha pre- existing radar and sonar technology due to its high accuracy and resolution . 3D mapping is required particularly to build the map of any given surrounding . 3D mapping using lidar is very accurate, reliable and cost effective . Lidar is mounted on a fingered v servo motor which maps the given environment in 3D.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6" name="Shape 961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Future scope : - </a:t>
            </a:r>
          </a:p>
        </p:txBody>
      </p:sp>
      <p:sp>
        <p:nvSpPr>
          <p:cNvPr id="9617" name="Shape 96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63550" algn="l" rtl="0">
              <a:spcBef>
                <a:spcPts val="0"/>
              </a:spcBef>
              <a:buSzPct val="100000"/>
            </a:pPr>
            <a:r>
              <a:rPr lang="en-US" sz="3700"/>
              <a:t>This device can be made compact 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sz="3700"/>
              <a:t>-  range can be varied about 20 cm to 200 m 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sz="3700"/>
              <a:t> - it can be prepared for fast processing fast processing cm be done if multiple micro controller is used wife </a:t>
            </a:r>
            <a:r>
              <a:rPr lang="en-IN" sz="3700"/>
              <a:t>it 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IN" sz="3700"/>
              <a:t> Weight can be reduced </a:t>
            </a:r>
            <a:endParaRPr lang="en-US" sz="3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9" name="Shape 9509"/>
          <p:cNvSpPr txBox="1">
            <a:spLocks noGrp="1"/>
          </p:cNvSpPr>
          <p:nvPr>
            <p:ph type="title"/>
          </p:nvPr>
        </p:nvSpPr>
        <p:spPr>
          <a:xfrm>
            <a:off x="838200" y="193957"/>
            <a:ext cx="8333433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dirty="0"/>
              <a:t>Reference :-</a:t>
            </a:r>
          </a:p>
        </p:txBody>
      </p:sp>
      <p:sp>
        <p:nvSpPr>
          <p:cNvPr id="9510" name="Shape 9510"/>
          <p:cNvSpPr txBox="1"/>
          <p:nvPr/>
        </p:nvSpPr>
        <p:spPr>
          <a:xfrm>
            <a:off x="762000" y="13716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rtl="0">
              <a:spcBef>
                <a:spcPts val="0"/>
              </a:spcBef>
              <a:buNone/>
            </a:pPr>
            <a:r>
              <a:rPr lang="en-US" sz="1600" dirty="0"/>
              <a:t>1.Simple and cost-effective 3 - dimensional(3D) mapping of internal structures</a:t>
            </a:r>
            <a:br>
              <a:rPr lang="en-US" sz="1600" dirty="0"/>
            </a:br>
            <a:r>
              <a:rPr lang="en-US" sz="1600" dirty="0"/>
              <a:t>Light Detection and Ranging (</a:t>
            </a:r>
            <a:r>
              <a:rPr lang="en-US" sz="1600" dirty="0" err="1"/>
              <a:t>LiDAR</a:t>
            </a:r>
            <a:r>
              <a:rPr lang="en-US" sz="1600" dirty="0"/>
              <a:t>), Authors:  </a:t>
            </a:r>
            <a:r>
              <a:rPr lang="en-US" sz="1600" dirty="0" err="1"/>
              <a:t>VandanaV</a:t>
            </a:r>
            <a:r>
              <a:rPr lang="en-US" sz="1600" dirty="0"/>
              <a:t> , </a:t>
            </a:r>
            <a:r>
              <a:rPr lang="en-US" sz="1600" dirty="0" err="1"/>
              <a:t>Yashaswini</a:t>
            </a:r>
            <a:r>
              <a:rPr lang="en-US" sz="1600" dirty="0"/>
              <a:t> S , </a:t>
            </a:r>
            <a:r>
              <a:rPr lang="en-US" sz="1600" dirty="0" err="1"/>
              <a:t>Vidya</a:t>
            </a:r>
            <a:r>
              <a:rPr lang="en-US" sz="1600" dirty="0"/>
              <a:t> B, </a:t>
            </a:r>
            <a:r>
              <a:rPr lang="en-US" sz="1600" dirty="0" err="1"/>
              <a:t>PaperID</a:t>
            </a:r>
            <a:r>
              <a:rPr lang="en-US" sz="1600" dirty="0"/>
              <a:t>: IJERTCONV6IS13090 , Volume &amp; Issue : NCESC –2018  (Volume6 Issue13) ,Published (</a:t>
            </a:r>
            <a:r>
              <a:rPr lang="en-US" sz="1600" dirty="0" err="1"/>
              <a:t>FirstOnline</a:t>
            </a:r>
            <a:r>
              <a:rPr lang="en-US" sz="1600" dirty="0"/>
              <a:t>) : 24-04-2018 ,ISSN  (Online) : 2278-0181  , Publisher Name :IJERT . </a:t>
            </a:r>
            <a:r>
              <a:rPr lang="en-US" sz="1600" dirty="0">
                <a:hlinkClick r:id="rId3"/>
              </a:rPr>
              <a:t>https://www.ijert.org/3d-mapping-using-lidar</a:t>
            </a:r>
            <a:endParaRPr lang="en-US" sz="1600" dirty="0"/>
          </a:p>
          <a:p>
            <a:pPr lvl="0" rtl="0">
              <a:spcBef>
                <a:spcPts val="0"/>
              </a:spcBef>
              <a:buNone/>
            </a:pP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2.Airborne </a:t>
            </a:r>
            <a:r>
              <a:rPr lang="en-US" sz="1600" dirty="0" err="1"/>
              <a:t>LiDAR</a:t>
            </a:r>
            <a:r>
              <a:rPr lang="en-US" sz="1600" dirty="0"/>
              <a:t> Technology :A Review of Data Collection and Processing</a:t>
            </a:r>
            <a:br>
              <a:rPr lang="en-US" sz="1600" dirty="0"/>
            </a:br>
            <a:r>
              <a:rPr lang="en-US" sz="1600" dirty="0"/>
              <a:t>Systems by Bharat </a:t>
            </a:r>
            <a:r>
              <a:rPr lang="en-US" sz="1600" dirty="0" err="1"/>
              <a:t>Lohani</a:t>
            </a:r>
            <a:r>
              <a:rPr lang="en-US" sz="1600" dirty="0"/>
              <a:t> </a:t>
            </a:r>
            <a:r>
              <a:rPr lang="en-US" sz="1600" dirty="0" err="1"/>
              <a:t>Sudhasheelgosh</a:t>
            </a:r>
            <a:r>
              <a:rPr lang="en-US" sz="1600" dirty="0"/>
              <a:t> ,Proceeding of  </a:t>
            </a:r>
            <a:r>
              <a:rPr lang="en-US" sz="1600" dirty="0" err="1"/>
              <a:t>thenational</a:t>
            </a:r>
            <a:br>
              <a:rPr lang="en-US" sz="1600" dirty="0"/>
            </a:br>
            <a:r>
              <a:rPr lang="en-US" sz="1600" dirty="0"/>
              <a:t>academy of sciences ,</a:t>
            </a:r>
            <a:r>
              <a:rPr lang="en-US" sz="1600" dirty="0" err="1"/>
              <a:t>indiasectionA</a:t>
            </a:r>
            <a:r>
              <a:rPr lang="en-US" sz="1600" dirty="0"/>
              <a:t> :Physical Sciences 87,567-579(2017).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https://link.springer.com/article</a:t>
            </a:r>
            <a:r>
              <a:rPr lang="en-US" sz="1600" dirty="0"/>
              <a:t> /10.1007%2Fs40010-017-0435-9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3.Integration of light detection and ranging technology with </a:t>
            </a:r>
            <a:r>
              <a:rPr lang="en-US" sz="1600" dirty="0" err="1"/>
              <a:t>photogrammetryin</a:t>
            </a:r>
            <a:r>
              <a:rPr lang="en-US" sz="1600" dirty="0"/>
              <a:t> highway location and design by David </a:t>
            </a:r>
            <a:r>
              <a:rPr lang="en-US" sz="1600" dirty="0" err="1"/>
              <a:t>Veneziano</a:t>
            </a:r>
            <a:r>
              <a:rPr lang="en-US" sz="1600" dirty="0"/>
              <a:t> ,</a:t>
            </a:r>
            <a:r>
              <a:rPr lang="en-US" sz="1600" dirty="0" err="1"/>
              <a:t>Riginald</a:t>
            </a:r>
            <a:r>
              <a:rPr lang="en-US" sz="1600" dirty="0"/>
              <a:t>, </a:t>
            </a:r>
            <a:r>
              <a:rPr lang="en-US" sz="1600" dirty="0" err="1"/>
              <a:t>solueyrette</a:t>
            </a:r>
            <a:r>
              <a:rPr lang="en-US" sz="1600" dirty="0"/>
              <a:t> ,Shauna Hallmark, Volume 1836, first published January 1, 2003.  </a:t>
            </a:r>
            <a:r>
              <a:rPr lang="en-US" sz="1600" dirty="0">
                <a:hlinkClick r:id="rId5"/>
              </a:rPr>
              <a:t>https://journals.sagepub.com</a:t>
            </a:r>
            <a:r>
              <a:rPr lang="en-US" sz="1600" dirty="0"/>
              <a:t> /</a:t>
            </a:r>
            <a:r>
              <a:rPr lang="en-US" sz="1600" dirty="0" err="1"/>
              <a:t>doi</a:t>
            </a:r>
            <a:r>
              <a:rPr lang="en-US" sz="1600" dirty="0"/>
              <a:t>/ 10.3141/1836-01</a:t>
            </a:r>
            <a:br>
              <a:rPr lang="en-US" sz="1600" dirty="0"/>
            </a:br>
            <a:r>
              <a:rPr lang="en-US" sz="1600" dirty="0"/>
              <a:t>4.W.Shen ,</a:t>
            </a:r>
            <a:r>
              <a:rPr lang="en-US" sz="1600" dirty="0" err="1"/>
              <a:t>J.Zhangand</a:t>
            </a:r>
            <a:r>
              <a:rPr lang="en-US" sz="1600" dirty="0"/>
              <a:t> </a:t>
            </a:r>
            <a:r>
              <a:rPr lang="en-US" sz="1600" dirty="0" err="1"/>
              <a:t>F.Yuan,"Anewalgorithm</a:t>
            </a:r>
            <a:r>
              <a:rPr lang="en-US" sz="1600" dirty="0"/>
              <a:t> of </a:t>
            </a:r>
            <a:r>
              <a:rPr lang="en-US" sz="1600" dirty="0" err="1"/>
              <a:t>buildingboundary</a:t>
            </a:r>
            <a:r>
              <a:rPr lang="en-US" sz="1600" dirty="0"/>
              <a:t> extraction </a:t>
            </a:r>
            <a:r>
              <a:rPr lang="en-US" sz="1600" dirty="0" err="1"/>
              <a:t>basedon</a:t>
            </a:r>
            <a:r>
              <a:rPr lang="en-US" sz="1600" dirty="0"/>
              <a:t> LIDAR data ,"201119</a:t>
            </a:r>
            <a:r>
              <a:rPr lang="en-US" sz="1600" baseline="30000" dirty="0"/>
              <a:t>th</a:t>
            </a:r>
            <a:r>
              <a:rPr lang="en-US" sz="1600" dirty="0"/>
              <a:t> International </a:t>
            </a:r>
            <a:r>
              <a:rPr lang="en-US" sz="1600" dirty="0" err="1"/>
              <a:t>Conferenceon</a:t>
            </a:r>
            <a:r>
              <a:rPr lang="en-US" sz="1600" dirty="0"/>
              <a:t>  </a:t>
            </a:r>
            <a:r>
              <a:rPr lang="en-US" sz="1600" dirty="0" err="1"/>
              <a:t>Geoinformatics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Shanghai,  2011,  pp.1-4.doi:10.1109 /GeoInformatics.2011.5981049.</a:t>
            </a:r>
          </a:p>
          <a:p>
            <a:pPr lvl="0" rtl="0">
              <a:spcBef>
                <a:spcPts val="0"/>
              </a:spcBef>
              <a:buNone/>
            </a:pPr>
            <a:br>
              <a:rPr lang="en-US" sz="1600" dirty="0"/>
            </a:br>
            <a:r>
              <a:rPr lang="en-US" sz="1600" dirty="0"/>
              <a:t>4.Monocular Camera Localization in Prior </a:t>
            </a:r>
            <a:r>
              <a:rPr lang="en-US" sz="1600" dirty="0" err="1"/>
              <a:t>LiDAR</a:t>
            </a:r>
            <a:r>
              <a:rPr lang="en-US" sz="1600" dirty="0"/>
              <a:t>  Maps with 2D-3D Line</a:t>
            </a:r>
            <a:br>
              <a:rPr lang="en-US" sz="1600" dirty="0"/>
            </a:br>
            <a:r>
              <a:rPr lang="en-US" sz="1600" dirty="0"/>
              <a:t>Correspondences by </a:t>
            </a:r>
            <a:r>
              <a:rPr lang="en-US" sz="1600" dirty="0" err="1"/>
              <a:t>HuaiYu</a:t>
            </a:r>
            <a:r>
              <a:rPr lang="en-US" sz="1600" dirty="0"/>
              <a:t> and </a:t>
            </a:r>
            <a:r>
              <a:rPr lang="en-US" sz="1600" dirty="0" err="1"/>
              <a:t>WeikunZhen</a:t>
            </a:r>
            <a:r>
              <a:rPr lang="en-US" sz="1600" dirty="0"/>
              <a:t> and </a:t>
            </a:r>
            <a:r>
              <a:rPr lang="en-US" sz="1600" dirty="0" err="1"/>
              <a:t>Wen</a:t>
            </a:r>
            <a:r>
              <a:rPr lang="en-US" sz="1600" dirty="0"/>
              <a:t> </a:t>
            </a:r>
            <a:r>
              <a:rPr lang="en-US" sz="1600" dirty="0" err="1"/>
              <a:t>YangandJi</a:t>
            </a:r>
            <a:r>
              <a:rPr lang="en-US" sz="1600" dirty="0"/>
              <a:t> </a:t>
            </a:r>
            <a:r>
              <a:rPr lang="en-US" sz="1600" dirty="0" err="1"/>
              <a:t>Zhangand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Sebastian Scherer, Proceedings of(IROS)IEEE/RSJ International </a:t>
            </a:r>
            <a:r>
              <a:rPr lang="en-US" sz="1600" dirty="0" err="1"/>
              <a:t>Conferenceon</a:t>
            </a:r>
            <a:r>
              <a:rPr lang="en-US" sz="1600" dirty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2" name="Shape 9522"/>
          <p:cNvSpPr txBox="1">
            <a:spLocks noGrp="1"/>
          </p:cNvSpPr>
          <p:nvPr>
            <p:ph type="body" idx="1"/>
          </p:nvPr>
        </p:nvSpPr>
        <p:spPr>
          <a:xfrm>
            <a:off x="457200" y="1904999"/>
            <a:ext cx="8229600" cy="543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/>
              <a:t>   Intelligent  Robots and Systems, published on October 2020.</a:t>
            </a:r>
            <a:br>
              <a:rPr lang="en-US" sz="1600"/>
            </a:br>
            <a:r>
              <a:rPr lang="en-US" sz="1600" u="sng">
                <a:solidFill>
                  <a:schemeClr val="hlink"/>
                </a:solidFill>
                <a:hlinkClick r:id="rId3"/>
              </a:rPr>
              <a:t>https://www.ri.cmu.edu</a:t>
            </a:r>
            <a:r>
              <a:rPr lang="en-US" sz="1600"/>
              <a:t> /publications/  monocular - camera-localization – in – prior -lidar- </a:t>
            </a:r>
            <a:br>
              <a:rPr lang="en-US" sz="1600"/>
            </a:br>
            <a:r>
              <a:rPr lang="en-US" sz="1600"/>
              <a:t>maps-with-2d-3d-line-correspondences -2/.</a:t>
            </a:r>
          </a:p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lang="en-US" sz="1600"/>
            </a:br>
            <a:r>
              <a:rPr lang="en-US" sz="1600"/>
              <a:t>4.  Sebastian Thrun ,Wolfram  Burgard ,Dieter Fox ,A Real-   Time Algorithm  for Mobile.</a:t>
            </a:r>
            <a:br>
              <a:rPr lang="en-US" sz="1600"/>
            </a:br>
            <a:r>
              <a:rPr lang="en-US" sz="1600"/>
              <a:t>Robot Mapping With Applications to Multi-Robot and 3D Mapping IEEE.</a:t>
            </a:r>
          </a:p>
          <a:p>
            <a:pPr marL="182880" lvl="0" indent="-182880" algn="l" rtl="0">
              <a:spcBef>
                <a:spcPts val="0"/>
              </a:spcBef>
              <a:buSzPct val="25000"/>
              <a:buNone/>
            </a:pPr>
            <a:br>
              <a:rPr lang="en-US" sz="1600"/>
            </a:br>
            <a:r>
              <a:rPr lang="en-US" sz="1600"/>
              <a:t>International Conferenceon Robotics and Automation ,SanFrancisco ,April 2000.</a:t>
            </a:r>
            <a:br>
              <a:rPr lang="en-US" sz="1600"/>
            </a:br>
            <a:r>
              <a:rPr lang="en-US" sz="1600"/>
              <a:t>5 .J.Borenstein, H.R.Everett ,Mobile Robot Positioning :Sensors and Techniques.</a:t>
            </a:r>
          </a:p>
        </p:txBody>
      </p:sp>
      <p:sp>
        <p:nvSpPr>
          <p:cNvPr id="9523" name="Shape 9523"/>
          <p:cNvSpPr/>
          <p:nvPr/>
        </p:nvSpPr>
        <p:spPr>
          <a:xfrm>
            <a:off x="734674" y="681225"/>
            <a:ext cx="5723700" cy="838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contd..... : 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5" name="Shape 953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ABSTRACT </a:t>
            </a:r>
          </a:p>
        </p:txBody>
      </p:sp>
      <p:sp>
        <p:nvSpPr>
          <p:cNvPr id="9536" name="Shape 95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5" name="Shape 926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INTRODUCTION</a:t>
            </a:r>
          </a:p>
        </p:txBody>
      </p:sp>
      <p:sp>
        <p:nvSpPr>
          <p:cNvPr id="9266" name="Shape 92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Lidar ( light detection and ranging ) . It is an optical remote sensing technology that can measure the distance,  other propertie target by ilumanting the target with light , often useing pulse from a laser 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It's advance version of lidar and sonar . The disadvantages of lidar or sona is there low frequency and precision . In contrast of lidar sonar , the new evolving of technology of lidar has very frequencie and precision , especially for short distance measurement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Lidar technology has several advantage over the pre- existing technology of radar and sonar as it is much more accurate and reliable . Lidar based dem has a precision of 0.1 m along with sufficient horizontal resolution 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/>
              <a:t>In defence there is always need of best information of ground to make combat strategies 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2" name="Shape 9232"/>
          <p:cNvSpPr txBox="1">
            <a:spLocks noGrp="1"/>
          </p:cNvSpPr>
          <p:nvPr>
            <p:ph type="body" idx="1"/>
          </p:nvPr>
        </p:nvSpPr>
        <p:spPr>
          <a:xfrm>
            <a:off x="221675" y="665075"/>
            <a:ext cx="8922300" cy="548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Various methods are used to fulfill such need. Aerial photography is one of the most common method but this method gives only two dimensions information about area 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But 3D mapping can give greater results with 3D coordinate data . 2D image gives information about any object any object but 3D data can give the information of height of the object . In this project we are designing a system that can make 3D mesh from the collected 3D data 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It's is better to get 3D area image of area lidar is important sensor in 3D detection system . It generated prices , high quality , and sometimes even a three - dimensional map of the environment that it scans 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 lidar system consists of a scanner , laser , and sometimes specialists gps receiver as well other elements that are essential for data collection and analysis are optic and photo detector 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</a:p>
          <a:p>
            <a:pPr marL="0" lvl="0" indent="0" algn="l" rtl="0">
              <a:spcBef>
                <a:spcPts val="360"/>
              </a:spcBef>
              <a:buSzPct val="25000"/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3" name="Shape 957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ABOUT OF LIDAR TECHNOLOGY </a:t>
            </a:r>
          </a:p>
        </p:txBody>
      </p:sp>
      <p:sp>
        <p:nvSpPr>
          <p:cNvPr id="9574" name="Shape 95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4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85000"/>
            </a:pPr>
            <a:r>
              <a:rPr lang="en-US"/>
              <a:t>Lidar was invented in the early 1960,shortly after the invention the laser</a:t>
            </a:r>
          </a:p>
          <a:p>
            <a:pPr marL="457200" lvl="0" indent="-228600" rtl="0">
              <a:spcBef>
                <a:spcPts val="0"/>
              </a:spcBef>
              <a:buSzPct val="85000"/>
            </a:pPr>
            <a:r>
              <a:rPr lang="en-US"/>
              <a:t>Its first application came in metrology,where the national center for atmospheric research used to measure cloud and aerosol.</a:t>
            </a:r>
          </a:p>
          <a:p>
            <a:pPr marL="457200" lvl="0" indent="-228600" rtl="0">
              <a:spcBef>
                <a:spcPts val="0"/>
              </a:spcBef>
              <a:buSzPct val="85000"/>
            </a:pPr>
            <a:r>
              <a:rPr lang="en-US"/>
              <a:t>The general public became aware of the accuracy and usefulness of lidar system in 1971 during the Apollo 15 mission. When astronaut used a laser altimeter to map surface of the moon.</a:t>
            </a:r>
          </a:p>
          <a:p>
            <a:pPr marL="457200" lvl="0" indent="-228600" rtl="0">
              <a:spcBef>
                <a:spcPts val="0"/>
              </a:spcBef>
              <a:buSzPct val="85000"/>
            </a:pPr>
            <a:r>
              <a:rPr lang="en-US"/>
              <a:t>1995- first commercial airborne lidar system developed.</a:t>
            </a:r>
          </a:p>
          <a:p>
            <a:pPr marL="457200" lvl="0" indent="-228600" rtl="0">
              <a:spcBef>
                <a:spcPts val="0"/>
              </a:spcBef>
              <a:buSzPct val="85000"/>
            </a:pPr>
            <a:r>
              <a:rPr lang="en-US"/>
              <a:t>Lidar was used in the 1970 by NASA who used this laser romte seeing technology in its development of spacecraft 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1" name="Shape 958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582" name="Shape 95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85000"/>
            </a:pPr>
            <a:r>
              <a:rPr lang="en-US"/>
              <a:t>Lidar scanner were capable of producing 2000 to 25000 pulses per second and were mainly being used for topographic mapping of the earth's surface . 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SzPct val="85000"/>
            </a:pPr>
            <a:r>
              <a:rPr lang="en-US"/>
              <a:t>lidat instrument of lidar system 1. Laser 2. Detector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     And most of the lidar system works on the the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     Principle of the time of light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 </a:t>
            </a:r>
          </a:p>
          <a:p>
            <a:pPr marL="457200" lvl="0" indent="-228600" rtl="0">
              <a:spcBef>
                <a:spcPts val="0"/>
              </a:spcBef>
              <a:buSzPct val="85000"/>
            </a:pPr>
            <a:r>
              <a:rPr lang="en-US"/>
              <a:t>While the rider system can not works in such harsh environments 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1" name="Shape 959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592" name="Shape 95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593" name="Shape 9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0"/>
            <a:ext cx="8229599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3" name="Shape 9603"/>
          <p:cNvSpPr txBox="1">
            <a:spLocks noGrp="1"/>
          </p:cNvSpPr>
          <p:nvPr>
            <p:ph type="title"/>
          </p:nvPr>
        </p:nvSpPr>
        <p:spPr>
          <a:xfrm>
            <a:off x="457200" y="1018614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b="1"/>
              <a:t>Components of lidar system</a:t>
            </a:r>
          </a:p>
          <a:p>
            <a:pPr marL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endParaRPr b="1"/>
          </a:p>
        </p:txBody>
      </p:sp>
      <p:sp>
        <p:nvSpPr>
          <p:cNvPr id="9604" name="Shape 9604"/>
          <p:cNvSpPr txBox="1"/>
          <p:nvPr/>
        </p:nvSpPr>
        <p:spPr>
          <a:xfrm>
            <a:off x="249375" y="1288475"/>
            <a:ext cx="7758600" cy="55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lvl="0" indent="-444500" rtl="0">
              <a:spcBef>
                <a:spcPts val="0"/>
              </a:spcBef>
              <a:buSzPct val="100000"/>
              <a:buChar char="-"/>
            </a:pPr>
            <a:r>
              <a:rPr lang="en-US" sz="3400"/>
              <a:t>1.Photodetector and electronic receiver </a:t>
            </a:r>
          </a:p>
          <a:p>
            <a:pPr marL="457200" lvl="0" indent="-444500" rtl="0">
              <a:spcBef>
                <a:spcPts val="0"/>
              </a:spcBef>
              <a:buSzPct val="100000"/>
              <a:buChar char="-"/>
            </a:pPr>
            <a:r>
              <a:rPr lang="en-US" sz="3400"/>
              <a:t>2.scanner and optices.                    </a:t>
            </a:r>
          </a:p>
          <a:p>
            <a:pPr marL="457200" lvl="0" indent="-444500" rtl="0">
              <a:spcBef>
                <a:spcPts val="0"/>
              </a:spcBef>
              <a:buSzPct val="100000"/>
              <a:buChar char="-"/>
            </a:pPr>
            <a:r>
              <a:rPr lang="en-US" sz="3400"/>
              <a:t>4.IMu</a:t>
            </a:r>
          </a:p>
          <a:p>
            <a:pPr marL="457200" lvl="0" indent="-444500" rtl="0">
              <a:spcBef>
                <a:spcPts val="0"/>
              </a:spcBef>
              <a:buSzPct val="100000"/>
              <a:buChar char="-"/>
            </a:pPr>
            <a:r>
              <a:rPr lang="en-US" sz="3400"/>
              <a:t>3. GPA</a:t>
            </a:r>
          </a:p>
          <a:p>
            <a:pPr marL="457200" lvl="0" indent="-444500" rtl="0">
              <a:spcBef>
                <a:spcPts val="0"/>
              </a:spcBef>
              <a:buSzPct val="100000"/>
              <a:buChar char="-"/>
            </a:pPr>
            <a:r>
              <a:rPr lang="en-US" sz="3400"/>
              <a:t>5.aircraf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23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PowerPoint Presentation</vt:lpstr>
      <vt:lpstr>Content </vt:lpstr>
      <vt:lpstr>ABSTRACT </vt:lpstr>
      <vt:lpstr>INTRODUCTION</vt:lpstr>
      <vt:lpstr>PowerPoint Presentation</vt:lpstr>
      <vt:lpstr>ABOUT OF LIDAR TECHNOLOGY </vt:lpstr>
      <vt:lpstr>PowerPoint Presentation</vt:lpstr>
      <vt:lpstr>PowerPoint Presentation</vt:lpstr>
      <vt:lpstr>Components of lidar system </vt:lpstr>
      <vt:lpstr>PURPOSE OF SYSTEM </vt:lpstr>
      <vt:lpstr>Components used </vt:lpstr>
      <vt:lpstr>PowerPoint Presentation</vt:lpstr>
      <vt:lpstr>Flow diagram of lidar </vt:lpstr>
      <vt:lpstr>Types of lidar</vt:lpstr>
      <vt:lpstr>Hardware setup :-  </vt:lpstr>
      <vt:lpstr>PowerPoint Presentation</vt:lpstr>
      <vt:lpstr>Methodology</vt:lpstr>
      <vt:lpstr>Applications</vt:lpstr>
      <vt:lpstr>Result </vt:lpstr>
      <vt:lpstr>Conclusion </vt:lpstr>
      <vt:lpstr>Future scope : - </vt:lpstr>
      <vt:lpstr>Reference 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Unknown User</cp:lastModifiedBy>
  <cp:revision>2</cp:revision>
  <dcterms:modified xsi:type="dcterms:W3CDTF">2021-07-10T16:19:13Z</dcterms:modified>
</cp:coreProperties>
</file>