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3" r:id="rId4"/>
    <p:sldId id="261" r:id="rId5"/>
    <p:sldId id="267" r:id="rId6"/>
    <p:sldId id="266" r:id="rId7"/>
    <p:sldId id="264" r:id="rId8"/>
    <p:sldId id="26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BF7"/>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10" autoAdjust="0"/>
  </p:normalViewPr>
  <p:slideViewPr>
    <p:cSldViewPr snapToGrid="0">
      <p:cViewPr varScale="1">
        <p:scale>
          <a:sx n="119" d="100"/>
          <a:sy n="119" d="100"/>
        </p:scale>
        <p:origin x="84" y="10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55599489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文本框 10"/>
          <p:cNvSpPr txBox="1"/>
          <p:nvPr userDrawn="1"/>
        </p:nvSpPr>
        <p:spPr>
          <a:xfrm>
            <a:off x="8924925" y="6257925"/>
            <a:ext cx="3762375" cy="307777"/>
          </a:xfrm>
          <a:prstGeom prst="rect">
            <a:avLst/>
          </a:prstGeom>
          <a:noFill/>
        </p:spPr>
        <p:txBody>
          <a:bodyPr wrap="square" rtlCol="0">
            <a:spAutoFit/>
          </a:bodyPr>
          <a:lstStyle/>
          <a:p>
            <a:pPr algn="ctr"/>
            <a:r>
              <a:rPr lang="zh-CN" altLang="en-US" sz="1400" dirty="0">
                <a:effectLst/>
                <a:latin typeface="Adobe 仿宋 Std R" panose="02020400000000000000" pitchFamily="18" charset="-122"/>
                <a:ea typeface="Adobe 仿宋 Std R" panose="02020400000000000000" pitchFamily="18" charset="-122"/>
              </a:rPr>
              <a:t>让学习更有效率</a:t>
            </a:r>
            <a:endParaRPr lang="en-US" altLang="zh-CN" sz="1400" dirty="0">
              <a:effectLst/>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7393644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95426" y="2209800"/>
            <a:ext cx="9639300" cy="1107996"/>
          </a:xfrm>
          <a:prstGeom prst="rect">
            <a:avLst/>
          </a:prstGeom>
          <a:noFill/>
        </p:spPr>
        <p:txBody>
          <a:bodyPr wrap="square" rtlCol="0">
            <a:spAutoFit/>
          </a:bodyPr>
          <a:lstStyle/>
          <a:p>
            <a:pPr algn="ctr"/>
            <a:r>
              <a:rPr lang="en-US" altLang="zh-CN" sz="6600" b="1" dirty="0">
                <a:solidFill>
                  <a:schemeClr val="accent1"/>
                </a:solidFill>
                <a:latin typeface="思源黑体 CN Light" panose="020B0300000000000000" pitchFamily="34" charset="-122"/>
                <a:ea typeface="思源黑体 CN Light" panose="020B0300000000000000" pitchFamily="34" charset="-122"/>
              </a:rPr>
              <a:t>React</a:t>
            </a:r>
            <a:r>
              <a:rPr lang="zh-CN" altLang="en-US" sz="6600" b="1" dirty="0">
                <a:solidFill>
                  <a:schemeClr val="accent1"/>
                </a:solidFill>
                <a:latin typeface="思源黑体 CN Light" panose="020B0300000000000000" pitchFamily="34" charset="-122"/>
                <a:ea typeface="思源黑体 CN Light" panose="020B0300000000000000" pitchFamily="34" charset="-122"/>
              </a:rPr>
              <a:t>组件中的数据</a:t>
            </a:r>
          </a:p>
        </p:txBody>
      </p:sp>
    </p:spTree>
    <p:extLst>
      <p:ext uri="{BB962C8B-B14F-4D97-AF65-F5344CB8AC3E}">
        <p14:creationId xmlns:p14="http://schemas.microsoft.com/office/powerpoint/2010/main" val="75920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498ECA-03ED-450A-800C-D485D3B2AA20}"/>
              </a:ext>
            </a:extLst>
          </p:cNvPr>
          <p:cNvSpPr txBox="1"/>
          <p:nvPr/>
        </p:nvSpPr>
        <p:spPr>
          <a:xfrm>
            <a:off x="385269" y="346152"/>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zh-CN" altLang="en-US" sz="2000" dirty="0">
                <a:solidFill>
                  <a:schemeClr val="tx2"/>
                </a:solidFill>
                <a:latin typeface="思源黑体 CN Normal" panose="020B0400000000000000" pitchFamily="34" charset="-122"/>
                <a:ea typeface="思源黑体 CN Normal" panose="020B0400000000000000" pitchFamily="34" charset="-122"/>
              </a:rPr>
              <a:t>组件化开发，定义一个基本组件得有东西</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385269" y="407944"/>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B1F1B14-249F-F8AE-3E82-2EBC39839D2C}"/>
              </a:ext>
            </a:extLst>
          </p:cNvPr>
          <p:cNvSpPr/>
          <p:nvPr/>
        </p:nvSpPr>
        <p:spPr>
          <a:xfrm>
            <a:off x="2215159" y="1846053"/>
            <a:ext cx="2674189" cy="1350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组件</a:t>
            </a:r>
            <a:r>
              <a:rPr lang="en-US" altLang="zh-CN" dirty="0"/>
              <a:t>html</a:t>
            </a:r>
            <a:r>
              <a:rPr lang="zh-CN" altLang="en-US" dirty="0"/>
              <a:t>模板</a:t>
            </a:r>
          </a:p>
        </p:txBody>
      </p:sp>
      <p:sp>
        <p:nvSpPr>
          <p:cNvPr id="3" name="矩形 2">
            <a:extLst>
              <a:ext uri="{FF2B5EF4-FFF2-40B4-BE49-F238E27FC236}">
                <a16:creationId xmlns:a16="http://schemas.microsoft.com/office/drawing/2014/main" id="{23A50FDA-A3AD-4FBA-0974-81606DFF1EE5}"/>
              </a:ext>
            </a:extLst>
          </p:cNvPr>
          <p:cNvSpPr/>
          <p:nvPr/>
        </p:nvSpPr>
        <p:spPr>
          <a:xfrm>
            <a:off x="6892507" y="1846053"/>
            <a:ext cx="2674189" cy="1350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数据和方法</a:t>
            </a:r>
          </a:p>
        </p:txBody>
      </p:sp>
    </p:spTree>
    <p:extLst>
      <p:ext uri="{BB962C8B-B14F-4D97-AF65-F5344CB8AC3E}">
        <p14:creationId xmlns:p14="http://schemas.microsoft.com/office/powerpoint/2010/main" val="281251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498ECA-03ED-450A-800C-D485D3B2AA20}"/>
              </a:ext>
            </a:extLst>
          </p:cNvPr>
          <p:cNvSpPr txBox="1"/>
          <p:nvPr/>
        </p:nvSpPr>
        <p:spPr>
          <a:xfrm>
            <a:off x="653941" y="381764"/>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zh-CN" altLang="en-US" sz="2000" dirty="0">
                <a:solidFill>
                  <a:schemeClr val="tx2"/>
                </a:solidFill>
                <a:latin typeface="思源黑体 CN Normal" panose="020B0400000000000000" pitchFamily="34" charset="-122"/>
                <a:ea typeface="思源黑体 CN Normal" panose="020B0400000000000000" pitchFamily="34" charset="-122"/>
              </a:rPr>
              <a:t>类组件响应式数据的定义</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653941" y="443556"/>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F38D2C6-6A58-44FB-843A-CCAF70ADB766}"/>
              </a:ext>
            </a:extLst>
          </p:cNvPr>
          <p:cNvSpPr txBox="1"/>
          <p:nvPr/>
        </p:nvSpPr>
        <p:spPr>
          <a:xfrm>
            <a:off x="653941" y="1272100"/>
            <a:ext cx="9008158" cy="45890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zh-CN" altLang="en-US" dirty="0">
                <a:solidFill>
                  <a:schemeClr val="tx2"/>
                </a:solidFill>
                <a:latin typeface="思源黑体 CN Normal" panose="020B0400000000000000" pitchFamily="34" charset="-122"/>
                <a:ea typeface="思源黑体 CN Normal" panose="020B0400000000000000" pitchFamily="34" charset="-122"/>
              </a:rPr>
              <a:t>响应式数据定义在类的</a:t>
            </a:r>
            <a:r>
              <a:rPr lang="en-US" altLang="zh-CN" dirty="0">
                <a:solidFill>
                  <a:schemeClr val="tx2"/>
                </a:solidFill>
                <a:latin typeface="思源黑体 CN Normal" panose="020B0400000000000000" pitchFamily="34" charset="-122"/>
                <a:ea typeface="思源黑体 CN Normal" panose="020B0400000000000000" pitchFamily="34" charset="-122"/>
              </a:rPr>
              <a:t>state</a:t>
            </a:r>
            <a:r>
              <a:rPr lang="zh-CN" altLang="en-US" dirty="0">
                <a:solidFill>
                  <a:schemeClr val="tx2"/>
                </a:solidFill>
                <a:latin typeface="思源黑体 CN Normal" panose="020B0400000000000000" pitchFamily="34" charset="-122"/>
                <a:ea typeface="思源黑体 CN Normal" panose="020B0400000000000000" pitchFamily="34" charset="-122"/>
              </a:rPr>
              <a:t>属性中。</a:t>
            </a:r>
            <a:endParaRPr lang="en-US" altLang="zh-CN" dirty="0">
              <a:solidFill>
                <a:schemeClr val="tx2"/>
              </a:solidFill>
              <a:latin typeface="思源黑体 CN Normal" panose="020B0400000000000000" pitchFamily="34" charset="-122"/>
              <a:ea typeface="思源黑体 CN Normal" panose="020B0400000000000000" pitchFamily="34" charset="-122"/>
            </a:endParaRPr>
          </a:p>
        </p:txBody>
      </p:sp>
      <p:pic>
        <p:nvPicPr>
          <p:cNvPr id="4" name="图片 3">
            <a:extLst>
              <a:ext uri="{FF2B5EF4-FFF2-40B4-BE49-F238E27FC236}">
                <a16:creationId xmlns:a16="http://schemas.microsoft.com/office/drawing/2014/main" id="{F0D9F72E-5C6D-41E5-B350-E80DC208F0F7}"/>
              </a:ext>
            </a:extLst>
          </p:cNvPr>
          <p:cNvPicPr>
            <a:picLocks noChangeAspect="1"/>
          </p:cNvPicPr>
          <p:nvPr/>
        </p:nvPicPr>
        <p:blipFill>
          <a:blip r:embed="rId2"/>
          <a:stretch>
            <a:fillRect/>
          </a:stretch>
        </p:blipFill>
        <p:spPr>
          <a:xfrm>
            <a:off x="1142247" y="2116206"/>
            <a:ext cx="7019925" cy="3143250"/>
          </a:xfrm>
          <a:prstGeom prst="rect">
            <a:avLst/>
          </a:prstGeom>
        </p:spPr>
      </p:pic>
    </p:spTree>
    <p:extLst>
      <p:ext uri="{BB962C8B-B14F-4D97-AF65-F5344CB8AC3E}">
        <p14:creationId xmlns:p14="http://schemas.microsoft.com/office/powerpoint/2010/main" val="289888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0">
            <a:extLst>
              <a:ext uri="{FF2B5EF4-FFF2-40B4-BE49-F238E27FC236}">
                <a16:creationId xmlns:a16="http://schemas.microsoft.com/office/drawing/2014/main" id="{A6894824-CCB5-4B68-8E4F-5362FBF41F5A}"/>
              </a:ext>
            </a:extLst>
          </p:cNvPr>
          <p:cNvSpPr txBox="1"/>
          <p:nvPr/>
        </p:nvSpPr>
        <p:spPr>
          <a:xfrm>
            <a:off x="1501928" y="1479826"/>
            <a:ext cx="6924188" cy="651675"/>
          </a:xfrm>
          <a:prstGeom prst="rect">
            <a:avLst/>
          </a:prstGeom>
          <a:ln w="12700">
            <a:miter lim="400000"/>
          </a:ln>
          <a:extLst>
            <a:ext uri="{C572A759-6A51-4108-AA02-DFA0A04FC94B}">
              <ma14:wrappingTextBoxFlag xmlns:ma14="http://schemas.microsoft.com/office/mac/drawingml/2011/main" xmlns="" val="1"/>
            </a:ext>
          </a:extLst>
        </p:spPr>
        <p:txBody>
          <a:bodyPr lIns="67471" tIns="67471" rIns="67471" bIns="67471" anchor="ctr"/>
          <a:lstStyle>
            <a:lvl1pPr algn="l">
              <a:defRPr sz="2800">
                <a:solidFill>
                  <a:srgbClr val="535353"/>
                </a:solidFill>
                <a:latin typeface="Source Han Sans CN Normal"/>
                <a:ea typeface="Source Han Sans CN Normal"/>
                <a:cs typeface="Source Han Sans CN Normal"/>
                <a:sym typeface="Source Han Sans CN Normal"/>
              </a:defRPr>
            </a:lvl1pPr>
          </a:lstStyle>
          <a:p>
            <a:endParaRPr lang="zh-CN" altLang="en-US" sz="1800" dirty="0">
              <a:latin typeface="思源黑体 CN Normal" panose="020B0400000000000000" pitchFamily="34" charset="-122"/>
              <a:ea typeface="思源黑体 CN Normal" panose="020B0400000000000000" pitchFamily="34" charset="-122"/>
            </a:endParaRPr>
          </a:p>
        </p:txBody>
      </p:sp>
      <p:sp>
        <p:nvSpPr>
          <p:cNvPr id="7" name="文本框 20">
            <a:extLst>
              <a:ext uri="{FF2B5EF4-FFF2-40B4-BE49-F238E27FC236}">
                <a16:creationId xmlns:a16="http://schemas.microsoft.com/office/drawing/2014/main" id="{A6894824-CCB5-4B68-8E4F-5362FBF41F5A}"/>
              </a:ext>
            </a:extLst>
          </p:cNvPr>
          <p:cNvSpPr txBox="1"/>
          <p:nvPr/>
        </p:nvSpPr>
        <p:spPr>
          <a:xfrm>
            <a:off x="931256" y="1934164"/>
            <a:ext cx="6924188" cy="1271987"/>
          </a:xfrm>
          <a:prstGeom prst="rect">
            <a:avLst/>
          </a:prstGeom>
          <a:ln w="12700">
            <a:miter lim="400000"/>
          </a:ln>
          <a:extLst>
            <a:ext uri="{C572A759-6A51-4108-AA02-DFA0A04FC94B}">
              <ma14:wrappingTextBoxFlag xmlns:ma14="http://schemas.microsoft.com/office/mac/drawingml/2011/main" xmlns="" val="1"/>
            </a:ext>
          </a:extLst>
        </p:spPr>
        <p:txBody>
          <a:bodyPr lIns="67471" tIns="67471" rIns="67471" bIns="67471" anchor="ctr"/>
          <a:lstStyle>
            <a:lvl1pPr algn="l">
              <a:defRPr sz="2800">
                <a:solidFill>
                  <a:srgbClr val="535353"/>
                </a:solidFill>
                <a:latin typeface="Source Han Sans CN Normal"/>
                <a:ea typeface="Source Han Sans CN Normal"/>
                <a:cs typeface="Source Han Sans CN Normal"/>
                <a:sym typeface="Source Han Sans CN Normal"/>
              </a:defRPr>
            </a:lvl1pPr>
          </a:lstStyle>
          <a:p>
            <a:pPr>
              <a:lnSpc>
                <a:spcPct val="200000"/>
              </a:lnSpc>
            </a:pPr>
            <a:r>
              <a:rPr lang="en-US" altLang="zh-CN" sz="1800" dirty="0"/>
              <a:t>1</a:t>
            </a:r>
            <a:r>
              <a:rPr lang="zh-CN" altLang="en-US" sz="1800" dirty="0"/>
              <a:t>，</a:t>
            </a:r>
            <a:r>
              <a:rPr lang="en-US" altLang="zh-CN" sz="1800" dirty="0"/>
              <a:t>react</a:t>
            </a:r>
            <a:r>
              <a:rPr lang="zh-CN" altLang="en-US" sz="1800" dirty="0"/>
              <a:t>不能像</a:t>
            </a:r>
            <a:r>
              <a:rPr lang="en-US" altLang="zh-CN" sz="1800" dirty="0" err="1"/>
              <a:t>vue</a:t>
            </a:r>
            <a:r>
              <a:rPr lang="zh-CN" altLang="en-US" sz="1800" dirty="0"/>
              <a:t>一样直接修改触发更新</a:t>
            </a:r>
            <a:endParaRPr lang="en-US" altLang="zh-CN" sz="1800" dirty="0"/>
          </a:p>
          <a:p>
            <a:pPr>
              <a:lnSpc>
                <a:spcPct val="200000"/>
              </a:lnSpc>
            </a:pPr>
            <a:endParaRPr lang="en-US" altLang="zh-CN" sz="1800" dirty="0"/>
          </a:p>
          <a:p>
            <a:pPr>
              <a:lnSpc>
                <a:spcPct val="200000"/>
              </a:lnSpc>
            </a:pPr>
            <a:r>
              <a:rPr lang="en-US" altLang="zh-CN" sz="1800" dirty="0"/>
              <a:t>2</a:t>
            </a:r>
            <a:r>
              <a:rPr lang="zh-CN" altLang="en-US" sz="1800" dirty="0"/>
              <a:t>，</a:t>
            </a:r>
            <a:r>
              <a:rPr lang="en-US" altLang="zh-CN" sz="1800" dirty="0"/>
              <a:t>react</a:t>
            </a:r>
            <a:r>
              <a:rPr lang="zh-CN" altLang="en-US" sz="1800" dirty="0"/>
              <a:t>修改能改值，但无法触发更新，因为</a:t>
            </a:r>
            <a:r>
              <a:rPr lang="en-US" altLang="zh-CN" sz="1800" dirty="0"/>
              <a:t>react</a:t>
            </a:r>
            <a:r>
              <a:rPr lang="zh-CN" altLang="en-US" sz="1800" dirty="0"/>
              <a:t>没有像</a:t>
            </a:r>
            <a:r>
              <a:rPr lang="en-US" altLang="zh-CN" sz="1800" dirty="0" err="1"/>
              <a:t>vue</a:t>
            </a:r>
            <a:r>
              <a:rPr lang="zh-CN" altLang="en-US" sz="1800" dirty="0"/>
              <a:t>一样监听</a:t>
            </a:r>
            <a:r>
              <a:rPr lang="en-US" altLang="zh-CN" sz="1800" dirty="0"/>
              <a:t>get</a:t>
            </a:r>
            <a:r>
              <a:rPr lang="zh-CN" altLang="en-US" sz="1800" dirty="0"/>
              <a:t>和</a:t>
            </a:r>
            <a:r>
              <a:rPr lang="en-US" altLang="zh-CN" sz="1800" dirty="0"/>
              <a:t>set</a:t>
            </a:r>
            <a:r>
              <a:rPr lang="zh-CN" altLang="en-US" sz="1800" dirty="0"/>
              <a:t>，而是在调用</a:t>
            </a:r>
            <a:r>
              <a:rPr lang="en-US" altLang="zh-CN" sz="1800" dirty="0" err="1"/>
              <a:t>setState</a:t>
            </a:r>
            <a:r>
              <a:rPr lang="zh-CN" altLang="en-US" sz="1800" dirty="0"/>
              <a:t>的时候调用</a:t>
            </a:r>
            <a:r>
              <a:rPr lang="en-US" altLang="zh-CN" sz="1800" dirty="0"/>
              <a:t>react</a:t>
            </a:r>
            <a:r>
              <a:rPr lang="zh-CN" altLang="en-US" sz="1800" dirty="0"/>
              <a:t>的更新操作</a:t>
            </a:r>
            <a:endParaRPr lang="en-US" altLang="zh-CN" sz="1800" dirty="0"/>
          </a:p>
          <a:p>
            <a:pPr>
              <a:lnSpc>
                <a:spcPct val="200000"/>
              </a:lnSpc>
            </a:pPr>
            <a:endParaRPr lang="en-US" altLang="zh-CN" sz="1800" dirty="0">
              <a:latin typeface="思源黑体 CN Normal" panose="020B0400000000000000" pitchFamily="34" charset="-122"/>
              <a:ea typeface="思源黑体 CN Normal" panose="020B0400000000000000" pitchFamily="34" charset="-122"/>
            </a:endParaRPr>
          </a:p>
          <a:p>
            <a:pPr>
              <a:lnSpc>
                <a:spcPct val="200000"/>
              </a:lnSpc>
            </a:pPr>
            <a:r>
              <a:rPr lang="en-US" altLang="zh-CN" sz="1800" dirty="0">
                <a:latin typeface="思源黑体 CN Normal" panose="020B0400000000000000" pitchFamily="34" charset="-122"/>
                <a:ea typeface="思源黑体 CN Normal" panose="020B0400000000000000" pitchFamily="34" charset="-122"/>
              </a:rPr>
              <a:t> </a:t>
            </a:r>
            <a:endParaRPr lang="zh-CN" altLang="en-US" sz="1800" dirty="0">
              <a:latin typeface="思源黑体 CN Normal" panose="020B0400000000000000" pitchFamily="34" charset="-122"/>
              <a:ea typeface="思源黑体 CN Normal" panose="020B0400000000000000" pitchFamily="34" charset="-122"/>
            </a:endParaRPr>
          </a:p>
        </p:txBody>
      </p:sp>
      <p:sp>
        <p:nvSpPr>
          <p:cNvPr id="2" name="文本框 1">
            <a:extLst>
              <a:ext uri="{FF2B5EF4-FFF2-40B4-BE49-F238E27FC236}">
                <a16:creationId xmlns:a16="http://schemas.microsoft.com/office/drawing/2014/main" id="{A3422D57-7340-3C55-5457-8E8570A61A98}"/>
              </a:ext>
            </a:extLst>
          </p:cNvPr>
          <p:cNvSpPr txBox="1"/>
          <p:nvPr/>
        </p:nvSpPr>
        <p:spPr>
          <a:xfrm>
            <a:off x="396033" y="147302"/>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react</a:t>
            </a:r>
            <a:r>
              <a:rPr lang="zh-CN" altLang="en-US" sz="2000" dirty="0">
                <a:solidFill>
                  <a:schemeClr val="tx2"/>
                </a:solidFill>
                <a:latin typeface="思源黑体 CN Normal" panose="020B0400000000000000" pitchFamily="34" charset="-122"/>
                <a:ea typeface="思源黑体 CN Normal" panose="020B0400000000000000" pitchFamily="34" charset="-122"/>
              </a:rPr>
              <a:t>响应式体系的原理</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3" name="矩形 2">
            <a:extLst>
              <a:ext uri="{FF2B5EF4-FFF2-40B4-BE49-F238E27FC236}">
                <a16:creationId xmlns:a16="http://schemas.microsoft.com/office/drawing/2014/main" id="{9E5BC5A3-3CDB-46A0-F166-BAD74F554D8B}"/>
              </a:ext>
            </a:extLst>
          </p:cNvPr>
          <p:cNvSpPr/>
          <p:nvPr/>
        </p:nvSpPr>
        <p:spPr>
          <a:xfrm>
            <a:off x="396033" y="209094"/>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672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0">
            <a:extLst>
              <a:ext uri="{FF2B5EF4-FFF2-40B4-BE49-F238E27FC236}">
                <a16:creationId xmlns:a16="http://schemas.microsoft.com/office/drawing/2014/main" id="{A6894824-CCB5-4B68-8E4F-5362FBF41F5A}"/>
              </a:ext>
            </a:extLst>
          </p:cNvPr>
          <p:cNvSpPr txBox="1"/>
          <p:nvPr/>
        </p:nvSpPr>
        <p:spPr>
          <a:xfrm>
            <a:off x="2825402" y="1359510"/>
            <a:ext cx="6924188" cy="651675"/>
          </a:xfrm>
          <a:prstGeom prst="rect">
            <a:avLst/>
          </a:prstGeom>
          <a:ln w="12700">
            <a:miter lim="400000"/>
          </a:ln>
          <a:extLst>
            <a:ext uri="{C572A759-6A51-4108-AA02-DFA0A04FC94B}">
              <ma14:wrappingTextBoxFlag xmlns:ma14="http://schemas.microsoft.com/office/mac/drawingml/2011/main" xmlns="" val="1"/>
            </a:ext>
          </a:extLst>
        </p:spPr>
        <p:txBody>
          <a:bodyPr lIns="67471" tIns="67471" rIns="67471" bIns="67471" anchor="ctr"/>
          <a:lstStyle>
            <a:lvl1pPr algn="l">
              <a:defRPr sz="2800">
                <a:solidFill>
                  <a:srgbClr val="535353"/>
                </a:solidFill>
                <a:latin typeface="Source Han Sans CN Normal"/>
                <a:ea typeface="Source Han Sans CN Normal"/>
                <a:cs typeface="Source Han Sans CN Normal"/>
                <a:sym typeface="Source Han Sans CN Normal"/>
              </a:defRPr>
            </a:lvl1pPr>
          </a:lstStyle>
          <a:p>
            <a:endParaRPr lang="zh-CN" altLang="en-US" sz="1800" dirty="0">
              <a:latin typeface="思源黑体 CN Normal" panose="020B0400000000000000" pitchFamily="34" charset="-122"/>
              <a:ea typeface="思源黑体 CN Normal" panose="020B0400000000000000" pitchFamily="34" charset="-122"/>
            </a:endParaRPr>
          </a:p>
        </p:txBody>
      </p:sp>
      <p:sp>
        <p:nvSpPr>
          <p:cNvPr id="2" name="文本框 1">
            <a:extLst>
              <a:ext uri="{FF2B5EF4-FFF2-40B4-BE49-F238E27FC236}">
                <a16:creationId xmlns:a16="http://schemas.microsoft.com/office/drawing/2014/main" id="{A3422D57-7340-3C55-5457-8E8570A61A98}"/>
              </a:ext>
            </a:extLst>
          </p:cNvPr>
          <p:cNvSpPr txBox="1"/>
          <p:nvPr/>
        </p:nvSpPr>
        <p:spPr>
          <a:xfrm>
            <a:off x="396033" y="147302"/>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en-US" altLang="zh-CN" sz="2000" dirty="0" err="1">
                <a:solidFill>
                  <a:schemeClr val="tx2"/>
                </a:solidFill>
                <a:latin typeface="思源黑体 CN Normal" panose="020B0400000000000000" pitchFamily="34" charset="-122"/>
                <a:ea typeface="思源黑体 CN Normal" panose="020B0400000000000000" pitchFamily="34" charset="-122"/>
              </a:rPr>
              <a:t>setState</a:t>
            </a:r>
            <a:r>
              <a:rPr lang="zh-CN" altLang="en-US" sz="2000" dirty="0">
                <a:solidFill>
                  <a:schemeClr val="tx2"/>
                </a:solidFill>
                <a:latin typeface="思源黑体 CN Normal" panose="020B0400000000000000" pitchFamily="34" charset="-122"/>
                <a:ea typeface="思源黑体 CN Normal" panose="020B0400000000000000" pitchFamily="34" charset="-122"/>
              </a:rPr>
              <a:t>工作流程图解</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3" name="矩形 2">
            <a:extLst>
              <a:ext uri="{FF2B5EF4-FFF2-40B4-BE49-F238E27FC236}">
                <a16:creationId xmlns:a16="http://schemas.microsoft.com/office/drawing/2014/main" id="{9E5BC5A3-3CDB-46A0-F166-BAD74F554D8B}"/>
              </a:ext>
            </a:extLst>
          </p:cNvPr>
          <p:cNvSpPr/>
          <p:nvPr/>
        </p:nvSpPr>
        <p:spPr>
          <a:xfrm>
            <a:off x="396033" y="209094"/>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B034576-5394-4CCB-BE1B-9DD670194DBD}"/>
              </a:ext>
            </a:extLst>
          </p:cNvPr>
          <p:cNvSpPr/>
          <p:nvPr/>
        </p:nvSpPr>
        <p:spPr>
          <a:xfrm>
            <a:off x="1241650" y="1838038"/>
            <a:ext cx="1483081" cy="880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a:t>
            </a:r>
            <a:r>
              <a:rPr lang="en-US" altLang="zh-CN" dirty="0" err="1"/>
              <a:t>setState</a:t>
            </a:r>
            <a:endParaRPr lang="zh-CN" altLang="en-US" dirty="0"/>
          </a:p>
        </p:txBody>
      </p:sp>
      <p:sp>
        <p:nvSpPr>
          <p:cNvPr id="8" name="矩形 7">
            <a:extLst>
              <a:ext uri="{FF2B5EF4-FFF2-40B4-BE49-F238E27FC236}">
                <a16:creationId xmlns:a16="http://schemas.microsoft.com/office/drawing/2014/main" id="{DD9F11CF-C241-4DA5-9AC8-4DD89832E714}"/>
              </a:ext>
            </a:extLst>
          </p:cNvPr>
          <p:cNvSpPr/>
          <p:nvPr/>
        </p:nvSpPr>
        <p:spPr>
          <a:xfrm>
            <a:off x="3617276" y="1838036"/>
            <a:ext cx="1483081" cy="880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给入一个对象</a:t>
            </a:r>
          </a:p>
        </p:txBody>
      </p:sp>
      <p:sp>
        <p:nvSpPr>
          <p:cNvPr id="9" name="矩形 8">
            <a:extLst>
              <a:ext uri="{FF2B5EF4-FFF2-40B4-BE49-F238E27FC236}">
                <a16:creationId xmlns:a16="http://schemas.microsoft.com/office/drawing/2014/main" id="{39474A48-9A71-4FF7-A786-C0D6DDE8B895}"/>
              </a:ext>
            </a:extLst>
          </p:cNvPr>
          <p:cNvSpPr/>
          <p:nvPr/>
        </p:nvSpPr>
        <p:spPr>
          <a:xfrm>
            <a:off x="5992902" y="1838036"/>
            <a:ext cx="1910263" cy="880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给入得对象和</a:t>
            </a:r>
            <a:r>
              <a:rPr lang="en-US" altLang="zh-CN" dirty="0"/>
              <a:t>state</a:t>
            </a:r>
            <a:r>
              <a:rPr lang="zh-CN" altLang="en-US" dirty="0"/>
              <a:t>对象进行浅合并</a:t>
            </a:r>
          </a:p>
        </p:txBody>
      </p:sp>
      <p:cxnSp>
        <p:nvCxnSpPr>
          <p:cNvPr id="10" name="直接箭头连接符 9">
            <a:extLst>
              <a:ext uri="{FF2B5EF4-FFF2-40B4-BE49-F238E27FC236}">
                <a16:creationId xmlns:a16="http://schemas.microsoft.com/office/drawing/2014/main" id="{E1EA7FD7-D0CE-4199-BAFB-7BEFCD7622AF}"/>
              </a:ext>
            </a:extLst>
          </p:cNvPr>
          <p:cNvCxnSpPr>
            <a:stCxn id="4" idx="3"/>
            <a:endCxn id="8" idx="1"/>
          </p:cNvCxnSpPr>
          <p:nvPr/>
        </p:nvCxnSpPr>
        <p:spPr>
          <a:xfrm flipV="1">
            <a:off x="2724731" y="2278145"/>
            <a:ext cx="89254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B9D7A76-BA0E-4A6C-BD9A-D7EB97AE005A}"/>
              </a:ext>
            </a:extLst>
          </p:cNvPr>
          <p:cNvCxnSpPr>
            <a:stCxn id="8" idx="3"/>
            <a:endCxn id="9" idx="1"/>
          </p:cNvCxnSpPr>
          <p:nvPr/>
        </p:nvCxnSpPr>
        <p:spPr>
          <a:xfrm>
            <a:off x="5100357" y="2278145"/>
            <a:ext cx="892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DC787AD-BDA4-4D12-938E-AD2FA96350FB}"/>
              </a:ext>
            </a:extLst>
          </p:cNvPr>
          <p:cNvSpPr/>
          <p:nvPr/>
        </p:nvSpPr>
        <p:spPr>
          <a:xfrm>
            <a:off x="8795710" y="1821992"/>
            <a:ext cx="1910263" cy="880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合并后调用更新方法进行更新</a:t>
            </a:r>
          </a:p>
        </p:txBody>
      </p:sp>
      <p:cxnSp>
        <p:nvCxnSpPr>
          <p:cNvPr id="16" name="直接箭头连接符 15">
            <a:extLst>
              <a:ext uri="{FF2B5EF4-FFF2-40B4-BE49-F238E27FC236}">
                <a16:creationId xmlns:a16="http://schemas.microsoft.com/office/drawing/2014/main" id="{974AED09-8F3F-4B08-9725-69ED5B08CCBC}"/>
              </a:ext>
            </a:extLst>
          </p:cNvPr>
          <p:cNvCxnSpPr>
            <a:stCxn id="9" idx="3"/>
            <a:endCxn id="14" idx="1"/>
          </p:cNvCxnSpPr>
          <p:nvPr/>
        </p:nvCxnSpPr>
        <p:spPr>
          <a:xfrm flipV="1">
            <a:off x="7903165" y="2262101"/>
            <a:ext cx="892545" cy="1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BD686D8-AF90-41AF-99DB-8D762D46780A}"/>
              </a:ext>
            </a:extLst>
          </p:cNvPr>
          <p:cNvSpPr txBox="1"/>
          <p:nvPr/>
        </p:nvSpPr>
        <p:spPr>
          <a:xfrm>
            <a:off x="1556084" y="3593432"/>
            <a:ext cx="4916905" cy="1477328"/>
          </a:xfrm>
          <a:prstGeom prst="rect">
            <a:avLst/>
          </a:prstGeom>
          <a:noFill/>
        </p:spPr>
        <p:txBody>
          <a:bodyPr wrap="square" rtlCol="0">
            <a:spAutoFit/>
          </a:bodyPr>
          <a:lstStyle/>
          <a:p>
            <a:r>
              <a:rPr lang="zh-CN" altLang="en-US" dirty="0"/>
              <a:t>关键点：</a:t>
            </a:r>
            <a:endParaRPr lang="en-US" altLang="zh-CN" dirty="0"/>
          </a:p>
          <a:p>
            <a:r>
              <a:rPr lang="en-US" altLang="zh-CN" dirty="0"/>
              <a:t>1</a:t>
            </a:r>
            <a:r>
              <a:rPr lang="zh-CN" altLang="en-US" dirty="0"/>
              <a:t>，通过浅合并来修改数据</a:t>
            </a:r>
            <a:endParaRPr lang="en-US" altLang="zh-CN" dirty="0"/>
          </a:p>
          <a:p>
            <a:endParaRPr lang="en-US" altLang="zh-CN" dirty="0"/>
          </a:p>
          <a:p>
            <a:r>
              <a:rPr lang="en-US" altLang="zh-CN" dirty="0"/>
              <a:t>2</a:t>
            </a:r>
            <a:r>
              <a:rPr lang="zh-CN" altLang="en-US" dirty="0"/>
              <a:t>，调用</a:t>
            </a:r>
            <a:r>
              <a:rPr lang="en-US" altLang="zh-CN" dirty="0" err="1"/>
              <a:t>setState</a:t>
            </a:r>
            <a:r>
              <a:rPr lang="zh-CN" altLang="en-US" dirty="0"/>
              <a:t>方法会触发更新，修改</a:t>
            </a:r>
            <a:r>
              <a:rPr lang="en-US" altLang="zh-CN" dirty="0"/>
              <a:t>state</a:t>
            </a:r>
            <a:r>
              <a:rPr lang="zh-CN" altLang="en-US" dirty="0"/>
              <a:t>并不会触发更新</a:t>
            </a:r>
          </a:p>
        </p:txBody>
      </p:sp>
    </p:spTree>
    <p:extLst>
      <p:ext uri="{BB962C8B-B14F-4D97-AF65-F5344CB8AC3E}">
        <p14:creationId xmlns:p14="http://schemas.microsoft.com/office/powerpoint/2010/main" val="289500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422D57-7340-3C55-5457-8E8570A61A98}"/>
              </a:ext>
            </a:extLst>
          </p:cNvPr>
          <p:cNvSpPr txBox="1"/>
          <p:nvPr/>
        </p:nvSpPr>
        <p:spPr>
          <a:xfrm>
            <a:off x="86745" y="77545"/>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en-US" altLang="zh-CN" sz="2000" dirty="0" err="1">
                <a:solidFill>
                  <a:schemeClr val="tx2"/>
                </a:solidFill>
                <a:latin typeface="思源黑体 CN Normal" panose="020B0400000000000000" pitchFamily="34" charset="-122"/>
                <a:ea typeface="思源黑体 CN Normal" panose="020B0400000000000000" pitchFamily="34" charset="-122"/>
              </a:rPr>
              <a:t>setState</a:t>
            </a:r>
            <a:r>
              <a:rPr lang="zh-CN" altLang="en-US" sz="2000" dirty="0">
                <a:solidFill>
                  <a:schemeClr val="tx2"/>
                </a:solidFill>
                <a:latin typeface="思源黑体 CN Normal" panose="020B0400000000000000" pitchFamily="34" charset="-122"/>
                <a:ea typeface="思源黑体 CN Normal" panose="020B0400000000000000" pitchFamily="34" charset="-122"/>
              </a:rPr>
              <a:t>方法的修改是异步的 </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3" name="矩形 2">
            <a:extLst>
              <a:ext uri="{FF2B5EF4-FFF2-40B4-BE49-F238E27FC236}">
                <a16:creationId xmlns:a16="http://schemas.microsoft.com/office/drawing/2014/main" id="{9E5BC5A3-3CDB-46A0-F166-BAD74F554D8B}"/>
              </a:ext>
            </a:extLst>
          </p:cNvPr>
          <p:cNvSpPr/>
          <p:nvPr/>
        </p:nvSpPr>
        <p:spPr>
          <a:xfrm>
            <a:off x="86745" y="139337"/>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E7FA135-A6F6-4010-807D-DB39595BA585}"/>
              </a:ext>
            </a:extLst>
          </p:cNvPr>
          <p:cNvSpPr txBox="1"/>
          <p:nvPr/>
        </p:nvSpPr>
        <p:spPr>
          <a:xfrm>
            <a:off x="562287" y="1026695"/>
            <a:ext cx="8333060" cy="369332"/>
          </a:xfrm>
          <a:prstGeom prst="rect">
            <a:avLst/>
          </a:prstGeom>
          <a:noFill/>
        </p:spPr>
        <p:txBody>
          <a:bodyPr wrap="square" rtlCol="0">
            <a:spAutoFit/>
          </a:bodyPr>
          <a:lstStyle/>
          <a:p>
            <a:r>
              <a:rPr lang="zh-CN" altLang="en-US" dirty="0"/>
              <a:t>所以如果我们要获取修改后的值，需要在</a:t>
            </a:r>
            <a:r>
              <a:rPr lang="en-US" altLang="zh-CN" dirty="0" err="1"/>
              <a:t>setState</a:t>
            </a:r>
            <a:r>
              <a:rPr lang="zh-CN" altLang="en-US" dirty="0"/>
              <a:t>的第二个参数里获取</a:t>
            </a:r>
          </a:p>
        </p:txBody>
      </p:sp>
    </p:spTree>
    <p:extLst>
      <p:ext uri="{BB962C8B-B14F-4D97-AF65-F5344CB8AC3E}">
        <p14:creationId xmlns:p14="http://schemas.microsoft.com/office/powerpoint/2010/main" val="258247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07F15B-24A1-0264-60AD-B730AAEBA248}"/>
              </a:ext>
            </a:extLst>
          </p:cNvPr>
          <p:cNvSpPr txBox="1"/>
          <p:nvPr/>
        </p:nvSpPr>
        <p:spPr>
          <a:xfrm>
            <a:off x="396033" y="147302"/>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en-US" altLang="zh-CN" sz="2000" dirty="0" err="1">
                <a:solidFill>
                  <a:schemeClr val="tx2"/>
                </a:solidFill>
                <a:latin typeface="思源黑体 CN Normal" panose="020B0400000000000000" pitchFamily="34" charset="-122"/>
                <a:ea typeface="思源黑体 CN Normal" panose="020B0400000000000000" pitchFamily="34" charset="-122"/>
              </a:rPr>
              <a:t>setState</a:t>
            </a:r>
            <a:r>
              <a:rPr lang="zh-CN" altLang="en-US" sz="2000" dirty="0">
                <a:solidFill>
                  <a:schemeClr val="tx2"/>
                </a:solidFill>
                <a:latin typeface="思源黑体 CN Normal" panose="020B0400000000000000" pitchFamily="34" charset="-122"/>
                <a:ea typeface="思源黑体 CN Normal" panose="020B0400000000000000" pitchFamily="34" charset="-122"/>
              </a:rPr>
              <a:t>的一些特性</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6" name="矩形 5">
            <a:extLst>
              <a:ext uri="{FF2B5EF4-FFF2-40B4-BE49-F238E27FC236}">
                <a16:creationId xmlns:a16="http://schemas.microsoft.com/office/drawing/2014/main" id="{CFB4A4BF-668D-CBA5-E4A6-5B204898772C}"/>
              </a:ext>
            </a:extLst>
          </p:cNvPr>
          <p:cNvSpPr/>
          <p:nvPr/>
        </p:nvSpPr>
        <p:spPr>
          <a:xfrm>
            <a:off x="396033" y="209094"/>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F1591A6-31B2-4957-913C-4674B1E403F3}"/>
              </a:ext>
            </a:extLst>
          </p:cNvPr>
          <p:cNvSpPr txBox="1"/>
          <p:nvPr/>
        </p:nvSpPr>
        <p:spPr>
          <a:xfrm>
            <a:off x="562287" y="1026695"/>
            <a:ext cx="8333060" cy="1754326"/>
          </a:xfrm>
          <a:prstGeom prst="rect">
            <a:avLst/>
          </a:prstGeom>
          <a:noFill/>
        </p:spPr>
        <p:txBody>
          <a:bodyPr wrap="square" rtlCol="0">
            <a:spAutoFit/>
          </a:bodyPr>
          <a:lstStyle/>
          <a:p>
            <a:r>
              <a:rPr lang="en-US" altLang="zh-CN" dirty="0"/>
              <a:t>1</a:t>
            </a:r>
            <a:r>
              <a:rPr lang="zh-CN" altLang="en-US" dirty="0"/>
              <a:t>，</a:t>
            </a:r>
            <a:r>
              <a:rPr lang="en-US" altLang="zh-CN" dirty="0" err="1"/>
              <a:t>setState</a:t>
            </a:r>
            <a:r>
              <a:rPr lang="zh-CN" altLang="en-US" dirty="0"/>
              <a:t>方法多次修改，会合并为一次，统一更新</a:t>
            </a:r>
            <a:endParaRPr lang="en-US" altLang="zh-CN" dirty="0"/>
          </a:p>
          <a:p>
            <a:endParaRPr lang="en-US" altLang="zh-CN" dirty="0"/>
          </a:p>
          <a:p>
            <a:r>
              <a:rPr lang="en-US" altLang="zh-CN" dirty="0"/>
              <a:t>2</a:t>
            </a:r>
            <a:r>
              <a:rPr lang="zh-CN" altLang="en-US" dirty="0"/>
              <a:t>，</a:t>
            </a:r>
            <a:r>
              <a:rPr lang="en-US" altLang="zh-CN" dirty="0" err="1"/>
              <a:t>setState</a:t>
            </a:r>
            <a:r>
              <a:rPr lang="zh-CN" altLang="en-US" dirty="0"/>
              <a:t>返回会触发更新，不管你是否有修改，这造成了一个问题，重复修改为相同的值也会让组件更新。</a:t>
            </a:r>
            <a:endParaRPr lang="en-US" altLang="zh-CN" dirty="0"/>
          </a:p>
          <a:p>
            <a:endParaRPr lang="en-US" altLang="zh-CN" dirty="0"/>
          </a:p>
          <a:p>
            <a:r>
              <a:rPr lang="en-US" altLang="zh-CN" dirty="0"/>
              <a:t>3</a:t>
            </a:r>
            <a:r>
              <a:rPr lang="zh-CN" altLang="en-US" dirty="0"/>
              <a:t>，一定不要在</a:t>
            </a:r>
            <a:r>
              <a:rPr lang="en-US" altLang="zh-CN" dirty="0"/>
              <a:t>render</a:t>
            </a:r>
            <a:r>
              <a:rPr lang="zh-CN" altLang="en-US" dirty="0"/>
              <a:t>里直接</a:t>
            </a:r>
            <a:r>
              <a:rPr lang="en-US" altLang="zh-CN" dirty="0" err="1"/>
              <a:t>setState</a:t>
            </a:r>
            <a:endParaRPr lang="zh-CN" altLang="en-US" dirty="0"/>
          </a:p>
        </p:txBody>
      </p:sp>
    </p:spTree>
    <p:extLst>
      <p:ext uri="{BB962C8B-B14F-4D97-AF65-F5344CB8AC3E}">
        <p14:creationId xmlns:p14="http://schemas.microsoft.com/office/powerpoint/2010/main" val="360241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07F15B-24A1-0264-60AD-B730AAEBA248}"/>
              </a:ext>
            </a:extLst>
          </p:cNvPr>
          <p:cNvSpPr txBox="1"/>
          <p:nvPr/>
        </p:nvSpPr>
        <p:spPr>
          <a:xfrm>
            <a:off x="396033" y="147302"/>
            <a:ext cx="9008158" cy="505138"/>
          </a:xfrm>
          <a:prstGeom prst="rect">
            <a:avLst/>
          </a:prstGeom>
          <a:noFill/>
          <a:ln>
            <a:noFill/>
          </a:ln>
        </p:spPr>
        <p:txBody>
          <a:bodyPr wrap="square" rtlCol="0">
            <a:spAutoFit/>
          </a:bodyPr>
          <a:lstStyle/>
          <a:p>
            <a:pPr marL="0" indent="0" defTabSz="1218565">
              <a:lnSpc>
                <a:spcPct val="150000"/>
              </a:lnSpc>
              <a:buClr>
                <a:srgbClr val="1577BA"/>
              </a:buClr>
              <a:buFont typeface="Wingdings" panose="05000000000000000000" pitchFamily="2" charset="2"/>
              <a:buNone/>
            </a:pPr>
            <a:r>
              <a:rPr lang="en-US" altLang="zh-CN" sz="2000" dirty="0">
                <a:solidFill>
                  <a:schemeClr val="tx2"/>
                </a:solidFill>
                <a:latin typeface="思源黑体 CN Normal" panose="020B0400000000000000" pitchFamily="34" charset="-122"/>
                <a:ea typeface="思源黑体 CN Normal" panose="020B0400000000000000" pitchFamily="34" charset="-122"/>
              </a:rPr>
              <a:t>   </a:t>
            </a:r>
            <a:r>
              <a:rPr lang="en-US" altLang="zh-CN" sz="2000" dirty="0" err="1">
                <a:solidFill>
                  <a:schemeClr val="tx2"/>
                </a:solidFill>
                <a:latin typeface="思源黑体 CN Normal" panose="020B0400000000000000" pitchFamily="34" charset="-122"/>
                <a:ea typeface="思源黑体 CN Normal" panose="020B0400000000000000" pitchFamily="34" charset="-122"/>
              </a:rPr>
              <a:t>PureComponent</a:t>
            </a:r>
            <a:r>
              <a:rPr lang="zh-CN" altLang="en-US" sz="2000" dirty="0">
                <a:solidFill>
                  <a:schemeClr val="tx2"/>
                </a:solidFill>
                <a:latin typeface="思源黑体 CN Normal" panose="020B0400000000000000" pitchFamily="34" charset="-122"/>
                <a:ea typeface="思源黑体 CN Normal" panose="020B0400000000000000" pitchFamily="34" charset="-122"/>
              </a:rPr>
              <a:t>下对于对象和数组的修改</a:t>
            </a:r>
            <a:endParaRPr lang="en-US" altLang="zh-CN" sz="2000" dirty="0">
              <a:solidFill>
                <a:schemeClr val="tx2"/>
              </a:solidFill>
              <a:latin typeface="思源黑体 CN Normal" panose="020B0400000000000000" pitchFamily="34" charset="-122"/>
              <a:ea typeface="思源黑体 CN Normal" panose="020B0400000000000000" pitchFamily="34" charset="-122"/>
            </a:endParaRPr>
          </a:p>
        </p:txBody>
      </p:sp>
      <p:sp>
        <p:nvSpPr>
          <p:cNvPr id="6" name="矩形 5">
            <a:extLst>
              <a:ext uri="{FF2B5EF4-FFF2-40B4-BE49-F238E27FC236}">
                <a16:creationId xmlns:a16="http://schemas.microsoft.com/office/drawing/2014/main" id="{CFB4A4BF-668D-CBA5-E4A6-5B204898772C}"/>
              </a:ext>
            </a:extLst>
          </p:cNvPr>
          <p:cNvSpPr/>
          <p:nvPr/>
        </p:nvSpPr>
        <p:spPr>
          <a:xfrm>
            <a:off x="396033" y="209094"/>
            <a:ext cx="166254" cy="443346"/>
          </a:xfrm>
          <a:prstGeom prst="rect">
            <a:avLst/>
          </a:prstGeom>
          <a:solidFill>
            <a:srgbClr val="9AD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F1591A6-31B2-4957-913C-4674B1E403F3}"/>
              </a:ext>
            </a:extLst>
          </p:cNvPr>
          <p:cNvSpPr txBox="1"/>
          <p:nvPr/>
        </p:nvSpPr>
        <p:spPr>
          <a:xfrm>
            <a:off x="562287" y="1026695"/>
            <a:ext cx="8333060" cy="2231508"/>
          </a:xfrm>
          <a:prstGeom prst="rect">
            <a:avLst/>
          </a:prstGeom>
          <a:noFill/>
        </p:spPr>
        <p:txBody>
          <a:bodyPr wrap="square" rtlCol="0">
            <a:spAutoFit/>
          </a:bodyPr>
          <a:lstStyle/>
          <a:p>
            <a:pPr>
              <a:lnSpc>
                <a:spcPct val="200000"/>
              </a:lnSpc>
            </a:pPr>
            <a:r>
              <a:rPr lang="zh-CN" altLang="en-US" dirty="0"/>
              <a:t>因为</a:t>
            </a:r>
            <a:r>
              <a:rPr lang="en-US" altLang="zh-CN" dirty="0" err="1"/>
              <a:t>PureComponent</a:t>
            </a:r>
            <a:r>
              <a:rPr lang="zh-CN" altLang="en-US" dirty="0"/>
              <a:t>会根据</a:t>
            </a:r>
            <a:r>
              <a:rPr lang="en-US" altLang="zh-CN" dirty="0"/>
              <a:t>state</a:t>
            </a:r>
            <a:r>
              <a:rPr lang="zh-CN" altLang="en-US" dirty="0"/>
              <a:t>是否改变来决定是否更新，而我们对于对象数组这样的引用类型判断他是否改变的原理是看他的内存地址，而不是内容</a:t>
            </a:r>
            <a:endParaRPr lang="en-US" altLang="zh-CN" dirty="0"/>
          </a:p>
          <a:p>
            <a:pPr>
              <a:lnSpc>
                <a:spcPct val="200000"/>
              </a:lnSpc>
            </a:pPr>
            <a:r>
              <a:rPr lang="zh-CN" altLang="en-US" dirty="0"/>
              <a:t>所以我们</a:t>
            </a:r>
            <a:r>
              <a:rPr lang="en-US" altLang="zh-CN" dirty="0" err="1"/>
              <a:t>PureComponent</a:t>
            </a:r>
            <a:r>
              <a:rPr lang="zh-CN" altLang="en-US" dirty="0"/>
              <a:t>下修改对象和数组，一定要赋予一个新对象，所以一般我们不直接操作原对象，而是先拷贝一份，在进行操作</a:t>
            </a:r>
          </a:p>
        </p:txBody>
      </p:sp>
    </p:spTree>
    <p:extLst>
      <p:ext uri="{BB962C8B-B14F-4D97-AF65-F5344CB8AC3E}">
        <p14:creationId xmlns:p14="http://schemas.microsoft.com/office/powerpoint/2010/main" val="2286842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322</Words>
  <Application>Microsoft Office PowerPoint</Application>
  <PresentationFormat>宽屏</PresentationFormat>
  <Paragraphs>32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Adobe 仿宋 Std R</vt:lpstr>
      <vt:lpstr>Source Han Sans CN Normal</vt:lpstr>
      <vt:lpstr>等线</vt:lpstr>
      <vt:lpstr>等线 Light</vt:lpstr>
      <vt:lpstr>思源黑体 CN Light</vt:lpstr>
      <vt:lpstr>思源黑体 CN Normal</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2012dnd.com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2012dnd.com</dc:creator>
  <cp:lastModifiedBy>Administrator</cp:lastModifiedBy>
  <cp:revision>32</cp:revision>
  <dcterms:created xsi:type="dcterms:W3CDTF">2022-03-28T09:24:54Z</dcterms:created>
  <dcterms:modified xsi:type="dcterms:W3CDTF">2023-07-02T14:22:32Z</dcterms:modified>
</cp:coreProperties>
</file>