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Format des Titeltextes durch Klicken bearbeiten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Format des Gliederungstextes durch Klicken bearbeiten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Zweite Gliederungsebene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de-DE" sz="1800" spc="-1" strike="noStrike">
                <a:solidFill>
                  <a:srgbClr val="1c1c1c"/>
                </a:solidFill>
                <a:latin typeface="Source Sans Pro Light"/>
              </a:rPr>
              <a:t>Dritte Gliederungsebene</a:t>
            </a:r>
            <a:endParaRPr b="0" lang="de-DE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Vierte Gliederungsebene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Fünfte Gliederungsebene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Sechste Gliederungsebene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Siebte Gliederungsebene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de-DE" sz="1800" spc="-1" strike="noStrike">
                <a:solidFill>
                  <a:srgbClr val="ffffff"/>
                </a:solidFill>
                <a:latin typeface="Source Sans Pro Black"/>
              </a:rPr>
              <a:t>&lt;Datum/Uhrzeit&gt;</a:t>
            </a:r>
            <a:endParaRPr b="1" lang="de-D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de-DE" sz="1800" spc="-1" strike="noStrike">
                <a:solidFill>
                  <a:srgbClr val="ffffff"/>
                </a:solidFill>
                <a:latin typeface="Source Sans Pro Black"/>
              </a:rPr>
              <a:t>&lt;Fußzeile&gt;</a:t>
            </a:r>
            <a:endParaRPr b="1" lang="de-D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CE3BC1F4-3F6B-4076-B974-870346349BB8}" type="slidenum">
              <a:rPr b="1" lang="de-DE" sz="1800" spc="-1" strike="noStrike">
                <a:solidFill>
                  <a:srgbClr val="ffffff"/>
                </a:solidFill>
                <a:latin typeface="Source Sans Pro Black"/>
              </a:rPr>
              <a:t>&lt;Foliennummer&gt;</a:t>
            </a:fld>
            <a:endParaRPr b="1" lang="de-D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Format des Titeltextes durch Klicken bearbeiten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Format des Gliederungstextes durch Klicken bearbeiten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Zweite Gliederungsebene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de-DE" sz="1800" spc="-1" strike="noStrike">
                <a:solidFill>
                  <a:srgbClr val="1c1c1c"/>
                </a:solidFill>
                <a:latin typeface="Source Sans Pro Light"/>
              </a:rPr>
              <a:t>Dritte Gliederungsebene</a:t>
            </a:r>
            <a:endParaRPr b="0" lang="de-DE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Vierte Gliederungsebene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Fünfte Gliederungsebene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Sechste Gliederungsebene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Siebte Gliederungsebene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de-DE" sz="1800" spc="-1" strike="noStrike">
                <a:solidFill>
                  <a:srgbClr val="e74c3c"/>
                </a:solidFill>
                <a:latin typeface="Source Sans Pro Black"/>
              </a:rPr>
              <a:t>&lt;Datum/Uhrzeit&gt;</a:t>
            </a:r>
            <a:endParaRPr b="1" lang="de-D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de-DE" sz="1800" spc="-1" strike="noStrike">
                <a:solidFill>
                  <a:srgbClr val="e74c3c"/>
                </a:solidFill>
                <a:latin typeface="Source Sans Pro Black"/>
              </a:rPr>
              <a:t>&lt;Fußzeile&gt;</a:t>
            </a:r>
            <a:endParaRPr b="1" lang="de-D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6F426534-4109-460D-A270-D8CD5097C9C4}" type="slidenum">
              <a:rPr b="1" lang="de-DE" sz="1800" spc="-1" strike="noStrike">
                <a:solidFill>
                  <a:srgbClr val="e74c3c"/>
                </a:solidFill>
                <a:latin typeface="Source Sans Pro Black"/>
              </a:rPr>
              <a:t>&lt;Foliennummer&gt;</a:t>
            </a:fld>
            <a:endParaRPr b="1" lang="de-D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SASS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200" spc="-1" strike="noStrike">
                <a:solidFill>
                  <a:srgbClr val="1c1c1c"/>
                </a:solidFill>
                <a:latin typeface="Source Sans Pro Light"/>
              </a:rPr>
              <a:t>e-Portfolio von Rainer Scholz</a:t>
            </a:r>
            <a:endParaRPr b="1" lang="de-D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Vererbung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...wird von Sass übersetzt zu folgendem CSS-Fragment: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de-DE" sz="12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de-DE" sz="1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.message, .success, .error: {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border: 1px solid black;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padding: 15 px;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marging: 5 px;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}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.success {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color: #40FF40;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}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.error {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color: #40FF40;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}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Mixins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Mittels Mixins lassen sich Gruppen von CSS Deklarationen erstellen die in anderen Regeln wiederverwendet werden können: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de-DE" sz="12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de-DE" sz="1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@mixin border-with-distance($distance) {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border: 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1px solid black;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padding: $distance;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margin: $distance / 2;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}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 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.box {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@include border-with-distance(20px);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}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 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Mixins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...wird zu folgendem CSS-Fragment: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.box {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border: 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1px solid black;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padding: 20px;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margin: 10px;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}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ctr">
              <a:spcAft>
                <a:spcPts val="1142"/>
              </a:spcAft>
            </a:pPr>
            <a:r>
              <a:rPr b="1" i="1" lang="de-DE" sz="4400" spc="-1" strike="noStrike">
                <a:solidFill>
                  <a:srgbClr val="1c1c1c"/>
                </a:solidFill>
                <a:latin typeface="Cambria"/>
              </a:rPr>
              <a:t>Live-Demo!</a:t>
            </a:r>
            <a:endParaRPr b="1" lang="de-DE" sz="4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Agenda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 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000000"/>
                </a:solidFill>
                <a:latin typeface="Cambria"/>
              </a:rPr>
              <a:t>  </a:t>
            </a:r>
            <a:r>
              <a:rPr b="1" lang="de-DE" sz="2600" spc="-1" strike="noStrike">
                <a:solidFill>
                  <a:srgbClr val="000000"/>
                </a:solidFill>
                <a:latin typeface="Cambria"/>
              </a:rPr>
              <a:t>Was ist Sass?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  </a:t>
            </a: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Grundfeatures von Sass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  </a:t>
            </a: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Live-Demo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Was ist Sass?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    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Sass steht als Abkürzung für</a:t>
            </a:r>
            <a:br/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	</a:t>
            </a: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S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yntactically </a:t>
            </a: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A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wesome </a:t>
            </a: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S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tyle</a:t>
            </a: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S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heets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    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Präprozessor für CSS-Dateien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SASS - Präprozessor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432000" indent="-432000"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    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Präprozessor erzeugt  aus SASS-Datei(en) eine oder mehrere CSS-Datei(en) </a:t>
            </a: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bevor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 diese auf dem Server zum Einsatz kommen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432000" indent="-432000"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    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CSS-Dateien sollen so leichter lokal gepflegt werden können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432000" indent="-432000"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    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Ergebnis 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Was ist Sass?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 </a:t>
            </a:r>
            <a:endParaRPr b="1" lang="de-DE" sz="26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 </a:t>
            </a:r>
            <a:endParaRPr b="1" lang="de-DE" sz="2600" spc="-1" strike="noStrike">
              <a:solidFill>
                <a:srgbClr val="1c1c1c"/>
              </a:solidFill>
              <a:latin typeface="Cambria"/>
            </a:endParaRPr>
          </a:p>
          <a:p>
            <a:pPr marL="396000" indent="-396000">
              <a:spcAft>
                <a:spcPts val="340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    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Meta-Sprache, die mit Programmierelementen CSS-Dateien erzeugt</a:t>
            </a:r>
            <a:endParaRPr b="1" lang="de-DE" sz="2600" spc="-1" strike="noStrike">
              <a:solidFill>
                <a:srgbClr val="1c1c1c"/>
              </a:solidFill>
              <a:latin typeface="Cambria"/>
            </a:endParaRPr>
          </a:p>
          <a:p>
            <a:pPr marL="396000" indent="-396000">
              <a:spcAft>
                <a:spcPts val="340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    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In Ruby geschrieben. Um Sass nutzen zu können muss Ruby installiert sein</a:t>
            </a:r>
            <a:endParaRPr b="1" lang="de-DE" sz="2600" spc="-1" strike="noStrike">
              <a:solidFill>
                <a:srgbClr val="1c1c1c"/>
              </a:solidFill>
              <a:latin typeface="Cambria"/>
            </a:endParaRPr>
          </a:p>
          <a:p>
            <a:pPr marL="396000" indent="-396000">
              <a:spcAft>
                <a:spcPts val="340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de-DE" sz="2600" spc="-1" strike="noStrike">
              <a:solidFill>
                <a:srgbClr val="1c1c1c"/>
              </a:solidFill>
              <a:latin typeface="Cambri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Sass - Variablen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Sass erlaubt das erstellen von Variablen, die an beliebigen Stellen wieder verwendet werden können:</a:t>
            </a:r>
            <a:endParaRPr b="0" lang="de-DE" sz="26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1142"/>
              </a:spcAft>
            </a:pPr>
            <a:r>
              <a:rPr b="0" lang="de-DE" sz="1200" spc="-1" strike="noStrike">
                <a:solidFill>
                  <a:srgbClr val="1c1c1c"/>
                </a:solidFill>
                <a:latin typeface="Cambria"/>
              </a:rPr>
              <a:t> </a:t>
            </a:r>
            <a:endParaRPr b="0" lang="de-DE" sz="12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$fontsize : 16px;</a:t>
            </a:r>
            <a:endParaRPr b="0" lang="de-DE" sz="20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 </a:t>
            </a:r>
            <a:endParaRPr b="0" lang="de-DE" sz="20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body {</a:t>
            </a:r>
            <a:endParaRPr b="0" lang="de-DE" sz="2000" spc="-1" strike="noStrike">
              <a:solidFill>
                <a:srgbClr val="1c1c1c"/>
              </a:solidFill>
              <a:latin typeface="Cambria"/>
            </a:endParaRPr>
          </a:p>
          <a:p>
            <a:pPr lvl="1" marL="288000">
              <a:spcAft>
                <a:spcPts val="1134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font-size : $fontsize;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}</a:t>
            </a:r>
            <a:endParaRPr b="0" lang="de-DE" sz="20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 </a:t>
            </a:r>
            <a:endParaRPr b="0" lang="de-DE" sz="20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h1 {</a:t>
            </a:r>
            <a:endParaRPr b="0" lang="de-DE" sz="2000" spc="-1" strike="noStrike">
              <a:solidFill>
                <a:srgbClr val="1c1c1c"/>
              </a:solidFill>
              <a:latin typeface="Cambria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font-size : 3 * $fontsize;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}</a:t>
            </a:r>
            <a:endParaRPr b="0" lang="de-DE" sz="2000" spc="-1" strike="noStrike">
              <a:solidFill>
                <a:srgbClr val="1c1c1c"/>
              </a:solidFill>
              <a:latin typeface="Cambria"/>
            </a:endParaRPr>
          </a:p>
          <a:p>
            <a:pPr lvl="1" marL="288000">
              <a:spcAft>
                <a:spcPts val="1134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 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Import von Dateien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CSS erlaubt bereits Importe anderer CSS-Dateien.</a:t>
            </a:r>
            <a:endParaRPr b="0" lang="de-DE" sz="26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 </a:t>
            </a:r>
            <a:endParaRPr b="0" lang="de-DE" sz="26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Cambria"/>
              </a:rPr>
              <a:t>Nachteil: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 Für jeden Import muss ein weiterer HTTP-Request gesendet werden.</a:t>
            </a:r>
            <a:endParaRPr b="0" lang="de-DE" sz="26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 </a:t>
            </a:r>
            <a:endParaRPr b="0" lang="de-DE" sz="26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Sass baut auf diesem Import auf, kombiniert die Dateien jedoch ohne weiteren HTTP-Request zu einer gesamten Datei.</a:t>
            </a:r>
            <a:endParaRPr b="0" lang="de-DE" sz="2600" spc="-1" strike="noStrike">
              <a:solidFill>
                <a:srgbClr val="1c1c1c"/>
              </a:solidFill>
              <a:latin typeface="Cambr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Import von Dateien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Fragment-Dateien, die lediglich in andere Dateien importiert werden sollen, werden durch einen Unterstrich am Anfang des Dateinamens gekennzeichnet:</a:t>
            </a:r>
            <a:endParaRPr b="0" lang="de-DE" sz="26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1142"/>
              </a:spcAft>
            </a:pPr>
            <a:r>
              <a:rPr b="0" lang="de-DE" sz="1200" spc="-1" strike="noStrike">
                <a:solidFill>
                  <a:srgbClr val="1c1c1c"/>
                </a:solidFill>
                <a:latin typeface="Cambria"/>
              </a:rPr>
              <a:t> </a:t>
            </a:r>
            <a:endParaRPr b="0" lang="de-DE" sz="1200" spc="-1" strike="noStrike">
              <a:solidFill>
                <a:srgbClr val="1c1c1c"/>
              </a:solidFill>
              <a:latin typeface="Cambria"/>
            </a:endParaRPr>
          </a:p>
          <a:p>
            <a:pPr lvl="1" marL="288000">
              <a:spcAft>
                <a:spcPts val="1134"/>
              </a:spcAft>
            </a:pPr>
            <a:r>
              <a:rPr b="0" lang="de-DE" sz="2200" spc="-1" strike="noStrike">
                <a:solidFill>
                  <a:srgbClr val="1c1c1c"/>
                </a:solidFill>
                <a:latin typeface="Consolas"/>
              </a:rPr>
              <a:t>_basicstyle.scss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endParaRPr b="0" lang="de-DE" sz="22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Der Import dieser Datei erfolgt dabei ganz einfach:</a:t>
            </a:r>
            <a:endParaRPr b="0" lang="de-DE" sz="26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1142"/>
              </a:spcAft>
            </a:pPr>
            <a:r>
              <a:rPr b="0" lang="de-DE" sz="1200" spc="-1" strike="noStrike">
                <a:solidFill>
                  <a:srgbClr val="1c1c1c"/>
                </a:solidFill>
                <a:latin typeface="Cambria"/>
              </a:rPr>
              <a:t> </a:t>
            </a:r>
            <a:endParaRPr b="0" lang="de-DE" sz="1200" spc="-1" strike="noStrike">
              <a:solidFill>
                <a:srgbClr val="1c1c1c"/>
              </a:solidFill>
              <a:latin typeface="Cambria"/>
            </a:endParaRPr>
          </a:p>
          <a:p>
            <a:pPr lvl="1" marL="288000">
              <a:spcAft>
                <a:spcPts val="1134"/>
              </a:spcAft>
            </a:pPr>
            <a:r>
              <a:rPr b="0" lang="de-DE" sz="2200" spc="-1" strike="noStrike">
                <a:solidFill>
                  <a:srgbClr val="1c1c1c"/>
                </a:solidFill>
                <a:latin typeface="Consolas"/>
              </a:rPr>
              <a:t>@import </a:t>
            </a:r>
            <a:r>
              <a:rPr b="0" lang="de-DE" sz="2200" spc="-1" strike="noStrike">
                <a:solidFill>
                  <a:srgbClr val="1c1c1c"/>
                </a:solidFill>
                <a:latin typeface="Consolas"/>
              </a:rPr>
              <a:t>‘</a:t>
            </a:r>
            <a:r>
              <a:rPr b="0" lang="de-DE" sz="2200" spc="-1" strike="noStrike">
                <a:solidFill>
                  <a:srgbClr val="1c1c1c"/>
                </a:solidFill>
                <a:latin typeface="Consolas"/>
              </a:rPr>
              <a:t>basicstyle‘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Vererbung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0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</a:rPr>
              <a:t>Die Nutzung von @extend erlaubt es, Sets von CSS-Eigenschaften an weitere Selektoren zu übergeben:</a:t>
            </a:r>
            <a:endParaRPr b="0" lang="de-DE" sz="2600" spc="-1" strike="noStrike">
              <a:solidFill>
                <a:srgbClr val="1c1c1c"/>
              </a:solidFill>
              <a:latin typeface="Cambria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.message {</a:t>
            </a:r>
            <a:endParaRPr b="0" lang="de-DE" sz="2000" spc="-1" strike="noStrike">
              <a:solidFill>
                <a:srgbClr val="1c1c1c"/>
              </a:solidFill>
              <a:latin typeface="Cambria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border: 1px solid black;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padding: 15 px;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marging: 5 px;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}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.success {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@extend .message;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color: #40FF40;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}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.error {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@extend .message;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color: #FF4040:</a:t>
            </a:r>
            <a:endParaRPr b="0" lang="de-DE" sz="20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}</a:t>
            </a:r>
            <a:endParaRPr b="1" lang="de-DE" sz="20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</a:rPr>
              <a:t> </a:t>
            </a:r>
            <a:endParaRPr b="0" lang="de-DE" sz="2000" spc="-1" strike="noStrike">
              <a:solidFill>
                <a:srgbClr val="1c1c1c"/>
              </a:solidFill>
              <a:latin typeface="Cambri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LibreOffice/6.0.7.3$Windows_X86_64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2019-06-10T17:18:47Z</dcterms:created>
  <dc:creator/>
  <dc:description/>
  <dc:language>de-DE</dc:language>
  <cp:lastModifiedBy/>
  <dcterms:modified xsi:type="dcterms:W3CDTF">2019-06-10T22:15:40Z</dcterms:modified>
  <cp:revision>5</cp:revision>
  <dc:subject/>
  <dc:title>Alizarin</dc:title>
</cp:coreProperties>
</file>