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sldIdLst>
    <p:sldId id="267" r:id="rId5"/>
    <p:sldId id="2147196740" r:id="rId6"/>
    <p:sldId id="2147196741" r:id="rId7"/>
    <p:sldId id="2147196742" r:id="rId8"/>
    <p:sldId id="2147196743" r:id="rId9"/>
    <p:sldId id="2147196744" r:id="rId10"/>
    <p:sldId id="2147196745" r:id="rId11"/>
    <p:sldId id="2147196749" r:id="rId12"/>
    <p:sldId id="2147196746" r:id="rId13"/>
    <p:sldId id="2147196748" r:id="rId14"/>
    <p:sldId id="2147196747" r:id="rId15"/>
    <p:sldId id="282" r:id="rId16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E4E6"/>
    <a:srgbClr val="F16B78"/>
    <a:srgbClr val="8FDAB5"/>
    <a:srgbClr val="BE7778"/>
    <a:srgbClr val="B04C5C"/>
    <a:srgbClr val="E7B78A"/>
    <a:srgbClr val="F7E2E8"/>
    <a:srgbClr val="E2EAF7"/>
    <a:srgbClr val="F06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8" autoAdjust="0"/>
    <p:restoredTop sz="81769" autoAdjust="0"/>
  </p:normalViewPr>
  <p:slideViewPr>
    <p:cSldViewPr snapToGrid="0">
      <p:cViewPr varScale="1">
        <p:scale>
          <a:sx n="103" d="100"/>
          <a:sy n="103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8:06:45.6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16383,'93'0'0,"-2"0"0,-25 0 0,-5 0 0,-8 0 0,-12 0 0,-10 0 0,-10 0 0,-6 0 0,6 0 0,11 0 0,19 3 0,15 0 0,6 1 0,4-2 0,-5-2 0,-2 0 0,-8 0 0,-8 0 0,-13 0 0,-10 0 0,-9 0 0,-9 0 0,9 0 0,8 0 0,26 0 0,16 0 0,11 0 0,3 0 0,-5 0 0,-9 0 0,-10 0 0,-9 0 0,-13 0 0,-8 0 0,-10 0 0,-7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8:06:50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44 16383,'82'7'0,"-4"2"0,-17 0 0,-1-3 0,-5-4 0,-8-2 0,-3 0 0,-8 0 0,-7 0 0,0 0 0,-15 0 0,3 0 0,-2 0 0,19 0 0,19 0 0,17 0 0,10 0 0,1 0 0,-2-2 0,-5-3 0,-11-1 0,-11 1 0,-12-1 0,-14 3 0,-9 1 0,-6 0 0,6 2 0,9 0 0,21 0 0,13 0 0,13 0 0,7-1 0,5-4 0,-2-2 0,-8-2 0,-13-1 0,-18 3 0,-13 3 0,-15 1 0,-5 3 0,13 3 0,0-1 0,16 3 0,-8 0 0,-3 3 0,-12-5 0,-1 1 0,-5 0 0,5-3 0,0 3 0,3-4 0,-7 0 0,5 4 0,-5 1 0,4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4T08:06:53.0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1 100 16383,'73'0'0,"1"0"0,-4 0 0,2 0 0,-2 0 0,-7 0 0,-7 0 0,-5 0 0,-2 0 0,3 0 0,3 0 0,1 0 0,1 0 0,-3 0 0,-3 0 0,1 0 0,3 0 0,3 0 0,-2 0 0,-8 0 0,-10 0 0,-13 0 0,-10 0 0,-3 0 0,27 0 0,22 0 0,-12 0 0,5 0 0,7 0 0,3 0 0,6-1 0,0-1 0,1-1 0,0-2 0,-1-1 0,0-1 0,-5 0 0,-1-2 0,-5 0 0,-3 0 0,-5 1 0,-3 1 0,28-5 0,-25 3 0,-13 6 0,-22 1 0,-1 2 0,-11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040F8-4A42-4F60-A7A3-95269D5E5751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7C99C-BC53-4F8C-9A06-6508808C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2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7C99C-BC53-4F8C-9A06-6508808C47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4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7C99C-BC53-4F8C-9A06-6508808C47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7C99C-BC53-4F8C-9A06-6508808C47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 bwMode="auto">
      <p:bgPr>
        <a:solidFill>
          <a:srgbClr val="F7E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D945C-4F33-429E-A937-C71459CE75C0}" type="datetime1">
              <a:rPr lang="nb-NO" smtClean="0"/>
              <a:t>18.10.2024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450" y="3227737"/>
            <a:ext cx="10684739" cy="99079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C7918D9-4AC2-4F3D-ADB1-405DF5CB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2226476"/>
            <a:ext cx="10684739" cy="79729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1F5B37A-FD83-44A1-9355-041AF6B43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02" y="647139"/>
            <a:ext cx="740664" cy="900277"/>
          </a:xfrm>
          <a:prstGeom prst="rect">
            <a:avLst/>
          </a:prstGeom>
        </p:spPr>
      </p:pic>
      <p:sp>
        <p:nvSpPr>
          <p:cNvPr id="11" name="addin_colorlist" hidden="1">
            <a:extLst>
              <a:ext uri="{FF2B5EF4-FFF2-40B4-BE49-F238E27FC236}">
                <a16:creationId xmlns:a16="http://schemas.microsoft.com/office/drawing/2014/main" id="{277BAC4F-0E54-4289-8D23-AB7E980B9A4E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/>
              <a:t>forside1,red,white,forside_graa</a:t>
            </a:r>
          </a:p>
        </p:txBody>
      </p:sp>
      <p:sp>
        <p:nvSpPr>
          <p:cNvPr id="16" name="addin_background" hidden="1">
            <a:extLst>
              <a:ext uri="{FF2B5EF4-FFF2-40B4-BE49-F238E27FC236}">
                <a16:creationId xmlns:a16="http://schemas.microsoft.com/office/drawing/2014/main" id="{FEA41D85-5558-4C35-8F8D-FE81709640CD}"/>
              </a:ext>
            </a:extLst>
          </p:cNvPr>
          <p:cNvSpPr/>
          <p:nvPr userDrawn="1"/>
        </p:nvSpPr>
        <p:spPr>
          <a:xfrm>
            <a:off x="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  <p:grpSp>
        <p:nvGrpSpPr>
          <p:cNvPr id="2" name="Bakgrunn" hidden="1">
            <a:extLst>
              <a:ext uri="{FF2B5EF4-FFF2-40B4-BE49-F238E27FC236}">
                <a16:creationId xmlns:a16="http://schemas.microsoft.com/office/drawing/2014/main" id="{E7418B34-837D-48FB-A015-7810AD1E1AE0}"/>
              </a:ext>
            </a:extLst>
          </p:cNvPr>
          <p:cNvGrpSpPr/>
          <p:nvPr/>
        </p:nvGrpSpPr>
        <p:grpSpPr>
          <a:xfrm>
            <a:off x="0" y="4155757"/>
            <a:ext cx="12192000" cy="2700972"/>
            <a:chOff x="0" y="4155757"/>
            <a:chExt cx="12192000" cy="2700972"/>
          </a:xfrm>
        </p:grpSpPr>
        <p:sp>
          <p:nvSpPr>
            <p:cNvPr id="10" name="Bakgrunn">
              <a:extLst>
                <a:ext uri="{FF2B5EF4-FFF2-40B4-BE49-F238E27FC236}">
                  <a16:creationId xmlns:a16="http://schemas.microsoft.com/office/drawing/2014/main" id="{0B3491A5-5654-4EB5-A420-791211C4A52B}"/>
                </a:ext>
              </a:extLst>
            </p:cNvPr>
            <p:cNvSpPr/>
            <p:nvPr/>
          </p:nvSpPr>
          <p:spPr>
            <a:xfrm>
              <a:off x="6569710" y="4155757"/>
              <a:ext cx="5622290" cy="2168525"/>
            </a:xfrm>
            <a:custGeom>
              <a:avLst/>
              <a:gdLst>
                <a:gd name="connsiteX0" fmla="*/ 5622290 w 5622290"/>
                <a:gd name="connsiteY0" fmla="*/ 0 h 2168525"/>
                <a:gd name="connsiteX1" fmla="*/ 0 w 5622290"/>
                <a:gd name="connsiteY1" fmla="*/ 2168525 h 2168525"/>
                <a:gd name="connsiteX2" fmla="*/ 5622290 w 5622290"/>
                <a:gd name="connsiteY2" fmla="*/ 1695450 h 21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2290" h="2168525">
                  <a:moveTo>
                    <a:pt x="5622290" y="0"/>
                  </a:moveTo>
                  <a:lnTo>
                    <a:pt x="0" y="2168525"/>
                  </a:lnTo>
                  <a:lnTo>
                    <a:pt x="5622290" y="1695450"/>
                  </a:lnTo>
                  <a:close/>
                </a:path>
              </a:pathLst>
            </a:custGeom>
            <a:solidFill>
              <a:srgbClr val="AF4C5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Bakgrunn">
              <a:extLst>
                <a:ext uri="{FF2B5EF4-FFF2-40B4-BE49-F238E27FC236}">
                  <a16:creationId xmlns:a16="http://schemas.microsoft.com/office/drawing/2014/main" id="{0E91AAC8-A440-4EA7-9D10-38F0EF5DAC85}"/>
                </a:ext>
              </a:extLst>
            </p:cNvPr>
            <p:cNvSpPr/>
            <p:nvPr/>
          </p:nvSpPr>
          <p:spPr>
            <a:xfrm>
              <a:off x="0" y="5791835"/>
              <a:ext cx="12192000" cy="1064894"/>
            </a:xfrm>
            <a:custGeom>
              <a:avLst/>
              <a:gdLst>
                <a:gd name="connsiteX0" fmla="*/ 0 w 12192000"/>
                <a:gd name="connsiteY0" fmla="*/ 1064895 h 1064894"/>
                <a:gd name="connsiteX1" fmla="*/ 12192000 w 12192000"/>
                <a:gd name="connsiteY1" fmla="*/ 1064895 h 1064894"/>
                <a:gd name="connsiteX2" fmla="*/ 12192000 w 12192000"/>
                <a:gd name="connsiteY2" fmla="*/ 944245 h 1064894"/>
                <a:gd name="connsiteX3" fmla="*/ 0 w 12192000"/>
                <a:gd name="connsiteY3" fmla="*/ 0 h 106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064894">
                  <a:moveTo>
                    <a:pt x="0" y="1064895"/>
                  </a:moveTo>
                  <a:lnTo>
                    <a:pt x="12192000" y="1064895"/>
                  </a:lnTo>
                  <a:lnTo>
                    <a:pt x="12192000" y="944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B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Bakgrunn">
              <a:extLst>
                <a:ext uri="{FF2B5EF4-FFF2-40B4-BE49-F238E27FC236}">
                  <a16:creationId xmlns:a16="http://schemas.microsoft.com/office/drawing/2014/main" id="{17318C7C-7157-4624-A94D-8E1F0029F6A6}"/>
                </a:ext>
              </a:extLst>
            </p:cNvPr>
            <p:cNvSpPr/>
            <p:nvPr/>
          </p:nvSpPr>
          <p:spPr>
            <a:xfrm>
              <a:off x="0" y="5829300"/>
              <a:ext cx="12192000" cy="1027429"/>
            </a:xfrm>
            <a:custGeom>
              <a:avLst/>
              <a:gdLst>
                <a:gd name="connsiteX0" fmla="*/ 0 w 12192000"/>
                <a:gd name="connsiteY0" fmla="*/ 1027430 h 1027429"/>
                <a:gd name="connsiteX1" fmla="*/ 12192000 w 12192000"/>
                <a:gd name="connsiteY1" fmla="*/ 1027430 h 1027429"/>
                <a:gd name="connsiteX2" fmla="*/ 12192000 w 12192000"/>
                <a:gd name="connsiteY2" fmla="*/ 0 h 102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0" h="1027429">
                  <a:moveTo>
                    <a:pt x="0" y="1027430"/>
                  </a:moveTo>
                  <a:lnTo>
                    <a:pt x="12192000" y="102743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2C3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addin_logo" hidden="1">
            <a:extLst>
              <a:ext uri="{FF2B5EF4-FFF2-40B4-BE49-F238E27FC236}">
                <a16:creationId xmlns:a16="http://schemas.microsoft.com/office/drawing/2014/main" id="{2F3C31F9-A13D-4D71-B3E1-C8FDC8D8FF59}"/>
              </a:ext>
            </a:extLst>
          </p:cNvPr>
          <p:cNvSpPr/>
          <p:nvPr userDrawn="1"/>
        </p:nvSpPr>
        <p:spPr>
          <a:xfrm>
            <a:off x="163830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addin_logo</a:t>
            </a:r>
            <a:endParaRPr lang="nb-NO" sz="800" dirty="0"/>
          </a:p>
        </p:txBody>
      </p:sp>
      <p:pic>
        <p:nvPicPr>
          <p:cNvPr id="13" name="logo_graa" hidden="1">
            <a:extLst>
              <a:ext uri="{FF2B5EF4-FFF2-40B4-BE49-F238E27FC236}">
                <a16:creationId xmlns:a16="http://schemas.microsoft.com/office/drawing/2014/main" id="{A9F04043-878A-4023-92B0-D20DCBCB52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132579"/>
            <a:ext cx="12192000" cy="2724150"/>
          </a:xfrm>
          <a:prstGeom prst="rect">
            <a:avLst/>
          </a:prstGeom>
        </p:spPr>
      </p:pic>
      <p:pic>
        <p:nvPicPr>
          <p:cNvPr id="21" name="logo_white" hidden="1">
            <a:extLst>
              <a:ext uri="{FF2B5EF4-FFF2-40B4-BE49-F238E27FC236}">
                <a16:creationId xmlns:a16="http://schemas.microsoft.com/office/drawing/2014/main" id="{4EB7678A-9AFF-447F-A581-196AFA8875C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" y="4155757"/>
            <a:ext cx="12201995" cy="2712612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0AE5C8-C6E6-472E-9671-13778D143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4155757"/>
            <a:ext cx="12201995" cy="2712612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030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s">
    <p:bg>
      <p:bgPr>
        <a:solidFill>
          <a:srgbClr val="F06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akgrunn">
            <a:extLst>
              <a:ext uri="{FF2B5EF4-FFF2-40B4-BE49-F238E27FC236}">
                <a16:creationId xmlns:a16="http://schemas.microsoft.com/office/drawing/2014/main" id="{C462364D-67E9-4D19-A101-25D21078F33B}"/>
              </a:ext>
            </a:extLst>
          </p:cNvPr>
          <p:cNvGrpSpPr/>
          <p:nvPr userDrawn="1"/>
        </p:nvGrpSpPr>
        <p:grpSpPr>
          <a:xfrm>
            <a:off x="0" y="4155757"/>
            <a:ext cx="12192000" cy="2700972"/>
            <a:chOff x="0" y="4155757"/>
            <a:chExt cx="12192000" cy="2700972"/>
          </a:xfrm>
        </p:grpSpPr>
        <p:sp>
          <p:nvSpPr>
            <p:cNvPr id="18" name="Bakgrunn">
              <a:extLst>
                <a:ext uri="{FF2B5EF4-FFF2-40B4-BE49-F238E27FC236}">
                  <a16:creationId xmlns:a16="http://schemas.microsoft.com/office/drawing/2014/main" id="{87E056BA-BBDA-4A04-9108-937096019790}"/>
                </a:ext>
              </a:extLst>
            </p:cNvPr>
            <p:cNvSpPr/>
            <p:nvPr/>
          </p:nvSpPr>
          <p:spPr>
            <a:xfrm>
              <a:off x="6569710" y="4155757"/>
              <a:ext cx="5622290" cy="2168525"/>
            </a:xfrm>
            <a:custGeom>
              <a:avLst/>
              <a:gdLst>
                <a:gd name="connsiteX0" fmla="*/ 5622290 w 5622290"/>
                <a:gd name="connsiteY0" fmla="*/ 0 h 2168525"/>
                <a:gd name="connsiteX1" fmla="*/ 0 w 5622290"/>
                <a:gd name="connsiteY1" fmla="*/ 2168525 h 2168525"/>
                <a:gd name="connsiteX2" fmla="*/ 5622290 w 5622290"/>
                <a:gd name="connsiteY2" fmla="*/ 1695450 h 21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2290" h="2168525">
                  <a:moveTo>
                    <a:pt x="5622290" y="0"/>
                  </a:moveTo>
                  <a:lnTo>
                    <a:pt x="0" y="2168525"/>
                  </a:lnTo>
                  <a:lnTo>
                    <a:pt x="5622290" y="1695450"/>
                  </a:lnTo>
                  <a:close/>
                </a:path>
              </a:pathLst>
            </a:custGeom>
            <a:solidFill>
              <a:srgbClr val="AF4C5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Bakgrunn">
              <a:extLst>
                <a:ext uri="{FF2B5EF4-FFF2-40B4-BE49-F238E27FC236}">
                  <a16:creationId xmlns:a16="http://schemas.microsoft.com/office/drawing/2014/main" id="{D5FF8474-B585-467E-8194-8823666BC771}"/>
                </a:ext>
              </a:extLst>
            </p:cNvPr>
            <p:cNvSpPr/>
            <p:nvPr/>
          </p:nvSpPr>
          <p:spPr>
            <a:xfrm>
              <a:off x="0" y="5791835"/>
              <a:ext cx="12192000" cy="1064894"/>
            </a:xfrm>
            <a:custGeom>
              <a:avLst/>
              <a:gdLst>
                <a:gd name="connsiteX0" fmla="*/ 0 w 12192000"/>
                <a:gd name="connsiteY0" fmla="*/ 1064895 h 1064894"/>
                <a:gd name="connsiteX1" fmla="*/ 12192000 w 12192000"/>
                <a:gd name="connsiteY1" fmla="*/ 1064895 h 1064894"/>
                <a:gd name="connsiteX2" fmla="*/ 12192000 w 12192000"/>
                <a:gd name="connsiteY2" fmla="*/ 944245 h 1064894"/>
                <a:gd name="connsiteX3" fmla="*/ 0 w 12192000"/>
                <a:gd name="connsiteY3" fmla="*/ 0 h 106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064894">
                  <a:moveTo>
                    <a:pt x="0" y="1064895"/>
                  </a:moveTo>
                  <a:lnTo>
                    <a:pt x="12192000" y="1064895"/>
                  </a:lnTo>
                  <a:lnTo>
                    <a:pt x="12192000" y="944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B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Bakgrunn">
              <a:extLst>
                <a:ext uri="{FF2B5EF4-FFF2-40B4-BE49-F238E27FC236}">
                  <a16:creationId xmlns:a16="http://schemas.microsoft.com/office/drawing/2014/main" id="{61E65A7C-3A41-444A-ACC5-040AFC966438}"/>
                </a:ext>
              </a:extLst>
            </p:cNvPr>
            <p:cNvSpPr/>
            <p:nvPr/>
          </p:nvSpPr>
          <p:spPr>
            <a:xfrm>
              <a:off x="0" y="5829300"/>
              <a:ext cx="12192000" cy="1027429"/>
            </a:xfrm>
            <a:custGeom>
              <a:avLst/>
              <a:gdLst>
                <a:gd name="connsiteX0" fmla="*/ 0 w 12192000"/>
                <a:gd name="connsiteY0" fmla="*/ 1027430 h 1027429"/>
                <a:gd name="connsiteX1" fmla="*/ 12192000 w 12192000"/>
                <a:gd name="connsiteY1" fmla="*/ 1027430 h 1027429"/>
                <a:gd name="connsiteX2" fmla="*/ 12192000 w 12192000"/>
                <a:gd name="connsiteY2" fmla="*/ 0 h 102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0" h="1027429">
                  <a:moveTo>
                    <a:pt x="0" y="1027430"/>
                  </a:moveTo>
                  <a:lnTo>
                    <a:pt x="12192000" y="102743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2C3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70D-7246-444B-A37A-7FFF9451337F}" type="datetime1">
              <a:rPr lang="nb-NO" smtClean="0"/>
              <a:t>18.10.2024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57A7B8-686F-4701-BB5A-9440BC2D0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128" y="2324989"/>
            <a:ext cx="10705061" cy="1557358"/>
          </a:xfrm>
        </p:spPr>
        <p:txBody>
          <a:bodyPr anchor="ctr"/>
          <a:lstStyle>
            <a:lvl1pPr algn="ctr">
              <a:lnSpc>
                <a:spcPct val="101000"/>
              </a:lnSpc>
              <a:defRPr sz="10002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00.00.00.00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42DD6F-DBEC-4740-8ADC-E18DEC14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127" y="3974710"/>
            <a:ext cx="10705062" cy="355363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AC8500-436A-468E-8150-B0527F7B2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28" y="326785"/>
            <a:ext cx="1142307" cy="323649"/>
          </a:xfrm>
          <a:prstGeom prst="rect">
            <a:avLst/>
          </a:prstGeom>
        </p:spPr>
      </p:pic>
      <p:sp>
        <p:nvSpPr>
          <p:cNvPr id="13" name="addin_background" hidden="1">
            <a:extLst>
              <a:ext uri="{FF2B5EF4-FFF2-40B4-BE49-F238E27FC236}">
                <a16:creationId xmlns:a16="http://schemas.microsoft.com/office/drawing/2014/main" id="{19A89FA5-F095-4251-BB86-50DCFF56FEF0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  <p:sp>
        <p:nvSpPr>
          <p:cNvPr id="15" name="addin_colorlist" hidden="1">
            <a:extLst>
              <a:ext uri="{FF2B5EF4-FFF2-40B4-BE49-F238E27FC236}">
                <a16:creationId xmlns:a16="http://schemas.microsoft.com/office/drawing/2014/main" id="{F25F46A1-B1B5-4E81-AF13-0AF1D372DC31}"/>
              </a:ext>
            </a:extLst>
          </p:cNvPr>
          <p:cNvSpPr/>
          <p:nvPr userDrawn="1"/>
        </p:nvSpPr>
        <p:spPr>
          <a:xfrm>
            <a:off x="1618770" y="-663382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/>
              <a:t>forside1,red,white,</a:t>
            </a:r>
          </a:p>
        </p:txBody>
      </p:sp>
    </p:spTree>
    <p:extLst>
      <p:ext uri="{BB962C8B-B14F-4D97-AF65-F5344CB8AC3E}">
        <p14:creationId xmlns:p14="http://schemas.microsoft.com/office/powerpoint/2010/main" val="31861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1948070"/>
            <a:ext cx="10666798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36A-E4F7-418E-AC0A-370F57318017}" type="datetime1">
              <a:rPr lang="nb-NO" smtClean="0"/>
              <a:t>18.10.2024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4C0FD2-1208-4EAB-93B3-B10945AB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AC01F75F-3AC5-499D-90C7-BFA236894EAA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11" name="addin_background" hidden="1">
            <a:extLst>
              <a:ext uri="{FF2B5EF4-FFF2-40B4-BE49-F238E27FC236}">
                <a16:creationId xmlns:a16="http://schemas.microsoft.com/office/drawing/2014/main" id="{4E123E27-263D-4100-9317-A8768E9499DF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107796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1948070"/>
            <a:ext cx="5135491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893-AFB7-4026-955E-405B34AE2019}" type="datetime1">
              <a:rPr lang="nb-NO" smtClean="0"/>
              <a:t>18.10.2024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3AE412-FB90-4F94-8A62-589A40D324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8698" y="1948070"/>
            <a:ext cx="5135491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188AAF06-1E9C-4156-BD9D-AFBED75C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addin_colorlist" hidden="1">
            <a:extLst>
              <a:ext uri="{FF2B5EF4-FFF2-40B4-BE49-F238E27FC236}">
                <a16:creationId xmlns:a16="http://schemas.microsoft.com/office/drawing/2014/main" id="{90151B8E-D081-4152-AE3D-BEABABD388E2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11" name="addin_background" hidden="1">
            <a:extLst>
              <a:ext uri="{FF2B5EF4-FFF2-40B4-BE49-F238E27FC236}">
                <a16:creationId xmlns:a16="http://schemas.microsoft.com/office/drawing/2014/main" id="{44982541-6302-41EB-8C8D-9635C5E86EBD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125696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1948070"/>
            <a:ext cx="3294094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2B57-35DF-4E34-8730-94D80C83787E}" type="datetime1">
              <a:rPr lang="nb-NO" smtClean="0"/>
              <a:t>18.10.2024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050928-F8E1-443A-A15C-ABDD83E9F0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48953" y="1948070"/>
            <a:ext cx="3294094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699CDC-CE0C-40FD-89CA-3E7F1C1E361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50095" y="1948070"/>
            <a:ext cx="3294094" cy="425750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1E3E85D4-6C34-4BCC-AE4F-1743E4A8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9" name="addin_colorlist" hidden="1">
            <a:extLst>
              <a:ext uri="{FF2B5EF4-FFF2-40B4-BE49-F238E27FC236}">
                <a16:creationId xmlns:a16="http://schemas.microsoft.com/office/drawing/2014/main" id="{1165CE18-B6EB-4BC1-B8BF-0D7BBBB25B7E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13" name="addin_background" hidden="1">
            <a:extLst>
              <a:ext uri="{FF2B5EF4-FFF2-40B4-BE49-F238E27FC236}">
                <a16:creationId xmlns:a16="http://schemas.microsoft.com/office/drawing/2014/main" id="{D1C9A2C9-F4AA-442E-8DA4-9329742174F3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387421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2607577"/>
            <a:ext cx="5147849" cy="359799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25F5-7C6E-455D-81CB-2BBEEEB07508}" type="datetime1">
              <a:rPr lang="nb-NO" smtClean="0"/>
              <a:t>18.10.2024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4C0FD2-1208-4EAB-93B3-B10945AB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972716"/>
            <a:ext cx="5147848" cy="1387299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30D0AE-EE6C-40F5-BD4A-567AF63327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90494" y="972457"/>
            <a:ext cx="5153695" cy="52330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8" name="addin_colorlist" hidden="1">
            <a:extLst>
              <a:ext uri="{FF2B5EF4-FFF2-40B4-BE49-F238E27FC236}">
                <a16:creationId xmlns:a16="http://schemas.microsoft.com/office/drawing/2014/main" id="{8A5422BC-6CB6-4918-AC77-604DB3A2152B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9" name="addin_background" hidden="1">
            <a:extLst>
              <a:ext uri="{FF2B5EF4-FFF2-40B4-BE49-F238E27FC236}">
                <a16:creationId xmlns:a16="http://schemas.microsoft.com/office/drawing/2014/main" id="{DE03BF46-0C44-47F6-BF4E-9400F66D2977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196039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rgbClr val="F7E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11F5B37A-FD83-44A1-9355-041AF6B43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02" y="647139"/>
            <a:ext cx="740664" cy="90027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E596-238B-47A7-93EA-C90E79F90AFD}" type="datetime1">
              <a:rPr lang="nb-NO" smtClean="0"/>
              <a:t>18.10.2024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4FE77F8-4577-41AB-AC3E-B6BDC337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2226476"/>
            <a:ext cx="10684739" cy="79729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addin_colorlist" hidden="1">
            <a:extLst>
              <a:ext uri="{FF2B5EF4-FFF2-40B4-BE49-F238E27FC236}">
                <a16:creationId xmlns:a16="http://schemas.microsoft.com/office/drawing/2014/main" id="{514D5404-8837-4261-9A59-ED416985F266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/>
              <a:t>forside1,red,white,forside_graa</a:t>
            </a:r>
          </a:p>
        </p:txBody>
      </p:sp>
      <p:sp>
        <p:nvSpPr>
          <p:cNvPr id="12" name="addin_background" hidden="1">
            <a:extLst>
              <a:ext uri="{FF2B5EF4-FFF2-40B4-BE49-F238E27FC236}">
                <a16:creationId xmlns:a16="http://schemas.microsoft.com/office/drawing/2014/main" id="{1B118616-B32E-494B-89BB-ACED0586DA8C}"/>
              </a:ext>
            </a:extLst>
          </p:cNvPr>
          <p:cNvSpPr/>
          <p:nvPr userDrawn="1"/>
        </p:nvSpPr>
        <p:spPr>
          <a:xfrm>
            <a:off x="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  <p:sp>
        <p:nvSpPr>
          <p:cNvPr id="14" name="addin_logo" hidden="1">
            <a:extLst>
              <a:ext uri="{FF2B5EF4-FFF2-40B4-BE49-F238E27FC236}">
                <a16:creationId xmlns:a16="http://schemas.microsoft.com/office/drawing/2014/main" id="{B15A4D41-17BD-42E3-A5F3-4D65881A490A}"/>
              </a:ext>
            </a:extLst>
          </p:cNvPr>
          <p:cNvSpPr/>
          <p:nvPr userDrawn="1"/>
        </p:nvSpPr>
        <p:spPr>
          <a:xfrm>
            <a:off x="1638300" y="-1115807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addin_logo</a:t>
            </a:r>
            <a:endParaRPr lang="nb-NO" sz="800" dirty="0"/>
          </a:p>
        </p:txBody>
      </p:sp>
      <p:pic>
        <p:nvPicPr>
          <p:cNvPr id="7" name="logo_graa" hidden="1">
            <a:extLst>
              <a:ext uri="{FF2B5EF4-FFF2-40B4-BE49-F238E27FC236}">
                <a16:creationId xmlns:a16="http://schemas.microsoft.com/office/drawing/2014/main" id="{45A7A0CF-DD21-47E5-8F63-6D01F1F5E1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146" y="3932406"/>
            <a:ext cx="12229200" cy="2947599"/>
          </a:xfrm>
          <a:prstGeom prst="rect">
            <a:avLst/>
          </a:prstGeom>
        </p:spPr>
      </p:pic>
      <p:pic>
        <p:nvPicPr>
          <p:cNvPr id="15" name="logo_white" hidden="1">
            <a:extLst>
              <a:ext uri="{FF2B5EF4-FFF2-40B4-BE49-F238E27FC236}">
                <a16:creationId xmlns:a16="http://schemas.microsoft.com/office/drawing/2014/main" id="{D1EE5EBF-0CD7-4087-B3A8-7F22BE7B85F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954570"/>
            <a:ext cx="12192000" cy="29386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EC0808-E356-4A21-8DAA-C1DACAB729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54570"/>
            <a:ext cx="12192000" cy="2938633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902" y="5231736"/>
            <a:ext cx="10708287" cy="979125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F7E2E8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30D0AE-EE6C-40F5-BD4A-567AF63327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1878" y="0"/>
            <a:ext cx="6100122" cy="68579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50" y="2495762"/>
            <a:ext cx="5147849" cy="3696206"/>
          </a:xfrm>
        </p:spPr>
        <p:txBody>
          <a:bodyPr/>
          <a:lstStyle>
            <a:lvl1pPr>
              <a:defRPr sz="1750"/>
            </a:lvl1pPr>
            <a:lvl2pPr>
              <a:defRPr sz="1450"/>
            </a:lvl2pPr>
            <a:lvl3pPr>
              <a:defRPr sz="14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8FF2-0A9D-4C31-97F5-2D517E0668C4}" type="datetime1">
              <a:rPr lang="nb-NO" smtClean="0"/>
              <a:t>18.10.2024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4C0FD2-1208-4EAB-93B3-B10945AB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1" y="972716"/>
            <a:ext cx="5147848" cy="1108252"/>
          </a:xfrm>
        </p:spPr>
        <p:txBody>
          <a:bodyPr anchor="t">
            <a:noAutofit/>
          </a:bodyPr>
          <a:lstStyle>
            <a:lvl1pPr>
              <a:defRPr sz="4001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addin_colorlist" hidden="1">
            <a:extLst>
              <a:ext uri="{FF2B5EF4-FFF2-40B4-BE49-F238E27FC236}">
                <a16:creationId xmlns:a16="http://schemas.microsoft.com/office/drawing/2014/main" id="{1A1DDFDD-C819-4BE7-B634-0B84D0EF35AE}"/>
              </a:ext>
            </a:extLst>
          </p:cNvPr>
          <p:cNvSpPr/>
          <p:nvPr userDrawn="1"/>
        </p:nvSpPr>
        <p:spPr>
          <a:xfrm>
            <a:off x="1415570" y="-571566"/>
            <a:ext cx="403908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800" dirty="0" err="1"/>
              <a:t>grey,red,blue,green,brown,white</a:t>
            </a:r>
            <a:r>
              <a:rPr lang="nb-NO" sz="800" dirty="0"/>
              <a:t>,</a:t>
            </a:r>
          </a:p>
        </p:txBody>
      </p:sp>
      <p:sp>
        <p:nvSpPr>
          <p:cNvPr id="9" name="addin_background" hidden="1">
            <a:extLst>
              <a:ext uri="{FF2B5EF4-FFF2-40B4-BE49-F238E27FC236}">
                <a16:creationId xmlns:a16="http://schemas.microsoft.com/office/drawing/2014/main" id="{F11130D4-DA69-47B4-9BFF-559C0414C702}"/>
              </a:ext>
            </a:extLst>
          </p:cNvPr>
          <p:cNvSpPr/>
          <p:nvPr userDrawn="1"/>
        </p:nvSpPr>
        <p:spPr>
          <a:xfrm>
            <a:off x="0" y="-571566"/>
            <a:ext cx="1178550" cy="481010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/>
              <a:t>addin_background</a:t>
            </a:r>
            <a:endParaRPr lang="nb-NO" sz="800" dirty="0"/>
          </a:p>
        </p:txBody>
      </p:sp>
    </p:spTree>
    <p:extLst>
      <p:ext uri="{BB962C8B-B14F-4D97-AF65-F5344CB8AC3E}">
        <p14:creationId xmlns:p14="http://schemas.microsoft.com/office/powerpoint/2010/main" val="23673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quote o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2508872-F454-40F2-93A7-0F7833D353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D741-0D8D-4551-95C1-B4A04244E88E}" type="datetime1">
              <a:rPr lang="nb-NO" smtClean="0"/>
              <a:t>18.10.2024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42DD6F-DBEC-4740-8ADC-E18DEC14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449" y="1854108"/>
            <a:ext cx="10684740" cy="96316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0E174-471E-41D0-93B5-C5976FD388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9128" y="326786"/>
            <a:ext cx="1142305" cy="32364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E65CEDE9-A0BD-4FE7-884B-C6573622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72354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bg>
      <p:bgPr>
        <a:solidFill>
          <a:srgbClr val="B04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akgrunn">
            <a:extLst>
              <a:ext uri="{FF2B5EF4-FFF2-40B4-BE49-F238E27FC236}">
                <a16:creationId xmlns:a16="http://schemas.microsoft.com/office/drawing/2014/main" id="{7CF5E687-19FC-4990-9CCD-8ADB1D142F30}"/>
              </a:ext>
            </a:extLst>
          </p:cNvPr>
          <p:cNvGrpSpPr/>
          <p:nvPr userDrawn="1"/>
        </p:nvGrpSpPr>
        <p:grpSpPr>
          <a:xfrm>
            <a:off x="0" y="4155757"/>
            <a:ext cx="12192000" cy="2700972"/>
            <a:chOff x="0" y="4155757"/>
            <a:chExt cx="12192000" cy="2700972"/>
          </a:xfrm>
        </p:grpSpPr>
        <p:sp>
          <p:nvSpPr>
            <p:cNvPr id="12" name="Bakgrunn">
              <a:extLst>
                <a:ext uri="{FF2B5EF4-FFF2-40B4-BE49-F238E27FC236}">
                  <a16:creationId xmlns:a16="http://schemas.microsoft.com/office/drawing/2014/main" id="{4B276FCF-2813-4C7C-A441-D348F896E1F7}"/>
                </a:ext>
              </a:extLst>
            </p:cNvPr>
            <p:cNvSpPr/>
            <p:nvPr/>
          </p:nvSpPr>
          <p:spPr>
            <a:xfrm>
              <a:off x="6569710" y="4155757"/>
              <a:ext cx="5622290" cy="2168525"/>
            </a:xfrm>
            <a:custGeom>
              <a:avLst/>
              <a:gdLst>
                <a:gd name="connsiteX0" fmla="*/ 5622290 w 5622290"/>
                <a:gd name="connsiteY0" fmla="*/ 0 h 2168525"/>
                <a:gd name="connsiteX1" fmla="*/ 0 w 5622290"/>
                <a:gd name="connsiteY1" fmla="*/ 2168525 h 2168525"/>
                <a:gd name="connsiteX2" fmla="*/ 5622290 w 5622290"/>
                <a:gd name="connsiteY2" fmla="*/ 1695450 h 216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22290" h="2168525">
                  <a:moveTo>
                    <a:pt x="5622290" y="0"/>
                  </a:moveTo>
                  <a:lnTo>
                    <a:pt x="0" y="2168525"/>
                  </a:lnTo>
                  <a:lnTo>
                    <a:pt x="5622290" y="1695450"/>
                  </a:lnTo>
                  <a:close/>
                </a:path>
              </a:pathLst>
            </a:custGeom>
            <a:solidFill>
              <a:srgbClr val="AF4C5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Bakgrunn">
              <a:extLst>
                <a:ext uri="{FF2B5EF4-FFF2-40B4-BE49-F238E27FC236}">
                  <a16:creationId xmlns:a16="http://schemas.microsoft.com/office/drawing/2014/main" id="{041EAC5A-C5AB-4EBB-BC60-C5BB344895D7}"/>
                </a:ext>
              </a:extLst>
            </p:cNvPr>
            <p:cNvSpPr/>
            <p:nvPr/>
          </p:nvSpPr>
          <p:spPr>
            <a:xfrm>
              <a:off x="0" y="5791835"/>
              <a:ext cx="12192000" cy="1064894"/>
            </a:xfrm>
            <a:custGeom>
              <a:avLst/>
              <a:gdLst>
                <a:gd name="connsiteX0" fmla="*/ 0 w 12192000"/>
                <a:gd name="connsiteY0" fmla="*/ 1064895 h 1064894"/>
                <a:gd name="connsiteX1" fmla="*/ 12192000 w 12192000"/>
                <a:gd name="connsiteY1" fmla="*/ 1064895 h 1064894"/>
                <a:gd name="connsiteX2" fmla="*/ 12192000 w 12192000"/>
                <a:gd name="connsiteY2" fmla="*/ 944245 h 1064894"/>
                <a:gd name="connsiteX3" fmla="*/ 0 w 12192000"/>
                <a:gd name="connsiteY3" fmla="*/ 0 h 106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064894">
                  <a:moveTo>
                    <a:pt x="0" y="1064895"/>
                  </a:moveTo>
                  <a:lnTo>
                    <a:pt x="12192000" y="1064895"/>
                  </a:lnTo>
                  <a:lnTo>
                    <a:pt x="12192000" y="944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6B7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Bakgrunn">
              <a:extLst>
                <a:ext uri="{FF2B5EF4-FFF2-40B4-BE49-F238E27FC236}">
                  <a16:creationId xmlns:a16="http://schemas.microsoft.com/office/drawing/2014/main" id="{6E713428-1226-4525-9699-F71BA85946F3}"/>
                </a:ext>
              </a:extLst>
            </p:cNvPr>
            <p:cNvSpPr/>
            <p:nvPr/>
          </p:nvSpPr>
          <p:spPr>
            <a:xfrm>
              <a:off x="0" y="5829300"/>
              <a:ext cx="12192000" cy="1027429"/>
            </a:xfrm>
            <a:custGeom>
              <a:avLst/>
              <a:gdLst>
                <a:gd name="connsiteX0" fmla="*/ 0 w 12192000"/>
                <a:gd name="connsiteY0" fmla="*/ 1027430 h 1027429"/>
                <a:gd name="connsiteX1" fmla="*/ 12192000 w 12192000"/>
                <a:gd name="connsiteY1" fmla="*/ 1027430 h 1027429"/>
                <a:gd name="connsiteX2" fmla="*/ 12192000 w 12192000"/>
                <a:gd name="connsiteY2" fmla="*/ 0 h 102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0" h="1027429">
                  <a:moveTo>
                    <a:pt x="0" y="1027430"/>
                  </a:moveTo>
                  <a:lnTo>
                    <a:pt x="12192000" y="102743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2C3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14EF-3D8A-4105-8F30-0E8A9ED4584F}" type="datetime1">
              <a:rPr lang="nb-NO" smtClean="0"/>
              <a:t>18.10.2024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B122-701D-4C05-80E3-F767C0594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57A7B8-686F-4701-BB5A-9440BC2D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737" y="1031713"/>
            <a:ext cx="7559725" cy="3639682"/>
          </a:xfrm>
        </p:spPr>
        <p:txBody>
          <a:bodyPr anchor="b"/>
          <a:lstStyle>
            <a:lvl1pPr>
              <a:lnSpc>
                <a:spcPct val="101000"/>
              </a:lnSpc>
              <a:defRPr>
                <a:solidFill>
                  <a:srgbClr val="F7E2E8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42DD6F-DBEC-4740-8ADC-E18DEC14C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737" y="4863127"/>
            <a:ext cx="7559725" cy="96316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rgbClr val="F7E2E8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AC8500-436A-468E-8150-B0527F7B2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28" y="326785"/>
            <a:ext cx="1142307" cy="3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9450" y="972716"/>
            <a:ext cx="10684740" cy="6530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508" y="1948070"/>
            <a:ext cx="10684740" cy="42575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39787" y="326785"/>
            <a:ext cx="1104402" cy="322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AC318F4D-DD84-4653-9572-67BDA3EC4510}" type="datetime1">
              <a:rPr lang="nb-NO" smtClean="0"/>
              <a:t>18.10.2024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1869" y="326785"/>
            <a:ext cx="1855280" cy="322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8552" y="327698"/>
            <a:ext cx="370680" cy="322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3CFB122-701D-4C05-80E3-F767C0594D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969792-0493-4B38-8104-5F47A2B22D9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9128" y="326785"/>
            <a:ext cx="1142307" cy="3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901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608" indent="-259608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16" indent="-240555" algn="l" defTabSz="9144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2658" indent="-240555" algn="l" defTabSz="914446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3pPr>
      <a:lvl4pPr marL="1143229" indent="-224676" algn="l" defTabSz="914446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443326" indent="-223882" algn="l" defTabSz="914446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katteetaten.no/skjema/testdata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katt-utv1.sits.no/web/testnorge/" TargetMode="External"/><Relationship Id="rId2" Type="http://schemas.openxmlformats.org/officeDocument/2006/relationships/hyperlink" Target="https://docs.digdir.no/docs/idporten/idp%20orten/idporten_testbruke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6EF729-08A1-467A-A4EE-092A9F912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Prosjekt</a:t>
            </a:r>
            <a:r>
              <a:rPr lang="en-US" dirty="0"/>
              <a:t> </a:t>
            </a:r>
            <a:r>
              <a:rPr lang="en-US" dirty="0" err="1"/>
              <a:t>modernisering</a:t>
            </a:r>
            <a:r>
              <a:rPr lang="en-US" dirty="0"/>
              <a:t> av </a:t>
            </a:r>
            <a:r>
              <a:rPr lang="en-US" dirty="0" err="1"/>
              <a:t>skattemeldingen</a:t>
            </a:r>
            <a:r>
              <a:rPr lang="en-US" dirty="0"/>
              <a:t> (SIRIUS)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4CFE6-9055-41ED-98D4-A91D8E4D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Brukerveiledning</a:t>
            </a:r>
            <a:r>
              <a:rPr lang="en-US" dirty="0"/>
              <a:t> for testdata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59421-1A83-481D-A509-2B18EA4BA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9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C5B33-C19E-314E-9A81-FFA2A1E9B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389" y="613583"/>
            <a:ext cx="3782355" cy="461838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31304-5779-26B2-4CA1-6F75F8DB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90446"/>
            <a:ext cx="5945939" cy="4174434"/>
          </a:xfrm>
        </p:spPr>
        <p:txBody>
          <a:bodyPr/>
          <a:lstStyle/>
          <a:p>
            <a:r>
              <a:rPr lang="en-NO" dirty="0"/>
              <a:t>Velg testId</a:t>
            </a:r>
          </a:p>
          <a:p>
            <a:r>
              <a:rPr lang="en-NO" dirty="0"/>
              <a:t>Bruk fødselsnummer for parten dere har funnet eller dagligleder for orgnr. </a:t>
            </a:r>
          </a:p>
          <a:p>
            <a:r>
              <a:rPr lang="en-NO" dirty="0"/>
              <a:t>Hvis en får spørsmål om kontakt data, ikke bruk eget mobil nummer hvis en absolutt ikke må</a:t>
            </a:r>
          </a:p>
          <a:p>
            <a:r>
              <a:rPr lang="en-NO" dirty="0"/>
              <a:t>Ved førstegangs pålogging er det også lurt å logge på Altinn tt02 for å aktivere brukeren hos Altinn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1E7C3-2D9F-7AF5-A4D6-BEB600EF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Pålogging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2FE2B-52CB-A98C-A25E-CF1766015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011" y="1334488"/>
            <a:ext cx="3099466" cy="49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9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7B98A5-8841-79F5-1B15-5F980B5A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3200" dirty="0"/>
              <a:t>Når dere har funnet en egnet part og logget på tt02.altinn.no: </a:t>
            </a:r>
            <a:endParaRPr lang="nb-NO" dirty="0"/>
          </a:p>
          <a:p>
            <a:r>
              <a:rPr lang="nb-NO" dirty="0"/>
              <a:t>Skatteetaten har ikke laget utkast på alle testparter</a:t>
            </a:r>
          </a:p>
          <a:p>
            <a:r>
              <a:rPr lang="nb-NO" dirty="0"/>
              <a:t>Det må lages utkast på parten før en kan ta den i bruk. </a:t>
            </a:r>
          </a:p>
          <a:p>
            <a:r>
              <a:rPr lang="nb-NO" dirty="0"/>
              <a:t>Det gjøres ved å gjøre en POST til /opprettpart/&lt;inntektsår&gt;/&lt;TIN&gt;</a:t>
            </a:r>
          </a:p>
          <a:p>
            <a:pPr lvl="1"/>
            <a:r>
              <a:rPr lang="nb-NO" dirty="0"/>
              <a:t>Eks: 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idporten-api-sbstest.sits.no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b-N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/skattemelding/v2/opprettpart/2022/</a:t>
            </a:r>
            <a:r>
              <a:rPr lang="e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313910717</a:t>
            </a: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F42554-B165-5B7B-775F-6CDC5E06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Klargjøring av testbruker</a:t>
            </a:r>
          </a:p>
        </p:txBody>
      </p:sp>
    </p:spTree>
    <p:extLst>
      <p:ext uri="{BB962C8B-B14F-4D97-AF65-F5344CB8AC3E}">
        <p14:creationId xmlns:p14="http://schemas.microsoft.com/office/powerpoint/2010/main" val="277323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ssholder for bilde 6" descr="Et bilde som inneholder fjell&#10;&#10;Automatisk generert beskrivelse">
            <a:extLst>
              <a:ext uri="{FF2B5EF4-FFF2-40B4-BE49-F238E27FC236}">
                <a16:creationId xmlns:a16="http://schemas.microsoft.com/office/drawing/2014/main" id="{33DE60BD-F4EC-4D39-9166-E970D55866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r="341"/>
          <a:stretch>
            <a:fillRect/>
          </a:stretch>
        </p:blipFill>
        <p:spPr/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3EA214A-E5C2-45DA-955C-E9B79DCE3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93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2C4975-F9FF-81F9-F1C5-81A4BD2D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26" y="1948070"/>
            <a:ext cx="6695222" cy="4257505"/>
          </a:xfrm>
        </p:spPr>
        <p:txBody>
          <a:bodyPr/>
          <a:lstStyle/>
          <a:p>
            <a:pPr marL="0" indent="0">
              <a:buNone/>
            </a:pPr>
            <a:br>
              <a:rPr lang="en-GB" sz="4400" dirty="0"/>
            </a:br>
            <a:r>
              <a:rPr lang="nb-NO" sz="4400" dirty="0"/>
              <a:t>Les igjennom hele brukerveiledningen før du starter å finne testbruker i Tenor</a:t>
            </a:r>
            <a:br>
              <a:rPr lang="nb-NO" sz="4400" dirty="0"/>
            </a:br>
            <a:endParaRPr lang="nb-NO" sz="4400" dirty="0"/>
          </a:p>
        </p:txBody>
      </p:sp>
      <p:pic>
        <p:nvPicPr>
          <p:cNvPr id="1025" name="Picture 1" descr="page2image25496416">
            <a:extLst>
              <a:ext uri="{FF2B5EF4-FFF2-40B4-BE49-F238E27FC236}">
                <a16:creationId xmlns:a16="http://schemas.microsoft.com/office/drawing/2014/main" id="{1D78A944-1759-467D-67B3-6F113E1ED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3687"/>
            <a:ext cx="3683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37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14E40F-4173-43E2-F043-7F6B7404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</a:t>
            </a:r>
            <a:r>
              <a:rPr lang="nb-NO" dirty="0">
                <a:hlinkClick r:id="rId3"/>
              </a:rPr>
              <a:t>https://www.skatteetaten.no/skjema/testdata/</a:t>
            </a:r>
            <a:r>
              <a:rPr lang="nb-NO" dirty="0"/>
              <a:t> og logg inn med personlig ID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E7A8E0-CB9F-5512-FBDB-DD232C2D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Åpne testdatasøk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88A3744F-D4C4-9848-0D71-45BA289BB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86" y="2525270"/>
            <a:ext cx="4358017" cy="396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EFC28-7D94-28B0-1433-F1542B321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353" y="2810616"/>
            <a:ext cx="6666661" cy="3683680"/>
          </a:xfrm>
          <a:prstGeom prst="rect">
            <a:avLst/>
          </a:prstGeom>
        </p:spPr>
      </p:pic>
      <p:pic>
        <p:nvPicPr>
          <p:cNvPr id="2049" name="Picture 1" descr="page3image25497456">
            <a:extLst>
              <a:ext uri="{FF2B5EF4-FFF2-40B4-BE49-F238E27FC236}">
                <a16:creationId xmlns:a16="http://schemas.microsoft.com/office/drawing/2014/main" id="{321EE467-B5D1-C8B0-9D0A-1834D746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86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3image25497664">
            <a:extLst>
              <a:ext uri="{FF2B5EF4-FFF2-40B4-BE49-F238E27FC236}">
                <a16:creationId xmlns:a16="http://schemas.microsoft.com/office/drawing/2014/main" id="{A193A346-256A-F820-A0C6-2E3CDAE8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63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age3image25497872">
            <a:extLst>
              <a:ext uri="{FF2B5EF4-FFF2-40B4-BE49-F238E27FC236}">
                <a16:creationId xmlns:a16="http://schemas.microsoft.com/office/drawing/2014/main" id="{5BFC5FA1-CE98-9B8F-86DB-CB12AC0B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49700" cy="77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3image25498080">
            <a:extLst>
              <a:ext uri="{FF2B5EF4-FFF2-40B4-BE49-F238E27FC236}">
                <a16:creationId xmlns:a16="http://schemas.microsoft.com/office/drawing/2014/main" id="{4ED1A868-6B36-6062-B5F5-EC09E006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516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7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B8F89-A6DF-C843-F4B2-0B415878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For de som ikke har norsk ID kan testbrukere benyttes </a:t>
            </a:r>
            <a:endParaRPr lang="nb-NO" dirty="0"/>
          </a:p>
          <a:p>
            <a:r>
              <a:rPr lang="nb-NO" dirty="0"/>
              <a:t>Disse kan finnes her: </a:t>
            </a:r>
            <a:br>
              <a:rPr lang="nb-NO" dirty="0"/>
            </a:br>
            <a:r>
              <a:rPr lang="nb-NO" dirty="0">
                <a:hlinkClick r:id="rId2"/>
              </a:rPr>
              <a:t>https://docs.digdir.no/docs/idporten/idp orten/idporten_testbrukere.html</a:t>
            </a:r>
            <a:r>
              <a:rPr lang="nb-NO" dirty="0"/>
              <a:t> </a:t>
            </a:r>
          </a:p>
          <a:p>
            <a:r>
              <a:rPr lang="nb-NO" dirty="0"/>
              <a:t>Man </a:t>
            </a:r>
            <a:r>
              <a:rPr lang="nb-NO" dirty="0" err="1"/>
              <a:t>ma</a:t>
            </a:r>
            <a:r>
              <a:rPr lang="nb-NO" dirty="0"/>
              <a:t>̊ da logge </a:t>
            </a:r>
            <a:r>
              <a:rPr lang="nb-NO" dirty="0" err="1"/>
              <a:t>pa</a:t>
            </a:r>
            <a:r>
              <a:rPr lang="nb-NO" dirty="0"/>
              <a:t>̊ Tenor her: </a:t>
            </a:r>
            <a:br>
              <a:rPr lang="nb-NO" dirty="0"/>
            </a:br>
            <a:r>
              <a:rPr lang="nb-NO" dirty="0">
                <a:hlinkClick r:id="rId3"/>
              </a:rPr>
              <a:t>https://skatt-utv1.sits.no/web/testnorge/</a:t>
            </a:r>
            <a:r>
              <a:rPr lang="nb-NO" dirty="0"/>
              <a:t> </a:t>
            </a:r>
          </a:p>
          <a:p>
            <a:r>
              <a:rPr lang="nb-NO" dirty="0"/>
              <a:t>Anbefaler å bruke egen ID der mulig 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D753FC-8719-CF00-1CBE-A1500E0D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Testbrukere for å logge </a:t>
            </a:r>
            <a:r>
              <a:rPr lang="nb-NO" dirty="0" err="1"/>
              <a:t>pa</a:t>
            </a:r>
            <a:r>
              <a:rPr lang="nb-NO" dirty="0"/>
              <a:t>̊ Tenor </a:t>
            </a:r>
            <a:br>
              <a:rPr lang="nb-NO" dirty="0"/>
            </a:br>
            <a:endParaRPr lang="nb-NO" dirty="0"/>
          </a:p>
        </p:txBody>
      </p:sp>
      <p:pic>
        <p:nvPicPr>
          <p:cNvPr id="4" name="Grafikk 15">
            <a:extLst>
              <a:ext uri="{FF2B5EF4-FFF2-40B4-BE49-F238E27FC236}">
                <a16:creationId xmlns:a16="http://schemas.microsoft.com/office/drawing/2014/main" id="{7752A23F-A0A6-45AA-9696-B345E58B4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9357" y="3057986"/>
            <a:ext cx="3156891" cy="31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352EBF-530E-739A-9AA1-FDF1BE96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2858393" cy="4257505"/>
          </a:xfrm>
        </p:spPr>
        <p:txBody>
          <a:bodyPr/>
          <a:lstStyle/>
          <a:p>
            <a:r>
              <a:rPr lang="en-NO" dirty="0"/>
              <a:t>Personen bør være eldre enn </a:t>
            </a:r>
            <a:br>
              <a:rPr lang="en-NO" dirty="0"/>
            </a:br>
            <a:r>
              <a:rPr lang="en-NO" dirty="0"/>
              <a:t>16 år.</a:t>
            </a:r>
          </a:p>
          <a:p>
            <a:pPr marL="0" indent="0">
              <a:buNone/>
            </a:pPr>
            <a:r>
              <a:rPr lang="en-NO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D722DD-4E0F-52D9-8936-80519CE9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Personer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FEFFF9-2A0C-3879-F4E5-CEB4D228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8" y="1561461"/>
            <a:ext cx="7772400" cy="46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82C3E7-C9C5-02DD-38B8-91025B2B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2861010" cy="4797970"/>
          </a:xfrm>
        </p:spPr>
        <p:txBody>
          <a:bodyPr/>
          <a:lstStyle/>
          <a:p>
            <a:r>
              <a:rPr lang="en-NO" dirty="0"/>
              <a:t>Velg organisasjonsform Asksjeselskap</a:t>
            </a:r>
          </a:p>
          <a:p>
            <a:r>
              <a:rPr lang="en-NO" dirty="0"/>
              <a:t>Under kildedata finner dere daglig leder som en kan logge på seg med å sende inn på vegne av.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7A4A3A-D3BE-3491-784E-DC043079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" y="857796"/>
            <a:ext cx="10684740" cy="723545"/>
          </a:xfrm>
        </p:spPr>
        <p:txBody>
          <a:bodyPr/>
          <a:lstStyle/>
          <a:p>
            <a:r>
              <a:rPr lang="en-NO" dirty="0"/>
              <a:t>Aksjeselskap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BC172-2ABA-8F3D-9157-B440C1A2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460" y="1491644"/>
            <a:ext cx="8571540" cy="53663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F2204B-1853-7C38-93A6-3B902589A9C7}"/>
                  </a:ext>
                </a:extLst>
              </p14:cNvPr>
              <p14:cNvContentPartPr/>
              <p14:nvPr/>
            </p14:nvContentPartPr>
            <p14:xfrm>
              <a:off x="4040838" y="4236544"/>
              <a:ext cx="673200" cy="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F2204B-1853-7C38-93A6-3B902589A9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7198" y="4128904"/>
                <a:ext cx="7808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38A83D-34CC-8986-9C6E-077CAA201893}"/>
                  </a:ext>
                </a:extLst>
              </p14:cNvPr>
              <p14:cNvContentPartPr/>
              <p14:nvPr/>
            </p14:nvContentPartPr>
            <p14:xfrm>
              <a:off x="9180219" y="5261307"/>
              <a:ext cx="813240" cy="2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38A83D-34CC-8986-9C6E-077CAA2018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6219" y="5153307"/>
                <a:ext cx="9208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E6A4D7-616E-38A5-9748-BF15622A047A}"/>
                  </a:ext>
                </a:extLst>
              </p14:cNvPr>
              <p14:cNvContentPartPr/>
              <p14:nvPr/>
            </p14:nvContentPartPr>
            <p14:xfrm>
              <a:off x="9993459" y="5745813"/>
              <a:ext cx="920160" cy="3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E6A4D7-616E-38A5-9748-BF15622A04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39819" y="5638173"/>
                <a:ext cx="102780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15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1A14BF-2E99-4C46-6FEC-EC0F4A7C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Ansvarlig selskap med delt ansvar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F50D1-B37D-CBC9-B6C3-C76B6F38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61" y="1881791"/>
            <a:ext cx="7772400" cy="4604144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3519F4-D4E5-7CED-2F93-3DC72815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3229454" cy="4797970"/>
          </a:xfrm>
        </p:spPr>
        <p:txBody>
          <a:bodyPr/>
          <a:lstStyle/>
          <a:p>
            <a:r>
              <a:rPr lang="en-NO" dirty="0"/>
              <a:t>Velg organisasjonsform ADA (ansvarlig selskap med delt ansvar)</a:t>
            </a:r>
          </a:p>
          <a:p>
            <a:r>
              <a:rPr lang="en-NO" dirty="0"/>
              <a:t>Under kildedata finner dere daglig leder som en kan logge på seg med å sende inn på vegne av. </a:t>
            </a:r>
          </a:p>
        </p:txBody>
      </p:sp>
    </p:spTree>
    <p:extLst>
      <p:ext uri="{BB962C8B-B14F-4D97-AF65-F5344CB8AC3E}">
        <p14:creationId xmlns:p14="http://schemas.microsoft.com/office/powerpoint/2010/main" val="266935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CEFBC9B0-3943-B07C-CA82-AB5EC5ADA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1" y="1696261"/>
            <a:ext cx="3756888" cy="503315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631A467-244F-4C37-80A6-C1AC9413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Finn ubrukt tespart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6EFC6-ADE6-A9ED-0D34-88484DD26FDC}"/>
              </a:ext>
            </a:extLst>
          </p:cNvPr>
          <p:cNvSpPr/>
          <p:nvPr/>
        </p:nvSpPr>
        <p:spPr>
          <a:xfrm>
            <a:off x="423822" y="4186238"/>
            <a:ext cx="3756888" cy="75723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EBE9E69A-A291-95AD-B42A-E877C776F5DF}"/>
              </a:ext>
            </a:extLst>
          </p:cNvPr>
          <p:cNvSpPr/>
          <p:nvPr/>
        </p:nvSpPr>
        <p:spPr>
          <a:xfrm rot="10800000" flipV="1">
            <a:off x="4349578" y="4402364"/>
            <a:ext cx="1000897" cy="3249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EB8B9FB-C975-24A0-3BA1-660C68C73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04" y="1696261"/>
            <a:ext cx="4974624" cy="43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948A8F-7D34-038C-B404-156F5036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50" y="1948070"/>
            <a:ext cx="5336550" cy="4257505"/>
          </a:xfrm>
        </p:spPr>
        <p:txBody>
          <a:bodyPr/>
          <a:lstStyle/>
          <a:p>
            <a:r>
              <a:rPr lang="en-NO" dirty="0"/>
              <a:t>På grunn av to forskjellig testimiljøer på skatteetaten sin side, fungerer ikke følgende søkekriterier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DF823-C8E5-35AD-1A47-5281CAA0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Søkekriter som ikke er aktuelle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241D4-FD7A-7E1E-AEA3-F285DF0B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62" y="1696261"/>
            <a:ext cx="3281874" cy="49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7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2C3F"/>
      </a:accent1>
      <a:accent2>
        <a:srgbClr val="808080"/>
      </a:accent2>
      <a:accent3>
        <a:srgbClr val="F06B78"/>
      </a:accent3>
      <a:accent4>
        <a:srgbClr val="89ABE5"/>
      </a:accent4>
      <a:accent5>
        <a:srgbClr val="91D6AC"/>
      </a:accent5>
      <a:accent6>
        <a:srgbClr val="E7B78A"/>
      </a:accent6>
      <a:hlink>
        <a:srgbClr val="0563C1"/>
      </a:hlink>
      <a:folHlink>
        <a:srgbClr val="954F72"/>
      </a:folHlink>
    </a:clrScheme>
    <a:fontScheme name="Custom 14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305ECA84-2C35-9F43-B415-30BEDE4E92A0}" vid="{3A53F804-52D8-FB4E-8DF3-30C815BE12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B189C8E5BB8740A607FA41C6E2A2C9" ma:contentTypeVersion="11" ma:contentTypeDescription="Opprett et nytt dokument." ma:contentTypeScope="" ma:versionID="ee1e661f0d8731eee43d492cad0aad47">
  <xsd:schema xmlns:xsd="http://www.w3.org/2001/XMLSchema" xmlns:xs="http://www.w3.org/2001/XMLSchema" xmlns:p="http://schemas.microsoft.com/office/2006/metadata/properties" xmlns:ns2="b3a07cbe-3ade-46f5-b3d0-24c970ec6d45" xmlns:ns3="cac88abd-c5c8-440d-b517-c07797042b36" targetNamespace="http://schemas.microsoft.com/office/2006/metadata/properties" ma:root="true" ma:fieldsID="120606667931b1c2fd8582b1bd6d156d" ns2:_="" ns3:_="">
    <xsd:import namespace="b3a07cbe-3ade-46f5-b3d0-24c970ec6d45"/>
    <xsd:import namespace="cac88abd-c5c8-440d-b517-c07797042b36"/>
    <xsd:element name="properties">
      <xsd:complexType>
        <xsd:sequence>
          <xsd:element name="documentManagement">
            <xsd:complexType>
              <xsd:all>
                <xsd:element ref="ns2:fa79b621a8b146d1b760a78451c31a62" minOccurs="0"/>
                <xsd:element ref="ns3:TaxCatchAll" minOccurs="0"/>
                <xsd:element ref="ns3:TaxKeywordTaxHTField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07cbe-3ade-46f5-b3d0-24c970ec6d45" elementFormDefault="qualified">
    <xsd:import namespace="http://schemas.microsoft.com/office/2006/documentManagement/types"/>
    <xsd:import namespace="http://schemas.microsoft.com/office/infopath/2007/PartnerControls"/>
    <xsd:element name="fa79b621a8b146d1b760a78451c31a62" ma:index="5" ma:taxonomy="true" ma:internalName="fa79b621a8b146d1b760a78451c31a62" ma:taxonomyFieldName="Tag" ma:displayName="Tag" ma:readOnly="false" ma:fieldId="{fa79b621-a8b1-46d1-b760-a78451c31a62}" ma:taxonomyMulti="true" ma:sspId="c99d81f8-1b29-4a5e-99d1-17e8702c0661" ma:termSetId="7a05f94c-959d-4f38-bb42-1e3ed891c6c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88abd-c5c8-440d-b517-c07797042b36" elementFormDefault="qualified">
    <xsd:import namespace="http://schemas.microsoft.com/office/2006/documentManagement/types"/>
    <xsd:import namespace="http://schemas.microsoft.com/office/infopath/2007/PartnerControls"/>
    <xsd:element name="TaxCatchAll" ma:index="6" nillable="true" ma:displayName="Taxonomy Catch All Column" ma:hidden="true" ma:list="{70d15134-6de4-481c-87aa-12705a19c502}" ma:internalName="TaxCatchAll" ma:showField="CatchAllData" ma:web="cac88abd-c5c8-440d-b517-c07797042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c99d81f8-1b29-4a5e-99d1-17e8702c066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5" nillable="true" ma:displayName="Delt med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Innholdstype"/>
        <xsd:element ref="dc:title" minOccurs="0" maxOccurs="1" ma:index="3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a79b621a8b146d1b760a78451c31a62 xmlns="b3a07cbe-3ade-46f5-b3d0-24c970ec6d45">
      <Terms xmlns="http://schemas.microsoft.com/office/infopath/2007/PartnerControls"/>
    </fa79b621a8b146d1b760a78451c31a62>
    <TaxCatchAll xmlns="cac88abd-c5c8-440d-b517-c07797042b36" xsi:nil="true"/>
    <TaxKeywordTaxHTField xmlns="cac88abd-c5c8-440d-b517-c07797042b36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60CB9DC9-8E3A-41F9-8D9A-6CD7E42C23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EC58F1-AA60-4923-8C17-BC8CBB9085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a07cbe-3ade-46f5-b3d0-24c970ec6d45"/>
    <ds:schemaRef ds:uri="cac88abd-c5c8-440d-b517-c07797042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4B90D7-EF1B-4630-8176-9137909A4317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purl.org/dc/dcmitype/"/>
    <ds:schemaRef ds:uri="b3a07cbe-3ade-46f5-b3d0-24c970ec6d45"/>
    <ds:schemaRef ds:uri="cac88abd-c5c8-440d-b517-c07797042b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Inspo_presentasjon</Template>
  <TotalTime>2309</TotalTime>
  <Words>347</Words>
  <Application>Microsoft Macintosh PowerPoint</Application>
  <PresentationFormat>Widescreen</PresentationFormat>
  <Paragraphs>36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Office-tema</vt:lpstr>
      <vt:lpstr>Brukerveiledning for testdata</vt:lpstr>
      <vt:lpstr>PowerPoint Presentation</vt:lpstr>
      <vt:lpstr>Åpne testdatasøk</vt:lpstr>
      <vt:lpstr>Testbrukere for å logge på Tenor  </vt:lpstr>
      <vt:lpstr>Personer </vt:lpstr>
      <vt:lpstr>Aksjeselskap</vt:lpstr>
      <vt:lpstr>Ansvarlig selskap med delt ansvar</vt:lpstr>
      <vt:lpstr>Finn ubrukt tespart</vt:lpstr>
      <vt:lpstr>Søkekriter som ikke er aktuelle</vt:lpstr>
      <vt:lpstr>Pålogging</vt:lpstr>
      <vt:lpstr>Klargjøring av testbruker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Vatnøy, Andreas Agasøster</dc:creator>
  <cp:lastModifiedBy>Unhjem, Martin Skjold</cp:lastModifiedBy>
  <cp:revision>13</cp:revision>
  <dcterms:created xsi:type="dcterms:W3CDTF">2021-06-21T10:51:00Z</dcterms:created>
  <dcterms:modified xsi:type="dcterms:W3CDTF">2024-10-18T07:38:31Z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0x01010003B189C8E5BB8740A607FA41C6E2A2C9</vt:lpwstr>
  </property>
  <property fmtid="{D5CDD505-2E9C-101B-9397-08002B2CF9AE}" pid="3" name="TaxKeyword">
    <vt:lpwstr/>
  </property>
  <property fmtid="{D5CDD505-2E9C-101B-9397-08002B2CF9AE}" pid="4" name="Tag">
    <vt:lpwstr/>
  </property>
  <property fmtid="{D5CDD505-2E9C-101B-9397-08002B2CF9AE}" pid="5" name="MSIP_Label_68ed6534-701e-4052-b9aa-6ed330ffc3a5_Enabled">
    <vt:lpwstr>true</vt:lpwstr>
  </property>
  <property fmtid="{D5CDD505-2E9C-101B-9397-08002B2CF9AE}" pid="6" name="MSIP_Label_68ed6534-701e-4052-b9aa-6ed330ffc3a5_SetDate">
    <vt:lpwstr>2024-10-18T07:35:24Z</vt:lpwstr>
  </property>
  <property fmtid="{D5CDD505-2E9C-101B-9397-08002B2CF9AE}" pid="7" name="MSIP_Label_68ed6534-701e-4052-b9aa-6ed330ffc3a5_Method">
    <vt:lpwstr>Privileged</vt:lpwstr>
  </property>
  <property fmtid="{D5CDD505-2E9C-101B-9397-08002B2CF9AE}" pid="8" name="MSIP_Label_68ed6534-701e-4052-b9aa-6ed330ffc3a5_Name">
    <vt:lpwstr>Åpen</vt:lpwstr>
  </property>
  <property fmtid="{D5CDD505-2E9C-101B-9397-08002B2CF9AE}" pid="9" name="MSIP_Label_68ed6534-701e-4052-b9aa-6ed330ffc3a5_SiteId">
    <vt:lpwstr>c9b0d3b5-c035-4c08-8136-760ae8c28600</vt:lpwstr>
  </property>
  <property fmtid="{D5CDD505-2E9C-101B-9397-08002B2CF9AE}" pid="10" name="MSIP_Label_68ed6534-701e-4052-b9aa-6ed330ffc3a5_ActionId">
    <vt:lpwstr>9921642d-f641-4f26-acfb-fedbb69555d7</vt:lpwstr>
  </property>
  <property fmtid="{D5CDD505-2E9C-101B-9397-08002B2CF9AE}" pid="11" name="MSIP_Label_68ed6534-701e-4052-b9aa-6ed330ffc3a5_ContentBits">
    <vt:lpwstr>0</vt:lpwstr>
  </property>
</Properties>
</file>