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2" r:id="rId3"/>
    <p:sldId id="258" r:id="rId4"/>
    <p:sldId id="256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69" r:id="rId13"/>
    <p:sldId id="285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2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8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9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43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9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95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1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9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0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11641-4A48-4734-A2B3-6844B58316D6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006B-10BF-4DAC-9BCF-14F854D16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241BD-30B6-4D93-9DF9-C15F2091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50" y="1680444"/>
            <a:ext cx="11906450" cy="1993672"/>
          </a:xfrm>
        </p:spPr>
        <p:txBody>
          <a:bodyPr>
            <a:noAutofit/>
          </a:bodyPr>
          <a:lstStyle/>
          <a:p>
            <a:br>
              <a:rPr lang="en-US" sz="6600" spc="-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spc="-5" dirty="0">
                <a:latin typeface="+mn-lt"/>
                <a:cs typeface="Arial" panose="020B0604020202020204" pitchFamily="34" charset="0"/>
              </a:rPr>
              <a:t>Recurrent </a:t>
            </a:r>
            <a:r>
              <a:rPr lang="en-US" sz="7200" spc="-35" dirty="0">
                <a:latin typeface="+mn-lt"/>
                <a:cs typeface="Arial" panose="020B0604020202020204" pitchFamily="34" charset="0"/>
              </a:rPr>
              <a:t>Neural</a:t>
            </a:r>
            <a:r>
              <a:rPr lang="en-US" sz="7200" spc="-7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7200" spc="45" dirty="0">
                <a:latin typeface="+mn-lt"/>
                <a:cs typeface="Arial" panose="020B0604020202020204" pitchFamily="34" charset="0"/>
              </a:rPr>
              <a:t>Networks</a:t>
            </a:r>
            <a:endParaRPr lang="ru-RU" sz="66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323698" y="206096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Inventing recurrent neural network</a:t>
            </a:r>
            <a:endParaRPr lang="ru-RU" sz="3600" spc="-5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86FBAD-6F8B-4B15-9DD1-326945C0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3" y="1783073"/>
            <a:ext cx="4029637" cy="287695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CF79B1-AAD0-423A-8117-3895852EE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070" y="1802125"/>
            <a:ext cx="641122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7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323698" y="206096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Inventing recurrent neural network</a:t>
            </a:r>
            <a:endParaRPr lang="ru-RU" sz="3600" spc="-5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00AEC2-042D-481A-B5AB-C73358C4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13" y="1657102"/>
            <a:ext cx="1037417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8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323698" y="206096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Inventing recurrent neural network</a:t>
            </a:r>
            <a:endParaRPr lang="ru-RU" sz="3600" spc="-5" dirty="0">
              <a:latin typeface="+mn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82943E-B137-436B-994B-FA117029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41" y="1112245"/>
            <a:ext cx="5037978" cy="16369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8FE171-07EF-4FB4-B2A3-D5110F771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955" y="3179926"/>
            <a:ext cx="895475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323698" y="206096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Inventing recurrent neural network</a:t>
            </a:r>
            <a:endParaRPr lang="ru-RU" sz="3600" spc="-5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BE7289-8368-4717-89FF-F2E13D74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03" y="1519126"/>
            <a:ext cx="6630944" cy="41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323698" y="206096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Many </a:t>
            </a:r>
            <a:r>
              <a:rPr lang="en-US" sz="3600" spc="-5" dirty="0">
                <a:latin typeface="+mn-lt"/>
              </a:rPr>
              <a:t>to</a:t>
            </a:r>
            <a:r>
              <a:rPr lang="en-US" sz="3600" spc="-100" dirty="0">
                <a:latin typeface="+mn-lt"/>
              </a:rPr>
              <a:t> </a:t>
            </a:r>
            <a:r>
              <a:rPr lang="en-US" sz="3600" dirty="0">
                <a:latin typeface="+mn-lt"/>
              </a:rPr>
              <a:t>Many</a:t>
            </a:r>
            <a:endParaRPr lang="ru-RU" sz="3600" spc="-5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B2382-04E4-4E5C-9FEB-11A60AD7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5" y="850512"/>
            <a:ext cx="9966121" cy="51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323698" y="206096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Many </a:t>
            </a:r>
            <a:r>
              <a:rPr lang="en-US" sz="3600" spc="-5" dirty="0">
                <a:latin typeface="+mn-lt"/>
              </a:rPr>
              <a:t>to</a:t>
            </a:r>
            <a:r>
              <a:rPr lang="en-US" sz="3600" spc="-100" dirty="0">
                <a:latin typeface="+mn-lt"/>
              </a:rPr>
              <a:t> One</a:t>
            </a:r>
            <a:endParaRPr lang="ru-RU" sz="3600" spc="-5" dirty="0">
              <a:latin typeface="+mn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18FA58-9A00-43F4-B3F7-962384FB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21" y="1130407"/>
            <a:ext cx="9944439" cy="45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2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323698" y="206096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One to many</a:t>
            </a:r>
            <a:endParaRPr lang="ru-RU" sz="3600" spc="-5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64FDB2-0632-4659-B1FE-D816D7ED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58" y="1108811"/>
            <a:ext cx="10316483" cy="4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48283" y="110613"/>
            <a:ext cx="8905429" cy="113364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Sequence to sequence = Many-to-one + 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one-to-many</a:t>
            </a:r>
            <a:endParaRPr lang="ru-RU" sz="3600" spc="-5" dirty="0">
              <a:latin typeface="+mn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122C6E-A372-4C49-9DFB-3C1A5A51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1" y="1491529"/>
            <a:ext cx="11250896" cy="44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48283" y="110613"/>
            <a:ext cx="8905429" cy="113364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Sequence to sequence = Many-to-one + 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one-to-many</a:t>
            </a:r>
            <a:endParaRPr lang="ru-RU" sz="3600" spc="-5" dirty="0">
              <a:latin typeface="+mn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122C6E-A372-4C49-9DFB-3C1A5A51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1" y="1491529"/>
            <a:ext cx="11250896" cy="44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12654" y="110613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Example: Character-level RNN</a:t>
            </a:r>
            <a:endParaRPr lang="ru-RU" sz="3600" spc="-5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530310-BBAF-447F-9368-00C25EAB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4570"/>
            <a:ext cx="4994052" cy="583346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71FBF1-800C-4EDD-847B-CB4BDCF27C80}"/>
              </a:ext>
            </a:extLst>
          </p:cNvPr>
          <p:cNvSpPr/>
          <p:nvPr/>
        </p:nvSpPr>
        <p:spPr>
          <a:xfrm>
            <a:off x="5798436" y="312378"/>
            <a:ext cx="5484757" cy="721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80891-A675-47DE-8D1A-0EEE198330BF}"/>
              </a:ext>
            </a:extLst>
          </p:cNvPr>
          <p:cNvSpPr txBox="1"/>
          <p:nvPr/>
        </p:nvSpPr>
        <p:spPr>
          <a:xfrm>
            <a:off x="207931" y="1272619"/>
            <a:ext cx="377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sequence: “hello”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BCDD4-1C0C-467E-A6C9-D3EF6649B5F2}"/>
              </a:ext>
            </a:extLst>
          </p:cNvPr>
          <p:cNvSpPr txBox="1"/>
          <p:nvPr/>
        </p:nvSpPr>
        <p:spPr>
          <a:xfrm>
            <a:off x="207931" y="1842286"/>
            <a:ext cx="269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Vocabulary: [</a:t>
            </a:r>
            <a:r>
              <a:rPr lang="en-US" sz="2400" dirty="0" err="1"/>
              <a:t>h,e,l,o</a:t>
            </a:r>
            <a:r>
              <a:rPr lang="en-US" sz="2400" dirty="0"/>
              <a:t>]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CA1C7-AC86-4A91-98B0-04A86C875FDD}"/>
              </a:ext>
            </a:extLst>
          </p:cNvPr>
          <p:cNvSpPr txBox="1"/>
          <p:nvPr/>
        </p:nvSpPr>
        <p:spPr>
          <a:xfrm>
            <a:off x="207931" y="4453804"/>
            <a:ext cx="2852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test-time sample characters one at a time, feed back to model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662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48197" y="212289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Applications</a:t>
            </a:r>
            <a:endParaRPr lang="en-US" sz="360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C1CDB-B9AA-4E37-BB99-2ABAFD6C1A26}"/>
              </a:ext>
            </a:extLst>
          </p:cNvPr>
          <p:cNvSpPr txBox="1"/>
          <p:nvPr/>
        </p:nvSpPr>
        <p:spPr>
          <a:xfrm>
            <a:off x="248197" y="974267"/>
            <a:ext cx="8212409" cy="4072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cs typeface="Arial"/>
              </a:rPr>
              <a:t>NLP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cs typeface="Arial"/>
              </a:rPr>
              <a:t>Generating text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cs typeface="Arial"/>
              </a:rPr>
              <a:t>Time series predictions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cs typeface="Arial"/>
              </a:rPr>
              <a:t>Image captioning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cs typeface="Arial"/>
              </a:rPr>
              <a:t>Sentiment classification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cs typeface="Arial"/>
              </a:rPr>
              <a:t>Machine translation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cs typeface="Arial"/>
              </a:rPr>
              <a:t>…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cs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A0A74B-E413-4299-8F80-3C84A5DB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53" y="930501"/>
            <a:ext cx="6782747" cy="23911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5453D7-D55D-4441-9B25-A5B8B5348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53" y="3277844"/>
            <a:ext cx="5878008" cy="26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5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22FD157D-8AC5-473F-9A7F-BA14D32F89DB}"/>
              </a:ext>
            </a:extLst>
          </p:cNvPr>
          <p:cNvSpPr txBox="1">
            <a:spLocks/>
          </p:cNvSpPr>
          <p:nvPr/>
        </p:nvSpPr>
        <p:spPr>
          <a:xfrm>
            <a:off x="212654" y="110613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Backpropagation through time</a:t>
            </a:r>
            <a:endParaRPr lang="ru-RU" sz="3600" spc="-5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1C5A6-6B87-4109-9394-3FEE0FE2D31D}"/>
              </a:ext>
            </a:extLst>
          </p:cNvPr>
          <p:cNvSpPr txBox="1"/>
          <p:nvPr/>
        </p:nvSpPr>
        <p:spPr>
          <a:xfrm>
            <a:off x="9118083" y="110613"/>
            <a:ext cx="3145039" cy="1202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US" sz="1800" spc="-5" dirty="0">
                <a:cs typeface="Arial"/>
              </a:rPr>
              <a:t>Forward through entire </a:t>
            </a:r>
            <a:r>
              <a:rPr lang="en-US" sz="1800" dirty="0">
                <a:cs typeface="Arial"/>
              </a:rPr>
              <a:t>sequence </a:t>
            </a:r>
            <a:r>
              <a:rPr lang="en-US" sz="1800" spc="-5" dirty="0">
                <a:cs typeface="Arial"/>
              </a:rPr>
              <a:t>to  </a:t>
            </a:r>
            <a:r>
              <a:rPr lang="en-US" sz="1800" dirty="0">
                <a:cs typeface="Arial"/>
              </a:rPr>
              <a:t>compute </a:t>
            </a:r>
            <a:r>
              <a:rPr lang="en-US" sz="1800" spc="-5" dirty="0">
                <a:cs typeface="Arial"/>
              </a:rPr>
              <a:t>loss, then backward through  entire </a:t>
            </a:r>
            <a:r>
              <a:rPr lang="en-US" sz="1800" dirty="0">
                <a:cs typeface="Arial"/>
              </a:rPr>
              <a:t>sequence </a:t>
            </a:r>
            <a:r>
              <a:rPr lang="en-US" sz="1800" spc="-5" dirty="0">
                <a:cs typeface="Arial"/>
              </a:rPr>
              <a:t>to </a:t>
            </a:r>
            <a:r>
              <a:rPr lang="en-US" sz="1800" dirty="0">
                <a:cs typeface="Arial"/>
              </a:rPr>
              <a:t>compute</a:t>
            </a:r>
            <a:r>
              <a:rPr lang="en-US" sz="1800" spc="-75" dirty="0">
                <a:cs typeface="Arial"/>
              </a:rPr>
              <a:t> </a:t>
            </a:r>
            <a:r>
              <a:rPr lang="en-US" sz="1800" spc="-5" dirty="0">
                <a:cs typeface="Arial"/>
              </a:rPr>
              <a:t>gradient</a:t>
            </a:r>
            <a:endParaRPr lang="en-US" sz="1800" dirty="0">
              <a:cs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B567ED-96F5-43C1-A116-7647FA43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57" y="1312993"/>
            <a:ext cx="10544961" cy="4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22FD157D-8AC5-473F-9A7F-BA14D32F89DB}"/>
              </a:ext>
            </a:extLst>
          </p:cNvPr>
          <p:cNvSpPr txBox="1">
            <a:spLocks/>
          </p:cNvSpPr>
          <p:nvPr/>
        </p:nvSpPr>
        <p:spPr>
          <a:xfrm>
            <a:off x="212654" y="110613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n-lt"/>
              </a:rPr>
              <a:t>Truncated Backpropagation through time</a:t>
            </a:r>
            <a:endParaRPr lang="ru-RU" sz="3600" spc="-5" dirty="0">
              <a:latin typeface="+mn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0C637A-6744-44AD-A3ED-571352B8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0" y="1132621"/>
            <a:ext cx="7604142" cy="4908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7BC67-3434-4229-92BB-F85B66165200}"/>
              </a:ext>
            </a:extLst>
          </p:cNvPr>
          <p:cNvSpPr txBox="1"/>
          <p:nvPr/>
        </p:nvSpPr>
        <p:spPr>
          <a:xfrm>
            <a:off x="8697508" y="1564577"/>
            <a:ext cx="280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forward and backward through chunks of the sequence instead of whole sequence.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F09EA-09A9-4412-93DD-0824816CCC5D}"/>
              </a:ext>
            </a:extLst>
          </p:cNvPr>
          <p:cNvSpPr txBox="1"/>
          <p:nvPr/>
        </p:nvSpPr>
        <p:spPr>
          <a:xfrm>
            <a:off x="8697508" y="3215931"/>
            <a:ext cx="2610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hidden states forward in time forever, but only backpropagate for some smaller number of steps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5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5731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Problems with Vanilla RNN</a:t>
            </a:r>
            <a:endParaRPr lang="ru-RU"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FEB9C0-018F-484C-8CF5-FBBB6732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0" y="2436700"/>
            <a:ext cx="6578266" cy="1718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ABE71F-831E-41A8-AE5E-406CFEC6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0" y="4154713"/>
            <a:ext cx="5729662" cy="1718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49AA05-B0F0-47C8-A867-6024D54A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281" y="1937098"/>
            <a:ext cx="1076784" cy="3989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E64F9-97AB-45A1-A927-17C690F14A22}"/>
              </a:ext>
            </a:extLst>
          </p:cNvPr>
          <p:cNvSpPr txBox="1"/>
          <p:nvPr/>
        </p:nvSpPr>
        <p:spPr>
          <a:xfrm>
            <a:off x="527210" y="1951916"/>
            <a:ext cx="60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computation for any time step                     gives: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FE71C-0CEB-43B5-9E0F-6B3254B2B7B6}"/>
              </a:ext>
            </a:extLst>
          </p:cNvPr>
          <p:cNvSpPr txBox="1"/>
          <p:nvPr/>
        </p:nvSpPr>
        <p:spPr>
          <a:xfrm>
            <a:off x="7674112" y="1023072"/>
            <a:ext cx="3422939" cy="92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marR="43180" algn="just">
              <a:lnSpc>
                <a:spcPct val="100699"/>
              </a:lnSpc>
              <a:spcBef>
                <a:spcPts val="85"/>
              </a:spcBef>
            </a:pPr>
            <a:r>
              <a:rPr lang="en-US" sz="1800" spc="-5" dirty="0">
                <a:cs typeface="Arial"/>
              </a:rPr>
              <a:t>Computing</a:t>
            </a:r>
            <a:r>
              <a:rPr lang="en-US" sz="1800" spc="-90" dirty="0">
                <a:cs typeface="Arial"/>
              </a:rPr>
              <a:t> </a:t>
            </a:r>
            <a:r>
              <a:rPr lang="en-US" sz="1800" spc="-5" dirty="0">
                <a:cs typeface="Arial"/>
              </a:rPr>
              <a:t>gradient of </a:t>
            </a:r>
            <a:r>
              <a:rPr lang="en-US" sz="1800" dirty="0">
                <a:cs typeface="Arial"/>
              </a:rPr>
              <a:t>h</a:t>
            </a:r>
            <a:r>
              <a:rPr lang="en-US" sz="1800" baseline="-32407" dirty="0">
                <a:cs typeface="Arial"/>
              </a:rPr>
              <a:t>0 </a:t>
            </a:r>
            <a:r>
              <a:rPr lang="en-US" sz="1800" spc="-5" dirty="0">
                <a:cs typeface="Arial"/>
              </a:rPr>
              <a:t>involves </a:t>
            </a:r>
            <a:r>
              <a:rPr lang="en-US" sz="1800" dirty="0">
                <a:cs typeface="Arial"/>
              </a:rPr>
              <a:t>many </a:t>
            </a:r>
            <a:r>
              <a:rPr lang="en-US" sz="1800" spc="-5" dirty="0">
                <a:cs typeface="Arial"/>
              </a:rPr>
              <a:t>factors of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W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8513-87C6-427E-A382-845786CF2FB6}"/>
              </a:ext>
            </a:extLst>
          </p:cNvPr>
          <p:cNvSpPr txBox="1"/>
          <p:nvPr/>
        </p:nvSpPr>
        <p:spPr>
          <a:xfrm>
            <a:off x="7672412" y="2023348"/>
            <a:ext cx="2676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Exploding gradients</a:t>
            </a:r>
          </a:p>
          <a:p>
            <a:endParaRPr lang="en-US" sz="2400" b="1" dirty="0"/>
          </a:p>
          <a:p>
            <a:r>
              <a:rPr lang="en-US" sz="2400" b="1" dirty="0"/>
              <a:t>Vanishing gradients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664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5731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Problems with Vanilla RNN</a:t>
            </a:r>
            <a:endParaRPr lang="ru-RU"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FEB9C0-018F-484C-8CF5-FBBB6732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0" y="2436700"/>
            <a:ext cx="6578266" cy="1718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ABE71F-831E-41A8-AE5E-406CFEC6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0" y="4154713"/>
            <a:ext cx="5729662" cy="1718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49AA05-B0F0-47C8-A867-6024D54A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281" y="1937098"/>
            <a:ext cx="1076784" cy="3989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E64F9-97AB-45A1-A927-17C690F14A22}"/>
              </a:ext>
            </a:extLst>
          </p:cNvPr>
          <p:cNvSpPr txBox="1"/>
          <p:nvPr/>
        </p:nvSpPr>
        <p:spPr>
          <a:xfrm>
            <a:off x="527210" y="1951916"/>
            <a:ext cx="60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computation for any time step                     gives: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FE71C-0CEB-43B5-9E0F-6B3254B2B7B6}"/>
              </a:ext>
            </a:extLst>
          </p:cNvPr>
          <p:cNvSpPr txBox="1"/>
          <p:nvPr/>
        </p:nvSpPr>
        <p:spPr>
          <a:xfrm>
            <a:off x="7674112" y="1023072"/>
            <a:ext cx="3422939" cy="92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marR="43180" algn="just">
              <a:lnSpc>
                <a:spcPct val="100699"/>
              </a:lnSpc>
              <a:spcBef>
                <a:spcPts val="85"/>
              </a:spcBef>
            </a:pPr>
            <a:r>
              <a:rPr lang="en-US" sz="1800" spc="-5" dirty="0">
                <a:cs typeface="Arial"/>
              </a:rPr>
              <a:t>Computing</a:t>
            </a:r>
            <a:r>
              <a:rPr lang="en-US" sz="1800" spc="-90" dirty="0">
                <a:cs typeface="Arial"/>
              </a:rPr>
              <a:t> </a:t>
            </a:r>
            <a:r>
              <a:rPr lang="en-US" sz="1800" spc="-5" dirty="0">
                <a:cs typeface="Arial"/>
              </a:rPr>
              <a:t>gradient of </a:t>
            </a:r>
            <a:r>
              <a:rPr lang="en-US" sz="1800" dirty="0">
                <a:cs typeface="Arial"/>
              </a:rPr>
              <a:t>h</a:t>
            </a:r>
            <a:r>
              <a:rPr lang="en-US" sz="1800" baseline="-32407" dirty="0">
                <a:cs typeface="Arial"/>
              </a:rPr>
              <a:t>0 </a:t>
            </a:r>
            <a:r>
              <a:rPr lang="en-US" sz="1800" spc="-5" dirty="0">
                <a:cs typeface="Arial"/>
              </a:rPr>
              <a:t>involves </a:t>
            </a:r>
            <a:r>
              <a:rPr lang="en-US" sz="1800" dirty="0">
                <a:cs typeface="Arial"/>
              </a:rPr>
              <a:t>many </a:t>
            </a:r>
            <a:r>
              <a:rPr lang="en-US" sz="1800" spc="-5" dirty="0">
                <a:cs typeface="Arial"/>
              </a:rPr>
              <a:t>factors of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W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8513-87C6-427E-A382-845786CF2FB6}"/>
              </a:ext>
            </a:extLst>
          </p:cNvPr>
          <p:cNvSpPr txBox="1"/>
          <p:nvPr/>
        </p:nvSpPr>
        <p:spPr>
          <a:xfrm>
            <a:off x="7672412" y="2023348"/>
            <a:ext cx="4206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Exploding gradients -&gt;</a:t>
            </a:r>
          </a:p>
          <a:p>
            <a:endParaRPr lang="en-US" sz="2400" b="1" dirty="0"/>
          </a:p>
          <a:p>
            <a:r>
              <a:rPr lang="en-US" sz="2400" b="1" dirty="0"/>
              <a:t>Gradient clipping: </a:t>
            </a:r>
            <a:r>
              <a:rPr lang="en-US" sz="2400" dirty="0"/>
              <a:t>Scale gradient if its norm is too big.</a:t>
            </a:r>
          </a:p>
        </p:txBody>
      </p:sp>
    </p:spTree>
    <p:extLst>
      <p:ext uri="{BB962C8B-B14F-4D97-AF65-F5344CB8AC3E}">
        <p14:creationId xmlns:p14="http://schemas.microsoft.com/office/powerpoint/2010/main" val="98795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5731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Problems with Vanilla RNN</a:t>
            </a:r>
            <a:endParaRPr lang="ru-RU"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FEB9C0-018F-484C-8CF5-FBBB6732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0" y="2436700"/>
            <a:ext cx="6578266" cy="1718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8ABE71F-831E-41A8-AE5E-406CFEC6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10" y="4154713"/>
            <a:ext cx="5729662" cy="1718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49AA05-B0F0-47C8-A867-6024D54A1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281" y="1937098"/>
            <a:ext cx="1076784" cy="3989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E64F9-97AB-45A1-A927-17C690F14A22}"/>
              </a:ext>
            </a:extLst>
          </p:cNvPr>
          <p:cNvSpPr txBox="1"/>
          <p:nvPr/>
        </p:nvSpPr>
        <p:spPr>
          <a:xfrm>
            <a:off x="527210" y="1951916"/>
            <a:ext cx="60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computation for any time step                     gives: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FE71C-0CEB-43B5-9E0F-6B3254B2B7B6}"/>
              </a:ext>
            </a:extLst>
          </p:cNvPr>
          <p:cNvSpPr txBox="1"/>
          <p:nvPr/>
        </p:nvSpPr>
        <p:spPr>
          <a:xfrm>
            <a:off x="7674112" y="1023072"/>
            <a:ext cx="3422939" cy="92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marR="43180" algn="just">
              <a:lnSpc>
                <a:spcPct val="100699"/>
              </a:lnSpc>
              <a:spcBef>
                <a:spcPts val="85"/>
              </a:spcBef>
            </a:pPr>
            <a:r>
              <a:rPr lang="en-US" sz="1800" spc="-5" dirty="0">
                <a:cs typeface="Arial"/>
              </a:rPr>
              <a:t>Computing</a:t>
            </a:r>
            <a:r>
              <a:rPr lang="en-US" sz="1800" spc="-90" dirty="0">
                <a:cs typeface="Arial"/>
              </a:rPr>
              <a:t> </a:t>
            </a:r>
            <a:r>
              <a:rPr lang="en-US" sz="1800" spc="-5" dirty="0">
                <a:cs typeface="Arial"/>
              </a:rPr>
              <a:t>gradient of </a:t>
            </a:r>
            <a:r>
              <a:rPr lang="en-US" sz="1800" dirty="0">
                <a:cs typeface="Arial"/>
              </a:rPr>
              <a:t>h</a:t>
            </a:r>
            <a:r>
              <a:rPr lang="en-US" sz="1800" baseline="-32407" dirty="0">
                <a:cs typeface="Arial"/>
              </a:rPr>
              <a:t>0 </a:t>
            </a:r>
            <a:r>
              <a:rPr lang="en-US" sz="1800" spc="-5" dirty="0">
                <a:cs typeface="Arial"/>
              </a:rPr>
              <a:t>involves </a:t>
            </a:r>
            <a:r>
              <a:rPr lang="en-US" sz="1800" dirty="0">
                <a:cs typeface="Arial"/>
              </a:rPr>
              <a:t>many </a:t>
            </a:r>
            <a:r>
              <a:rPr lang="en-US" sz="1800" spc="-5" dirty="0">
                <a:cs typeface="Arial"/>
              </a:rPr>
              <a:t>factors of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W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8513-87C6-427E-A382-845786CF2FB6}"/>
              </a:ext>
            </a:extLst>
          </p:cNvPr>
          <p:cNvSpPr txBox="1"/>
          <p:nvPr/>
        </p:nvSpPr>
        <p:spPr>
          <a:xfrm>
            <a:off x="7672412" y="2023348"/>
            <a:ext cx="399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Exploding gradients</a:t>
            </a:r>
          </a:p>
          <a:p>
            <a:endParaRPr lang="en-US" sz="2400" b="1" dirty="0"/>
          </a:p>
          <a:p>
            <a:r>
              <a:rPr lang="en-US" sz="2400" b="1" dirty="0"/>
              <a:t>Vanishing gradients -&gt; Change RNN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77291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705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Long Short Term Memory (LSTM)</a:t>
            </a:r>
            <a:endParaRPr lang="ru-RU" sz="4000" dirty="0"/>
          </a:p>
        </p:txBody>
      </p:sp>
      <p:grpSp>
        <p:nvGrpSpPr>
          <p:cNvPr id="18" name="object 7">
            <a:extLst>
              <a:ext uri="{FF2B5EF4-FFF2-40B4-BE49-F238E27FC236}">
                <a16:creationId xmlns:a16="http://schemas.microsoft.com/office/drawing/2014/main" id="{555FA06A-5DD0-4341-A2A8-167D969A788D}"/>
              </a:ext>
            </a:extLst>
          </p:cNvPr>
          <p:cNvGrpSpPr/>
          <p:nvPr/>
        </p:nvGrpSpPr>
        <p:grpSpPr>
          <a:xfrm>
            <a:off x="764033" y="1377039"/>
            <a:ext cx="5276067" cy="3689911"/>
            <a:chOff x="4790749" y="1645487"/>
            <a:chExt cx="3113405" cy="2177415"/>
          </a:xfrm>
        </p:grpSpPr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23E2F431-532F-4129-8399-3395987B0C77}"/>
                </a:ext>
              </a:extLst>
            </p:cNvPr>
            <p:cNvSpPr/>
            <p:nvPr/>
          </p:nvSpPr>
          <p:spPr>
            <a:xfrm>
              <a:off x="4903910" y="1800940"/>
              <a:ext cx="2875906" cy="19454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08CBA0C5-F632-4ABD-9579-814A06E97627}"/>
                </a:ext>
              </a:extLst>
            </p:cNvPr>
            <p:cNvSpPr/>
            <p:nvPr/>
          </p:nvSpPr>
          <p:spPr>
            <a:xfrm>
              <a:off x="4805037" y="1659775"/>
              <a:ext cx="3084830" cy="2148840"/>
            </a:xfrm>
            <a:custGeom>
              <a:avLst/>
              <a:gdLst/>
              <a:ahLst/>
              <a:cxnLst/>
              <a:rect l="l" t="t" r="r" b="b"/>
              <a:pathLst>
                <a:path w="3084829" h="2148840">
                  <a:moveTo>
                    <a:pt x="0" y="0"/>
                  </a:moveTo>
                  <a:lnTo>
                    <a:pt x="3084225" y="0"/>
                  </a:lnTo>
                  <a:lnTo>
                    <a:pt x="3084225" y="2148499"/>
                  </a:lnTo>
                  <a:lnTo>
                    <a:pt x="0" y="21484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3695EC-5CCB-443A-82B8-93DC31B14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74" y="5582209"/>
            <a:ext cx="2881158" cy="4585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E9688-3520-4685-A2C4-1224B0968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950" y="5704513"/>
            <a:ext cx="204289" cy="2042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8FA7B-76EB-4616-A9D0-B3664390CA50}"/>
              </a:ext>
            </a:extLst>
          </p:cNvPr>
          <p:cNvSpPr txBox="1"/>
          <p:nvPr/>
        </p:nvSpPr>
        <p:spPr>
          <a:xfrm>
            <a:off x="6868235" y="1510309"/>
            <a:ext cx="5323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dirty="0"/>
              <a:t>: Forget gate – Whether to erase cell</a:t>
            </a:r>
          </a:p>
          <a:p>
            <a:r>
              <a:rPr lang="en-US" b="1" dirty="0"/>
              <a:t>i</a:t>
            </a:r>
            <a:r>
              <a:rPr lang="en-US" dirty="0"/>
              <a:t>: Input gate – whether to write to cell</a:t>
            </a:r>
          </a:p>
          <a:p>
            <a:r>
              <a:rPr lang="en-US" b="1" dirty="0"/>
              <a:t>g</a:t>
            </a:r>
            <a:r>
              <a:rPr lang="en-US" dirty="0"/>
              <a:t>: Candidate memory cell  –  How much to write to cell</a:t>
            </a:r>
          </a:p>
          <a:p>
            <a:r>
              <a:rPr lang="en-US" b="1" dirty="0"/>
              <a:t>o</a:t>
            </a:r>
            <a:r>
              <a:rPr lang="en-US" dirty="0"/>
              <a:t>: Output gate – how much to reveal cell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4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705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Long Short Term Memory (LSTM)</a:t>
            </a:r>
            <a:endParaRPr lang="ru-RU" sz="4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67387A-22FD-4225-83AD-7B50B653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" y="1935393"/>
            <a:ext cx="9533759" cy="3949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554E8-5B19-45BB-8011-B9F41B523894}"/>
              </a:ext>
            </a:extLst>
          </p:cNvPr>
          <p:cNvSpPr txBox="1"/>
          <p:nvPr/>
        </p:nvSpPr>
        <p:spPr>
          <a:xfrm>
            <a:off x="6700456" y="1079718"/>
            <a:ext cx="5323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dirty="0"/>
              <a:t>: Forget gate – Whether to erase cell</a:t>
            </a:r>
          </a:p>
          <a:p>
            <a:r>
              <a:rPr lang="en-US" b="1" dirty="0"/>
              <a:t>i</a:t>
            </a:r>
            <a:r>
              <a:rPr lang="en-US" dirty="0"/>
              <a:t>: Input gate – whether to write to cell</a:t>
            </a:r>
          </a:p>
          <a:p>
            <a:r>
              <a:rPr lang="en-US" b="1" dirty="0"/>
              <a:t>g</a:t>
            </a:r>
            <a:r>
              <a:rPr lang="en-US" dirty="0"/>
              <a:t>: Candidate memory cell  –  How much to write to cell</a:t>
            </a:r>
          </a:p>
          <a:p>
            <a:r>
              <a:rPr lang="en-US" b="1" dirty="0"/>
              <a:t>o</a:t>
            </a:r>
            <a:r>
              <a:rPr lang="en-US" dirty="0"/>
              <a:t>: Output gate – how much to reveal cell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15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705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Long Short Term Memory (LSTM)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AFC708-ABEB-46C9-A12C-306A29DE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6" y="1153406"/>
            <a:ext cx="11528387" cy="33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1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705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Long Short Term Memory (LSTM)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AFC708-ABEB-46C9-A12C-306A29DE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6" y="1153406"/>
            <a:ext cx="11528387" cy="33246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9F526F-3FE2-4D66-8961-5D52B284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02" y="4208370"/>
            <a:ext cx="611590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7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705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Long Short Term Memory (LSTM)</a:t>
            </a:r>
            <a:endParaRPr lang="ru-RU"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AFC708-ABEB-46C9-A12C-306A29DE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6" y="1153406"/>
            <a:ext cx="11528387" cy="33246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9F526F-3FE2-4D66-8961-5D52B284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02" y="4208370"/>
            <a:ext cx="6115904" cy="2048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2D26C-FA1B-45E3-AE6A-241F258A2A87}"/>
              </a:ext>
            </a:extLst>
          </p:cNvPr>
          <p:cNvSpPr txBox="1"/>
          <p:nvPr/>
        </p:nvSpPr>
        <p:spPr>
          <a:xfrm>
            <a:off x="817216" y="5232450"/>
            <a:ext cx="611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cs typeface="Arial"/>
              </a:rPr>
              <a:t>Similar to</a:t>
            </a:r>
            <a:r>
              <a:rPr lang="en-US" sz="1800" spc="-80" dirty="0">
                <a:cs typeface="Arial"/>
              </a:rPr>
              <a:t> </a:t>
            </a:r>
            <a:r>
              <a:rPr lang="en-US" sz="1800" spc="-5" dirty="0" err="1">
                <a:cs typeface="Arial"/>
              </a:rPr>
              <a:t>ResNet</a:t>
            </a:r>
            <a:r>
              <a:rPr lang="en-US" sz="1800" spc="-5" dirty="0">
                <a:cs typeface="Arial"/>
              </a:rPr>
              <a:t>!</a:t>
            </a:r>
            <a:endParaRPr lang="en-US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20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641DA-0900-4BCA-BB19-AB9BB51964BC}"/>
              </a:ext>
            </a:extLst>
          </p:cNvPr>
          <p:cNvSpPr txBox="1"/>
          <p:nvPr/>
        </p:nvSpPr>
        <p:spPr>
          <a:xfrm>
            <a:off x="209348" y="147405"/>
            <a:ext cx="7163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“Vanilla” </a:t>
            </a:r>
            <a:r>
              <a:rPr lang="en-US" sz="3600" spc="-5" dirty="0"/>
              <a:t>Neural</a:t>
            </a:r>
            <a:r>
              <a:rPr lang="en-US" sz="3600" spc="-100" dirty="0"/>
              <a:t> </a:t>
            </a:r>
            <a:r>
              <a:rPr lang="en-US" sz="3600" spc="-5" dirty="0"/>
              <a:t>Network</a:t>
            </a:r>
            <a:endParaRPr lang="ru-RU" sz="3600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E812A2C-ED4F-4330-BB8C-E57DB8A4EA69}"/>
              </a:ext>
            </a:extLst>
          </p:cNvPr>
          <p:cNvSpPr/>
          <p:nvPr/>
        </p:nvSpPr>
        <p:spPr>
          <a:xfrm>
            <a:off x="209348" y="839821"/>
            <a:ext cx="1686527" cy="4292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7131E-9FCD-40A2-A106-DD3FF9F6D411}"/>
              </a:ext>
            </a:extLst>
          </p:cNvPr>
          <p:cNvSpPr txBox="1"/>
          <p:nvPr/>
        </p:nvSpPr>
        <p:spPr>
          <a:xfrm>
            <a:off x="2386570" y="5433007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/>
              </a:rPr>
              <a:t>Vanilla Neural</a:t>
            </a:r>
            <a:r>
              <a:rPr lang="en-US" sz="2800" spc="-90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Networks</a:t>
            </a:r>
            <a:endParaRPr lang="en-US" sz="2800" dirty="0">
              <a:cs typeface="Arial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4DA069B9-C8AF-4E72-A3E2-C0CE6AB92118}"/>
              </a:ext>
            </a:extLst>
          </p:cNvPr>
          <p:cNvGrpSpPr/>
          <p:nvPr/>
        </p:nvGrpSpPr>
        <p:grpSpPr>
          <a:xfrm>
            <a:off x="1781040" y="5178444"/>
            <a:ext cx="614680" cy="469900"/>
            <a:chOff x="1119838" y="3709497"/>
            <a:chExt cx="614680" cy="469900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8B2F5197-7BB5-4AFA-9597-4DD3AEF66A32}"/>
                </a:ext>
              </a:extLst>
            </p:cNvPr>
            <p:cNvSpPr/>
            <p:nvPr/>
          </p:nvSpPr>
          <p:spPr>
            <a:xfrm>
              <a:off x="1198318" y="3771165"/>
              <a:ext cx="527050" cy="398780"/>
            </a:xfrm>
            <a:custGeom>
              <a:avLst/>
              <a:gdLst/>
              <a:ahLst/>
              <a:cxnLst/>
              <a:rect l="l" t="t" r="r" b="b"/>
              <a:pathLst>
                <a:path w="527050" h="398779">
                  <a:moveTo>
                    <a:pt x="526531" y="39815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EA83D21C-BA86-4281-9982-11E1A7644B0C}"/>
                </a:ext>
              </a:extLst>
            </p:cNvPr>
            <p:cNvSpPr/>
            <p:nvPr/>
          </p:nvSpPr>
          <p:spPr>
            <a:xfrm>
              <a:off x="1119838" y="3709497"/>
              <a:ext cx="106983" cy="962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0995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D949AD-5B5C-4A95-9577-8AE0261687B8}"/>
              </a:ext>
            </a:extLst>
          </p:cNvPr>
          <p:cNvSpPr/>
          <p:nvPr/>
        </p:nvSpPr>
        <p:spPr>
          <a:xfrm>
            <a:off x="0" y="6107186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4444A2-E047-4DD3-8DFB-029F4BE53A42}"/>
              </a:ext>
            </a:extLst>
          </p:cNvPr>
          <p:cNvSpPr/>
          <p:nvPr/>
        </p:nvSpPr>
        <p:spPr>
          <a:xfrm>
            <a:off x="0" y="6173623"/>
            <a:ext cx="12192000" cy="165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EA641-91A4-42B9-817E-270BAF60A5FB}"/>
              </a:ext>
            </a:extLst>
          </p:cNvPr>
          <p:cNvSpPr txBox="1"/>
          <p:nvPr/>
        </p:nvSpPr>
        <p:spPr>
          <a:xfrm>
            <a:off x="192946" y="149229"/>
            <a:ext cx="309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What’s more?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E8029-3C0F-4574-8286-62B7D138458D}"/>
              </a:ext>
            </a:extLst>
          </p:cNvPr>
          <p:cNvSpPr txBox="1"/>
          <p:nvPr/>
        </p:nvSpPr>
        <p:spPr>
          <a:xfrm>
            <a:off x="343948" y="1124124"/>
            <a:ext cx="86154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Gated recurrent Units (GRU)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Highway networks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Deep RNN’s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Bidirectional RNN’s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Sampling methods (Beam search, Greedy Search, Exhaustive 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9A47A3-3198-4FA1-AED7-03E06998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44" y="3956235"/>
            <a:ext cx="4606561" cy="16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48197" y="212289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Recurrent Neural Networks: </a:t>
            </a:r>
            <a:r>
              <a:rPr lang="en-US" sz="3600" spc="-10" dirty="0">
                <a:latin typeface="+mn-lt"/>
              </a:rPr>
              <a:t>Process</a:t>
            </a:r>
            <a:r>
              <a:rPr lang="en-US" sz="3600" spc="-80" dirty="0">
                <a:latin typeface="+mn-lt"/>
              </a:rPr>
              <a:t> </a:t>
            </a:r>
            <a:r>
              <a:rPr lang="en-US" sz="3600" spc="-5" dirty="0">
                <a:latin typeface="+mn-lt"/>
              </a:rPr>
              <a:t>Sequences</a:t>
            </a:r>
            <a:endParaRPr lang="en-US" sz="3600" dirty="0">
              <a:latin typeface="+mn-lt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6332BC9-F812-4696-9ADB-2317AF556EDE}"/>
              </a:ext>
            </a:extLst>
          </p:cNvPr>
          <p:cNvSpPr/>
          <p:nvPr/>
        </p:nvSpPr>
        <p:spPr>
          <a:xfrm>
            <a:off x="257822" y="1147457"/>
            <a:ext cx="11886808" cy="3663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D7AE2C75-2C53-4377-AA7E-0595EDD973C4}"/>
              </a:ext>
            </a:extLst>
          </p:cNvPr>
          <p:cNvGrpSpPr/>
          <p:nvPr/>
        </p:nvGrpSpPr>
        <p:grpSpPr>
          <a:xfrm>
            <a:off x="2614102" y="4898387"/>
            <a:ext cx="477625" cy="561961"/>
            <a:chOff x="2042113" y="3744252"/>
            <a:chExt cx="363220" cy="427355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7C82A578-98DB-4C86-8116-5AD79E50AB4F}"/>
                </a:ext>
              </a:extLst>
            </p:cNvPr>
            <p:cNvSpPr/>
            <p:nvPr/>
          </p:nvSpPr>
          <p:spPr>
            <a:xfrm>
              <a:off x="2107322" y="3819905"/>
              <a:ext cx="288290" cy="342265"/>
            </a:xfrm>
            <a:custGeom>
              <a:avLst/>
              <a:gdLst/>
              <a:ahLst/>
              <a:cxnLst/>
              <a:rect l="l" t="t" r="r" b="b"/>
              <a:pathLst>
                <a:path w="288289" h="342264">
                  <a:moveTo>
                    <a:pt x="287877" y="34186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6122A159-616C-426E-A821-9FC99F6B415F}"/>
                </a:ext>
              </a:extLst>
            </p:cNvPr>
            <p:cNvSpPr/>
            <p:nvPr/>
          </p:nvSpPr>
          <p:spPr>
            <a:xfrm>
              <a:off x="2042113" y="3744252"/>
              <a:ext cx="98803" cy="1054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A7C1CDB-B9AA-4E37-BB99-2ABAFD6C1A26}"/>
              </a:ext>
            </a:extLst>
          </p:cNvPr>
          <p:cNvSpPr txBox="1"/>
          <p:nvPr/>
        </p:nvSpPr>
        <p:spPr>
          <a:xfrm>
            <a:off x="3091727" y="4969907"/>
            <a:ext cx="61997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/>
              </a:rPr>
              <a:t>e.g. </a:t>
            </a:r>
            <a:r>
              <a:rPr lang="en-US" sz="2800" b="1" spc="-5" dirty="0">
                <a:cs typeface="Arial"/>
              </a:rPr>
              <a:t>Image</a:t>
            </a:r>
            <a:r>
              <a:rPr lang="en-US" sz="2800" b="1" spc="-20" dirty="0">
                <a:cs typeface="Arial"/>
              </a:rPr>
              <a:t> </a:t>
            </a:r>
            <a:r>
              <a:rPr lang="en-US" sz="2800" b="1" spc="-5" dirty="0">
                <a:cs typeface="Arial"/>
              </a:rPr>
              <a:t>Captioning</a:t>
            </a:r>
            <a:endParaRPr lang="en-US" sz="28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2800" spc="-5" dirty="0">
                <a:cs typeface="Arial"/>
              </a:rPr>
              <a:t>image </a:t>
            </a:r>
            <a:r>
              <a:rPr lang="en-US" sz="2800" dirty="0">
                <a:cs typeface="Arial"/>
              </a:rPr>
              <a:t>-&gt; sequence </a:t>
            </a:r>
            <a:r>
              <a:rPr lang="en-US" sz="2800" spc="-5" dirty="0">
                <a:cs typeface="Arial"/>
              </a:rPr>
              <a:t>of</a:t>
            </a:r>
            <a:r>
              <a:rPr lang="en-US" sz="2800" spc="-100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words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95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48197" y="212289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Recurrent Neural Networks: </a:t>
            </a:r>
            <a:r>
              <a:rPr lang="en-US" sz="3600" spc="-10" dirty="0">
                <a:latin typeface="+mn-lt"/>
              </a:rPr>
              <a:t>Process</a:t>
            </a:r>
            <a:r>
              <a:rPr lang="en-US" sz="3600" spc="-80" dirty="0">
                <a:latin typeface="+mn-lt"/>
              </a:rPr>
              <a:t> </a:t>
            </a:r>
            <a:r>
              <a:rPr lang="en-US" sz="3600" spc="-5" dirty="0">
                <a:latin typeface="+mn-lt"/>
              </a:rPr>
              <a:t>Sequences</a:t>
            </a:r>
            <a:endParaRPr lang="en-US" sz="3600" dirty="0">
              <a:latin typeface="+mn-lt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6332BC9-F812-4696-9ADB-2317AF556EDE}"/>
              </a:ext>
            </a:extLst>
          </p:cNvPr>
          <p:cNvSpPr/>
          <p:nvPr/>
        </p:nvSpPr>
        <p:spPr>
          <a:xfrm>
            <a:off x="248197" y="1147457"/>
            <a:ext cx="11886808" cy="3663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D7AE2C75-2C53-4377-AA7E-0595EDD973C4}"/>
              </a:ext>
            </a:extLst>
          </p:cNvPr>
          <p:cNvGrpSpPr/>
          <p:nvPr/>
        </p:nvGrpSpPr>
        <p:grpSpPr>
          <a:xfrm>
            <a:off x="5174422" y="4967716"/>
            <a:ext cx="477625" cy="561961"/>
            <a:chOff x="2042113" y="3744252"/>
            <a:chExt cx="363220" cy="427355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7C82A578-98DB-4C86-8116-5AD79E50AB4F}"/>
                </a:ext>
              </a:extLst>
            </p:cNvPr>
            <p:cNvSpPr/>
            <p:nvPr/>
          </p:nvSpPr>
          <p:spPr>
            <a:xfrm>
              <a:off x="2107322" y="3819905"/>
              <a:ext cx="288290" cy="342265"/>
            </a:xfrm>
            <a:custGeom>
              <a:avLst/>
              <a:gdLst/>
              <a:ahLst/>
              <a:cxnLst/>
              <a:rect l="l" t="t" r="r" b="b"/>
              <a:pathLst>
                <a:path w="288289" h="342264">
                  <a:moveTo>
                    <a:pt x="287877" y="34186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6122A159-616C-426E-A821-9FC99F6B415F}"/>
                </a:ext>
              </a:extLst>
            </p:cNvPr>
            <p:cNvSpPr/>
            <p:nvPr/>
          </p:nvSpPr>
          <p:spPr>
            <a:xfrm>
              <a:off x="2042113" y="3744252"/>
              <a:ext cx="98803" cy="1054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A7C1CDB-B9AA-4E37-BB99-2ABAFD6C1A26}"/>
              </a:ext>
            </a:extLst>
          </p:cNvPr>
          <p:cNvSpPr txBox="1"/>
          <p:nvPr/>
        </p:nvSpPr>
        <p:spPr>
          <a:xfrm>
            <a:off x="5725012" y="4967716"/>
            <a:ext cx="61997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/>
              </a:rPr>
              <a:t>e.g. </a:t>
            </a:r>
            <a:r>
              <a:rPr lang="en-US" sz="2800" b="1" spc="-5" dirty="0">
                <a:cs typeface="Arial"/>
              </a:rPr>
              <a:t>Sentiment</a:t>
            </a:r>
            <a:r>
              <a:rPr lang="en-US" sz="2800" b="1" spc="-45" dirty="0">
                <a:cs typeface="Arial"/>
              </a:rPr>
              <a:t> </a:t>
            </a:r>
            <a:r>
              <a:rPr lang="en-US" sz="2800" b="1" spc="-5" dirty="0">
                <a:cs typeface="Arial"/>
              </a:rPr>
              <a:t>Classification</a:t>
            </a:r>
            <a:endParaRPr lang="en-US" sz="28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2800" dirty="0">
                <a:cs typeface="Arial"/>
              </a:rPr>
              <a:t>sequence </a:t>
            </a:r>
            <a:r>
              <a:rPr lang="en-US" sz="2800" spc="-5" dirty="0">
                <a:cs typeface="Arial"/>
              </a:rPr>
              <a:t>of words </a:t>
            </a:r>
            <a:r>
              <a:rPr lang="en-US" sz="2800" dirty="0">
                <a:cs typeface="Arial"/>
              </a:rPr>
              <a:t>-&gt;</a:t>
            </a:r>
            <a:r>
              <a:rPr lang="en-US" sz="2800" spc="-9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194666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48197" y="212289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Recurrent Neural Networks: </a:t>
            </a:r>
            <a:r>
              <a:rPr lang="en-US" sz="3600" spc="-10" dirty="0">
                <a:latin typeface="+mn-lt"/>
              </a:rPr>
              <a:t>Process</a:t>
            </a:r>
            <a:r>
              <a:rPr lang="en-US" sz="3600" spc="-80" dirty="0">
                <a:latin typeface="+mn-lt"/>
              </a:rPr>
              <a:t> </a:t>
            </a:r>
            <a:r>
              <a:rPr lang="en-US" sz="3600" spc="-5" dirty="0">
                <a:latin typeface="+mn-lt"/>
              </a:rPr>
              <a:t>Sequences</a:t>
            </a:r>
            <a:endParaRPr lang="en-US" sz="3600" dirty="0">
              <a:latin typeface="+mn-lt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6332BC9-F812-4696-9ADB-2317AF556EDE}"/>
              </a:ext>
            </a:extLst>
          </p:cNvPr>
          <p:cNvSpPr/>
          <p:nvPr/>
        </p:nvSpPr>
        <p:spPr>
          <a:xfrm>
            <a:off x="248197" y="1147457"/>
            <a:ext cx="11886808" cy="3663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D7AE2C75-2C53-4377-AA7E-0595EDD973C4}"/>
              </a:ext>
            </a:extLst>
          </p:cNvPr>
          <p:cNvGrpSpPr/>
          <p:nvPr/>
        </p:nvGrpSpPr>
        <p:grpSpPr>
          <a:xfrm>
            <a:off x="7376590" y="4951498"/>
            <a:ext cx="477625" cy="561961"/>
            <a:chOff x="2042113" y="3744252"/>
            <a:chExt cx="363220" cy="427355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7C82A578-98DB-4C86-8116-5AD79E50AB4F}"/>
                </a:ext>
              </a:extLst>
            </p:cNvPr>
            <p:cNvSpPr/>
            <p:nvPr/>
          </p:nvSpPr>
          <p:spPr>
            <a:xfrm>
              <a:off x="2107322" y="3819905"/>
              <a:ext cx="288290" cy="342265"/>
            </a:xfrm>
            <a:custGeom>
              <a:avLst/>
              <a:gdLst/>
              <a:ahLst/>
              <a:cxnLst/>
              <a:rect l="l" t="t" r="r" b="b"/>
              <a:pathLst>
                <a:path w="288289" h="342264">
                  <a:moveTo>
                    <a:pt x="287877" y="34186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6122A159-616C-426E-A821-9FC99F6B415F}"/>
                </a:ext>
              </a:extLst>
            </p:cNvPr>
            <p:cNvSpPr/>
            <p:nvPr/>
          </p:nvSpPr>
          <p:spPr>
            <a:xfrm>
              <a:off x="2042113" y="3744252"/>
              <a:ext cx="98803" cy="1054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A7C1CDB-B9AA-4E37-BB99-2ABAFD6C1A26}"/>
              </a:ext>
            </a:extLst>
          </p:cNvPr>
          <p:cNvSpPr txBox="1"/>
          <p:nvPr/>
        </p:nvSpPr>
        <p:spPr>
          <a:xfrm>
            <a:off x="7841432" y="4977567"/>
            <a:ext cx="47538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/>
              </a:rPr>
              <a:t>e.g. </a:t>
            </a:r>
            <a:r>
              <a:rPr lang="en-US" sz="2800" b="1" dirty="0">
                <a:cs typeface="Arial"/>
              </a:rPr>
              <a:t>Machine</a:t>
            </a:r>
            <a:r>
              <a:rPr lang="en-US" sz="2800" b="1" spc="-30" dirty="0">
                <a:cs typeface="Arial"/>
              </a:rPr>
              <a:t> </a:t>
            </a:r>
            <a:r>
              <a:rPr lang="en-US" sz="2800" b="1" spc="-5" dirty="0">
                <a:cs typeface="Arial"/>
              </a:rPr>
              <a:t>Translation</a:t>
            </a:r>
            <a:endParaRPr lang="en-US" sz="28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2800" dirty="0">
                <a:cs typeface="Arial"/>
              </a:rPr>
              <a:t>seq </a:t>
            </a:r>
            <a:r>
              <a:rPr lang="en-US" sz="2800" spc="-5" dirty="0">
                <a:cs typeface="Arial"/>
              </a:rPr>
              <a:t>of words </a:t>
            </a:r>
            <a:r>
              <a:rPr lang="en-US" sz="2800" dirty="0">
                <a:cs typeface="Arial"/>
              </a:rPr>
              <a:t>-&gt; seq </a:t>
            </a:r>
            <a:r>
              <a:rPr lang="en-US" sz="2800" spc="-5" dirty="0">
                <a:cs typeface="Arial"/>
              </a:rPr>
              <a:t>of</a:t>
            </a:r>
            <a:r>
              <a:rPr lang="en-US" sz="2800" spc="-105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words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14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48197" y="212289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Recurrent Neural Networks: </a:t>
            </a:r>
            <a:r>
              <a:rPr lang="en-US" sz="3600" spc="-10" dirty="0">
                <a:latin typeface="+mn-lt"/>
              </a:rPr>
              <a:t>Process</a:t>
            </a:r>
            <a:r>
              <a:rPr lang="en-US" sz="3600" spc="-80" dirty="0">
                <a:latin typeface="+mn-lt"/>
              </a:rPr>
              <a:t> </a:t>
            </a:r>
            <a:r>
              <a:rPr lang="en-US" sz="3600" spc="-5" dirty="0">
                <a:latin typeface="+mn-lt"/>
              </a:rPr>
              <a:t>Sequences</a:t>
            </a:r>
            <a:endParaRPr lang="en-US" sz="3600" dirty="0">
              <a:latin typeface="+mn-lt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6332BC9-F812-4696-9ADB-2317AF556EDE}"/>
              </a:ext>
            </a:extLst>
          </p:cNvPr>
          <p:cNvSpPr/>
          <p:nvPr/>
        </p:nvSpPr>
        <p:spPr>
          <a:xfrm>
            <a:off x="248197" y="1147457"/>
            <a:ext cx="11886808" cy="3663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3">
            <a:extLst>
              <a:ext uri="{FF2B5EF4-FFF2-40B4-BE49-F238E27FC236}">
                <a16:creationId xmlns:a16="http://schemas.microsoft.com/office/drawing/2014/main" id="{D7AE2C75-2C53-4377-AA7E-0595EDD973C4}"/>
              </a:ext>
            </a:extLst>
          </p:cNvPr>
          <p:cNvGrpSpPr/>
          <p:nvPr/>
        </p:nvGrpSpPr>
        <p:grpSpPr>
          <a:xfrm rot="5113989">
            <a:off x="10610679" y="4898387"/>
            <a:ext cx="477625" cy="561961"/>
            <a:chOff x="2042113" y="3744252"/>
            <a:chExt cx="363220" cy="427355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7C82A578-98DB-4C86-8116-5AD79E50AB4F}"/>
                </a:ext>
              </a:extLst>
            </p:cNvPr>
            <p:cNvSpPr/>
            <p:nvPr/>
          </p:nvSpPr>
          <p:spPr>
            <a:xfrm>
              <a:off x="2107322" y="3819905"/>
              <a:ext cx="288290" cy="342265"/>
            </a:xfrm>
            <a:custGeom>
              <a:avLst/>
              <a:gdLst/>
              <a:ahLst/>
              <a:cxnLst/>
              <a:rect l="l" t="t" r="r" b="b"/>
              <a:pathLst>
                <a:path w="288289" h="342264">
                  <a:moveTo>
                    <a:pt x="287877" y="34186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6122A159-616C-426E-A821-9FC99F6B415F}"/>
                </a:ext>
              </a:extLst>
            </p:cNvPr>
            <p:cNvSpPr/>
            <p:nvPr/>
          </p:nvSpPr>
          <p:spPr>
            <a:xfrm>
              <a:off x="2042113" y="3744252"/>
              <a:ext cx="98803" cy="1054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A7C1CDB-B9AA-4E37-BB99-2ABAFD6C1A26}"/>
              </a:ext>
            </a:extLst>
          </p:cNvPr>
          <p:cNvSpPr txBox="1"/>
          <p:nvPr/>
        </p:nvSpPr>
        <p:spPr>
          <a:xfrm>
            <a:off x="4828723" y="5097670"/>
            <a:ext cx="6731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cs typeface="Arial"/>
              </a:rPr>
              <a:t>e.g. </a:t>
            </a:r>
            <a:r>
              <a:rPr lang="en-US" sz="2800" b="1" spc="-5" dirty="0">
                <a:cs typeface="Arial"/>
              </a:rPr>
              <a:t>Video classification on </a:t>
            </a:r>
            <a:r>
              <a:rPr lang="en-US" sz="2800" b="1" dirty="0">
                <a:cs typeface="Arial"/>
              </a:rPr>
              <a:t>frame</a:t>
            </a:r>
            <a:r>
              <a:rPr lang="en-US" sz="2800" b="1" spc="-80" dirty="0">
                <a:cs typeface="Arial"/>
              </a:rPr>
              <a:t> </a:t>
            </a:r>
            <a:r>
              <a:rPr lang="en-US" sz="2800" b="1" spc="-5" dirty="0">
                <a:cs typeface="Arial"/>
              </a:rPr>
              <a:t>level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55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248197" y="212289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Inventing recurrent neural network</a:t>
            </a:r>
            <a:endParaRPr lang="en-US" sz="3600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4EDE80-6774-4BAD-AD34-53CB614E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59" y="1248795"/>
            <a:ext cx="2382482" cy="46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C23DF-AE0E-4706-BFA0-B2B6C837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299"/>
            <a:ext cx="12192000" cy="495701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CB206CE7-7609-4237-A7AA-41C65ADF150C}"/>
              </a:ext>
            </a:extLst>
          </p:cNvPr>
          <p:cNvSpPr txBox="1">
            <a:spLocks/>
          </p:cNvSpPr>
          <p:nvPr/>
        </p:nvSpPr>
        <p:spPr>
          <a:xfrm>
            <a:off x="323698" y="206096"/>
            <a:ext cx="8905429" cy="56682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+mn-lt"/>
              </a:rPr>
              <a:t>Inventing recurrent neural network</a:t>
            </a:r>
            <a:endParaRPr lang="ru-RU" sz="3600" spc="-5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86FBAD-6F8B-4B15-9DD1-326945C0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86" y="1782875"/>
            <a:ext cx="402963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2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</TotalTime>
  <Words>468</Words>
  <Application>Microsoft Office PowerPoint</Application>
  <PresentationFormat>Широкоэкранный</PresentationFormat>
  <Paragraphs>85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 Recurrent Neural Networks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Рекуррентные нейронные сети</dc:title>
  <dc:creator>Skeef79 Skeef79</dc:creator>
  <cp:lastModifiedBy>Skeef79 Skeef79</cp:lastModifiedBy>
  <cp:revision>36</cp:revision>
  <dcterms:created xsi:type="dcterms:W3CDTF">2020-11-26T11:29:21Z</dcterms:created>
  <dcterms:modified xsi:type="dcterms:W3CDTF">2020-11-27T15:11:39Z</dcterms:modified>
</cp:coreProperties>
</file>