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4" autoAdjust="0"/>
  </p:normalViewPr>
  <p:slideViewPr>
    <p:cSldViewPr snapToGrid="0" showGuides="1">
      <p:cViewPr varScale="1">
        <p:scale>
          <a:sx n="76" d="100"/>
          <a:sy n="76" d="100"/>
        </p:scale>
        <p:origin x="10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639F9-0B0E-4141-8D68-50B7BD9DCC6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56DD2-5A25-4BD0-8B61-068ABE5B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8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</a:t>
            </a:r>
            <a:r>
              <a:rPr lang="en-GB" baseline="0" dirty="0"/>
              <a:t> – Left : PRIM and NAIVE perform best, however NAÏVE’s performance is prohibitive – Main point is </a:t>
            </a:r>
            <a:r>
              <a:rPr lang="en-GB" baseline="0" dirty="0" err="1"/>
              <a:t>SuRF</a:t>
            </a:r>
            <a:r>
              <a:rPr lang="en-GB" baseline="0" dirty="0"/>
              <a:t> compared with </a:t>
            </a:r>
            <a:r>
              <a:rPr lang="en-GB" baseline="0" dirty="0" err="1"/>
              <a:t>f+Glowworm</a:t>
            </a:r>
            <a:r>
              <a:rPr lang="en-GB" baseline="0" dirty="0"/>
              <a:t>, we can obtain similar accuracy without incurring the cost of computing the aggregate functions over the data. </a:t>
            </a:r>
          </a:p>
          <a:p>
            <a:endParaRPr lang="en-GB" baseline="0" dirty="0"/>
          </a:p>
          <a:p>
            <a:r>
              <a:rPr lang="en-GB" baseline="0" dirty="0"/>
              <a:t>Right – column : We were unable to tune PRIM to detect highly dense regions which might indicate that PRIM is unsuitable for this task</a:t>
            </a:r>
          </a:p>
          <a:p>
            <a:endParaRPr lang="en-GB" baseline="0" dirty="0"/>
          </a:p>
          <a:p>
            <a:r>
              <a:rPr lang="en-GB" baseline="0" dirty="0"/>
              <a:t>Bottom plots : For multiple regions our approach performs better than PRIM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6DD2-5A25-4BD0-8B61-068ABE5B9E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Naïve -</a:t>
            </a:r>
            <a:r>
              <a:rPr lang="en-GB" baseline="0" dirty="0"/>
              <a:t> </a:t>
            </a:r>
            <a:r>
              <a:rPr lang="en-GB" dirty="0"/>
              <a:t>Green</a:t>
            </a:r>
            <a:r>
              <a:rPr lang="en-GB" baseline="0" dirty="0"/>
              <a:t> -  Only 0.01% of function evaluations were performed for 10,000,000 data points at dimensionality 5</a:t>
            </a:r>
          </a:p>
          <a:p>
            <a:r>
              <a:rPr lang="en-GB" dirty="0"/>
              <a:t>PRIM – However, it assumes all data are loaded into memory which</a:t>
            </a:r>
            <a:r>
              <a:rPr lang="en-GB" baseline="0" dirty="0"/>
              <a:t> is often not the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6DD2-5A25-4BD0-8B61-068ABE5B9E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/>
              <a:t>SuRF</a:t>
            </a:r>
            <a:r>
              <a:rPr lang="en-GB" sz="1200" dirty="0"/>
              <a:t>: Identification of Interesting Data Regions</a:t>
            </a:r>
          </a:p>
          <a:p>
            <a:r>
              <a:rPr lang="en-GB" sz="1200" dirty="0"/>
              <a:t>with Surrogate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FF4541-77F9-41EC-A11E-09E9DF4D0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2675" y="-329195"/>
            <a:ext cx="11297728" cy="13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latin typeface="Open Sans"/>
              </a:rPr>
              <a:t>Essence: pervasive &amp; Distributed Intelligence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6C21-3D37-47D1-A6B7-7D6115C0310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5A15-F398-47FB-94EC-065EFFCA0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s.gla.ac.uk/essen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gla.ac.uk/schools/computin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a.ac.uk/schools/computing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cs.gla.ac.uk/essence/index.html" TargetMode="External"/><Relationship Id="rId5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s.gla.ac.uk/essence/index.html" TargetMode="External"/><Relationship Id="rId2" Type="http://schemas.openxmlformats.org/officeDocument/2006/relationships/hyperlink" Target="http://www.dcs.gla.ac.uk/essenc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gla.ac.uk/schools/computing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cs.gla.ac.uk/essenc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la.ac.uk/schools/computin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hyperlink" Target="https://www.gla.ac.uk/schools/comput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dcs.gla.ac.uk/essence/index.html" TargetMode="Externa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a.ac.uk/schools/computin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cs.gla.ac.uk/essence/index.html" TargetMode="External"/><Relationship Id="rId5" Type="http://schemas.openxmlformats.org/officeDocument/2006/relationships/image" Target="../media/image90.png"/><Relationship Id="rId4" Type="http://schemas.openxmlformats.org/officeDocument/2006/relationships/image" Target="../media/image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hyperlink" Target="http://www.dcs.gla.ac.uk/essence/index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hyperlink" Target="https://www.gla.ac.uk/schools/computin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gif"/><Relationship Id="rId7" Type="http://schemas.openxmlformats.org/officeDocument/2006/relationships/hyperlink" Target="https://www.gla.ac.uk/schools/comput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dcs.gla.ac.uk/essence/index.html" TargetMode="Externa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hyperlink" Target="https://www.gla.ac.uk/schools/computin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hyperlink" Target="http://www.dcs.gla.ac.uk/essenc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la.ac.uk/schools/computin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www.dcs.gla.ac.uk/essence/index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eg"/><Relationship Id="rId7" Type="http://schemas.openxmlformats.org/officeDocument/2006/relationships/hyperlink" Target="https://www.gla.ac.uk/schools/comput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dcs.gla.ac.uk/essence/index.html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5943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SuRF</a:t>
            </a:r>
            <a:r>
              <a:rPr lang="en-GB" dirty="0"/>
              <a:t>: Identification of Interesting Data Regions with Surrogate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3900668"/>
            <a:ext cx="10515600" cy="2736127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u="sng" dirty="0">
                <a:solidFill>
                  <a:schemeClr val="tx1"/>
                </a:solidFill>
              </a:rPr>
              <a:t>Fotis Savva, </a:t>
            </a:r>
            <a:r>
              <a:rPr lang="en-GB" sz="2800" dirty="0">
                <a:solidFill>
                  <a:schemeClr val="tx1"/>
                </a:solidFill>
              </a:rPr>
              <a:t>Christos Anagnostopoulos, Peter Triantafillou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b="1" dirty="0">
                <a:solidFill>
                  <a:schemeClr val="tx1"/>
                </a:solidFill>
              </a:rPr>
              <a:t>School of Computing Science, University of Glasgow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Essence: Pervasive &amp; Distributed Intelligence 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b="1" dirty="0">
                <a:solidFill>
                  <a:schemeClr val="tx1"/>
                </a:solidFill>
              </a:rPr>
              <a:t>E-mail: </a:t>
            </a:r>
            <a:r>
              <a:rPr lang="en-GB" sz="2800" dirty="0">
                <a:solidFill>
                  <a:schemeClr val="tx1"/>
                </a:solidFill>
              </a:rPr>
              <a:t>f.savva.1@research.gla.ac.uk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378" y="5678906"/>
            <a:ext cx="10122569" cy="95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" y="23224"/>
            <a:ext cx="7362623" cy="11625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0146E5-A36F-493A-88C2-6A0E67EE8E47}"/>
              </a:ext>
            </a:extLst>
          </p:cNvPr>
          <p:cNvGrpSpPr/>
          <p:nvPr/>
        </p:nvGrpSpPr>
        <p:grpSpPr>
          <a:xfrm>
            <a:off x="9508353" y="60257"/>
            <a:ext cx="2650047" cy="1164395"/>
            <a:chOff x="9554653" y="13957"/>
            <a:chExt cx="2650047" cy="1164395"/>
          </a:xfrm>
        </p:grpSpPr>
        <p:pic>
          <p:nvPicPr>
            <p:cNvPr id="1026" name="Picture 2" descr="logo">
              <a:hlinkClick r:id="rId3"/>
              <a:extLst>
                <a:ext uri="{FF2B5EF4-FFF2-40B4-BE49-F238E27FC236}">
                  <a16:creationId xmlns:a16="http://schemas.microsoft.com/office/drawing/2014/main" id="{8A0D84FD-167D-4115-BE29-8018AC09E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28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logo">
              <a:hlinkClick r:id="rId5"/>
              <a:extLst>
                <a:ext uri="{FF2B5EF4-FFF2-40B4-BE49-F238E27FC236}">
                  <a16:creationId xmlns:a16="http://schemas.microsoft.com/office/drawing/2014/main" id="{6EA0E589-D7E0-4AE9-A9CA-BA25434A7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200" y="19592"/>
              <a:ext cx="17145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580047-D0B1-4BC5-8BAC-F6E97D140136}"/>
                </a:ext>
              </a:extLst>
            </p:cNvPr>
            <p:cNvSpPr txBox="1"/>
            <p:nvPr/>
          </p:nvSpPr>
          <p:spPr>
            <a:xfrm flipH="1">
              <a:off x="9554653" y="839798"/>
              <a:ext cx="88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6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20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Evaluation – Results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38" y="1433014"/>
            <a:ext cx="5019675" cy="4981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71787" y="2471670"/>
            <a:ext cx="2434990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1787" y="2500648"/>
            <a:ext cx="15025" cy="1856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783" y="2073360"/>
                <a:ext cx="2601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Increase in data set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3" y="2073360"/>
                <a:ext cx="2601532" cy="369332"/>
              </a:xfrm>
              <a:prstGeom prst="rect">
                <a:avLst/>
              </a:prstGeom>
              <a:blipFill>
                <a:blip r:embed="rId5"/>
                <a:stretch>
                  <a:fillRect l="-210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-23235" y="4357352"/>
            <a:ext cx="349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Increase in data set dimensionality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10241" y="2585669"/>
            <a:ext cx="28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Relatively constant across all settings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76775" y="2484549"/>
            <a:ext cx="2330098" cy="944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976775" y="3454758"/>
            <a:ext cx="2509838" cy="92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71787" y="4945487"/>
            <a:ext cx="25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Cuttoff</a:t>
            </a:r>
            <a:r>
              <a:rPr lang="en-GB" b="1" dirty="0"/>
              <a:t> time set at 5 minutes (3000 seconds)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1872" y="3459780"/>
            <a:ext cx="329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As data set size and dimensionality increase method does not scale.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72766" y="4383110"/>
            <a:ext cx="2613847" cy="8855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81872" y="460634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Similar to Naive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72766" y="5268652"/>
            <a:ext cx="2434107" cy="990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510241" y="5335802"/>
            <a:ext cx="288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PRIM is highly scalable, starts to degrade as data set size increases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3FBA95-D942-45A2-A472-1139B11B7A99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27" name="Picture 2" descr="logo">
              <a:hlinkClick r:id="rId6"/>
              <a:extLst>
                <a:ext uri="{FF2B5EF4-FFF2-40B4-BE49-F238E27FC236}">
                  <a16:creationId xmlns:a16="http://schemas.microsoft.com/office/drawing/2014/main" id="{2926F8DA-1B13-4ACF-B1CC-C0BB01CDA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logo">
              <a:hlinkClick r:id="rId8"/>
              <a:extLst>
                <a:ext uri="{FF2B5EF4-FFF2-40B4-BE49-F238E27FC236}">
                  <a16:creationId xmlns:a16="http://schemas.microsoft.com/office/drawing/2014/main" id="{A3758D83-6D61-4F73-94A5-6FE7CA6E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4E8380-3980-4153-B986-E2DA7EE9E91C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6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Essence: Pervasive &amp; Distributed Intelligence </a:t>
            </a:r>
          </a:p>
          <a:p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http://www.dcs.gla.ac.uk/essence/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E-mail</a:t>
            </a:r>
            <a:r>
              <a:rPr lang="en-GB" dirty="0">
                <a:solidFill>
                  <a:schemeClr val="tx1"/>
                </a:solidFill>
              </a:rPr>
              <a:t>: f.savva.1@research.gla.ac.uk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54F590-D40A-4885-A296-93BC1E574D5C}"/>
              </a:ext>
            </a:extLst>
          </p:cNvPr>
          <p:cNvGrpSpPr/>
          <p:nvPr/>
        </p:nvGrpSpPr>
        <p:grpSpPr>
          <a:xfrm>
            <a:off x="9508353" y="60257"/>
            <a:ext cx="2650047" cy="1164395"/>
            <a:chOff x="9554653" y="13957"/>
            <a:chExt cx="2650047" cy="1164395"/>
          </a:xfrm>
        </p:grpSpPr>
        <p:pic>
          <p:nvPicPr>
            <p:cNvPr id="5" name="Picture 2" descr="logo">
              <a:hlinkClick r:id="rId3"/>
              <a:extLst>
                <a:ext uri="{FF2B5EF4-FFF2-40B4-BE49-F238E27FC236}">
                  <a16:creationId xmlns:a16="http://schemas.microsoft.com/office/drawing/2014/main" id="{129298F9-767E-4362-9DF2-5F4DEDB9F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28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logo">
              <a:hlinkClick r:id="rId5"/>
              <a:extLst>
                <a:ext uri="{FF2B5EF4-FFF2-40B4-BE49-F238E27FC236}">
                  <a16:creationId xmlns:a16="http://schemas.microsoft.com/office/drawing/2014/main" id="{CE113B37-0102-4745-A975-4ECAD8BBD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200" y="19592"/>
              <a:ext cx="17145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CF64A0-9D39-4684-BEA3-FFF46C389694}"/>
                </a:ext>
              </a:extLst>
            </p:cNvPr>
            <p:cNvSpPr txBox="1"/>
            <p:nvPr/>
          </p:nvSpPr>
          <p:spPr>
            <a:xfrm flipH="1">
              <a:off x="9554653" y="839798"/>
              <a:ext cx="88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6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9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problem of identifying sub-regions (examples and then formulation – aggregate function as a function mapping parameters to aggregate values)</a:t>
            </a:r>
          </a:p>
          <a:p>
            <a:r>
              <a:rPr lang="en-GB" dirty="0"/>
              <a:t>Baseline solution (visually) and complexity of baseline</a:t>
            </a:r>
          </a:p>
          <a:p>
            <a:r>
              <a:rPr lang="en-GB" dirty="0"/>
              <a:t>Introduce optimization problem – why multi-modal</a:t>
            </a:r>
          </a:p>
          <a:p>
            <a:pPr lvl="1"/>
            <a:r>
              <a:rPr lang="en-GB" dirty="0"/>
              <a:t>Glow-worm optimization</a:t>
            </a:r>
          </a:p>
          <a:p>
            <a:pPr lvl="1"/>
            <a:r>
              <a:rPr lang="en-GB" dirty="0"/>
              <a:t>Back-end data analytics system as the bottleneck</a:t>
            </a:r>
          </a:p>
          <a:p>
            <a:r>
              <a:rPr lang="en-GB" dirty="0"/>
              <a:t>Surrogate functions to learn back-end analytics system</a:t>
            </a:r>
          </a:p>
          <a:p>
            <a:r>
              <a:rPr lang="en-GB" dirty="0"/>
              <a:t>Experimental Evaluation – Accuracy, Efficiency, Example with Crimes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05A644-FD24-416C-B0AB-AF74583116A7}"/>
              </a:ext>
            </a:extLst>
          </p:cNvPr>
          <p:cNvGrpSpPr/>
          <p:nvPr/>
        </p:nvGrpSpPr>
        <p:grpSpPr>
          <a:xfrm>
            <a:off x="9508353" y="60257"/>
            <a:ext cx="2650047" cy="1164395"/>
            <a:chOff x="9554653" y="13957"/>
            <a:chExt cx="2650047" cy="1164395"/>
          </a:xfrm>
        </p:grpSpPr>
        <p:pic>
          <p:nvPicPr>
            <p:cNvPr id="8" name="Picture 2" descr="logo">
              <a:hlinkClick r:id="rId2"/>
              <a:extLst>
                <a:ext uri="{FF2B5EF4-FFF2-40B4-BE49-F238E27FC236}">
                  <a16:creationId xmlns:a16="http://schemas.microsoft.com/office/drawing/2014/main" id="{26204C22-7AAE-4550-913B-B48743A48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28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logo">
              <a:hlinkClick r:id="rId4"/>
              <a:extLst>
                <a:ext uri="{FF2B5EF4-FFF2-40B4-BE49-F238E27FC236}">
                  <a16:creationId xmlns:a16="http://schemas.microsoft.com/office/drawing/2014/main" id="{9A5DFD6B-1EF6-4EEB-AEBF-AA12F35C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200" y="19592"/>
              <a:ext cx="17145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A4D68-2612-412B-B495-93EBFC65BFD2}"/>
                </a:ext>
              </a:extLst>
            </p:cNvPr>
            <p:cNvSpPr txBox="1"/>
            <p:nvPr/>
          </p:nvSpPr>
          <p:spPr>
            <a:xfrm flipH="1">
              <a:off x="9554653" y="839798"/>
              <a:ext cx="8892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6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43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365125"/>
            <a:ext cx="10515600" cy="1325563"/>
          </a:xfrm>
        </p:spPr>
        <p:txBody>
          <a:bodyPr/>
          <a:lstStyle/>
          <a:p>
            <a:r>
              <a:rPr lang="en-GB" dirty="0"/>
              <a:t>Regions in Multi-dimensional Data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06541" cy="4351338"/>
              </a:xfrm>
            </p:spPr>
            <p:txBody>
              <a:bodyPr/>
              <a:lstStyle/>
              <a:p>
                <a:r>
                  <a:rPr lang="en-GB" b="1" dirty="0"/>
                  <a:t>Region: </a:t>
                </a:r>
                <a:r>
                  <a:rPr lang="en-GB" dirty="0"/>
                  <a:t>hyper-rectangle in multi-dimensional space</a:t>
                </a:r>
              </a:p>
              <a:p>
                <a:r>
                  <a:rPr lang="en-GB" dirty="0"/>
                  <a:t>Formally: A region has a center point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with side lengths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b="1" dirty="0"/>
              </a:p>
              <a:p>
                <a:r>
                  <a:rPr lang="en-GB" dirty="0"/>
                  <a:t>Region’s </a:t>
                </a:r>
                <a:r>
                  <a:rPr lang="en-GB" b="1" dirty="0"/>
                  <a:t>interestingness</a:t>
                </a:r>
                <a:r>
                  <a:rPr lang="en-GB" dirty="0"/>
                  <a:t> is inferred by an aggregate statistic over the retrieved data points.</a:t>
                </a:r>
              </a:p>
            </p:txBody>
          </p:sp>
        </mc:Choice>
        <mc:Fallback xmlns=""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06541" cy="4351338"/>
              </a:xfrm>
              <a:blipFill>
                <a:blip r:embed="rId2"/>
                <a:stretch>
                  <a:fillRect l="-243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46" y="1670967"/>
            <a:ext cx="6605205" cy="3467466"/>
          </a:xfrm>
          <a:prstGeom prst="rect">
            <a:avLst/>
          </a:prstGeom>
        </p:spPr>
      </p:pic>
      <p:sp>
        <p:nvSpPr>
          <p:cNvPr id="8" name="Parallelogram 7"/>
          <p:cNvSpPr/>
          <p:nvPr/>
        </p:nvSpPr>
        <p:spPr>
          <a:xfrm rot="176240">
            <a:off x="8511137" y="2982389"/>
            <a:ext cx="365672" cy="500678"/>
          </a:xfrm>
          <a:prstGeom prst="parallelogram">
            <a:avLst>
              <a:gd name="adj" fmla="val 0"/>
            </a:avLst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50800"/>
          <a:effectLst>
            <a:softEdge rad="177800"/>
          </a:effectLst>
          <a:scene3d>
            <a:camera prst="isometricOffAxis2Top">
              <a:rot lat="18242254" lon="2815891" rev="18674825"/>
            </a:camera>
            <a:lightRig rig="freezing" dir="t"/>
          </a:scene3d>
          <a:sp3d extrusionH="76200" contourW="12700" prstMaterial="legacyWireframe">
            <a:bevelT w="12700" h="41275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 flipH="1" flipV="1">
            <a:off x="7187558" y="2060020"/>
            <a:ext cx="1493587" cy="14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1143" y="1690688"/>
            <a:ext cx="30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region in 3D data space.</a:t>
            </a:r>
          </a:p>
        </p:txBody>
      </p:sp>
      <p:cxnSp>
        <p:nvCxnSpPr>
          <p:cNvPr id="33" name="Straight Arrow Connector 32"/>
          <p:cNvCxnSpPr>
            <a:stCxn id="8" idx="3"/>
          </p:cNvCxnSpPr>
          <p:nvPr/>
        </p:nvCxnSpPr>
        <p:spPr>
          <a:xfrm flipH="1">
            <a:off x="7772400" y="3482738"/>
            <a:ext cx="908745" cy="1517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67297" y="5095154"/>
            <a:ext cx="354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only the included data points, compute a statistic such as </a:t>
            </a:r>
            <a:r>
              <a:rPr lang="en-GB" b="1" dirty="0"/>
              <a:t>COUNT/AVG/SUM/VAR</a:t>
            </a:r>
            <a:endParaRPr lang="en-GB" dirty="0"/>
          </a:p>
        </p:txBody>
      </p:sp>
      <p:cxnSp>
        <p:nvCxnSpPr>
          <p:cNvPr id="39" name="Straight Arrow Connector 38"/>
          <p:cNvCxnSpPr>
            <a:stCxn id="8" idx="2"/>
          </p:cNvCxnSpPr>
          <p:nvPr/>
        </p:nvCxnSpPr>
        <p:spPr>
          <a:xfrm flipV="1">
            <a:off x="8876569" y="2060020"/>
            <a:ext cx="1310785" cy="118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009126" y="1222631"/>
            <a:ext cx="0" cy="9042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509175" y="1627261"/>
            <a:ext cx="1033488" cy="15465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elogram 63"/>
          <p:cNvSpPr/>
          <p:nvPr/>
        </p:nvSpPr>
        <p:spPr>
          <a:xfrm rot="176240">
            <a:off x="10530616" y="905375"/>
            <a:ext cx="1052762" cy="893864"/>
          </a:xfrm>
          <a:prstGeom prst="parallelogram">
            <a:avLst>
              <a:gd name="adj" fmla="val 0"/>
            </a:avLst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50800"/>
          <a:effectLst>
            <a:softEdge rad="177800"/>
          </a:effectLst>
          <a:scene3d>
            <a:camera prst="isometricOffAxis2Top">
              <a:rot lat="18242254" lon="2815891" rev="18674825"/>
            </a:camera>
            <a:lightRig rig="freezing" dir="t"/>
          </a:scene3d>
          <a:sp3d extrusionH="76200" contourW="12700" prstMaterial="legacyWireframe">
            <a:bevelT w="120650" h="603250"/>
            <a:bevelB w="184150" h="50800"/>
            <a:extrusionClr>
              <a:schemeClr val="accent1">
                <a:lumMod val="60000"/>
                <a:lumOff val="40000"/>
              </a:schemeClr>
            </a:extrusionClr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GB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0721585" y="1438019"/>
            <a:ext cx="547602" cy="55175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937479" y="1663992"/>
            <a:ext cx="93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211333" y="6106312"/>
                <a:ext cx="8360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Example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are the values (X, Y, Z) obtained from an accelerometer and the aggregate statistic the ratio of a specific activity (</a:t>
                </a:r>
                <a:r>
                  <a:rPr lang="en-GB" dirty="0" err="1"/>
                  <a:t>ie</a:t>
                </a:r>
                <a:r>
                  <a:rPr lang="en-GB" dirty="0"/>
                  <a:t> ‘</a:t>
                </a:r>
                <a:r>
                  <a:rPr lang="en-GB" i="1" dirty="0"/>
                  <a:t>sitting’)</a:t>
                </a:r>
                <a:r>
                  <a:rPr lang="en-GB" dirty="0"/>
                  <a:t>. </a:t>
                </a:r>
                <a:endParaRPr lang="en-GB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33" y="6106312"/>
                <a:ext cx="8360229" cy="646331"/>
              </a:xfrm>
              <a:prstGeom prst="rect">
                <a:avLst/>
              </a:prstGeom>
              <a:blipFill>
                <a:blip r:embed="rId4"/>
                <a:stretch>
                  <a:fillRect l="-656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BEC23DB-CFF8-43B6-9075-A39425FE8AA3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19" name="Picture 2" descr="logo">
              <a:hlinkClick r:id="rId5"/>
              <a:extLst>
                <a:ext uri="{FF2B5EF4-FFF2-40B4-BE49-F238E27FC236}">
                  <a16:creationId xmlns:a16="http://schemas.microsoft.com/office/drawing/2014/main" id="{1DF4F519-7092-4870-9988-4DBE22535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logo">
              <a:hlinkClick r:id="rId7"/>
              <a:extLst>
                <a:ext uri="{FF2B5EF4-FFF2-40B4-BE49-F238E27FC236}">
                  <a16:creationId xmlns:a16="http://schemas.microsoft.com/office/drawing/2014/main" id="{5E79562A-2910-49D5-BD8B-BBBE51BE9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1A0198-B133-415C-BD3E-0A72002590E1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9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8" grpId="0" animBg="1"/>
      <p:bldP spid="25" grpId="0"/>
      <p:bldP spid="34" grpId="0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01392" y="3733159"/>
            <a:ext cx="1199408" cy="774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Interesting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63164" y="1627745"/>
                <a:ext cx="10515600" cy="144587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Identify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which are greater/lower than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e.g., the ratio for activity ‘</a:t>
                </a:r>
                <a:r>
                  <a:rPr lang="en-GB" i="1" dirty="0"/>
                  <a:t>sitting’ </a:t>
                </a:r>
                <a:r>
                  <a:rPr lang="en-GB" dirty="0"/>
                  <a:t>is over 0.3 –  meaning  &gt;30% of data points were generated while performing activity ‘</a:t>
                </a:r>
                <a:r>
                  <a:rPr lang="en-GB" i="1" dirty="0"/>
                  <a:t>sitting’.)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164" y="1627745"/>
                <a:ext cx="10515600" cy="1445870"/>
              </a:xfrm>
              <a:blipFill>
                <a:blip r:embed="rId2"/>
                <a:stretch>
                  <a:fillRect l="-1159" t="-6329" b="-8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39490" y="3807932"/>
                <a:ext cx="3313215" cy="73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lim>
                          </m:limLow>
                        </m:fName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90" y="3807932"/>
                <a:ext cx="3313215" cy="731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86503" y="3574472"/>
                <a:ext cx="2386941" cy="5100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503" y="3574472"/>
                <a:ext cx="2386941" cy="510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endCxn id="7" idx="0"/>
          </p:cNvCxnSpPr>
          <p:nvPr/>
        </p:nvCxnSpPr>
        <p:spPr>
          <a:xfrm flipV="1">
            <a:off x="5896098" y="3574472"/>
            <a:ext cx="4583876" cy="158688"/>
          </a:xfrm>
          <a:prstGeom prst="curvedConnector4">
            <a:avLst>
              <a:gd name="adj1" fmla="val -1101"/>
              <a:gd name="adj2" fmla="val 24405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76509" y="4142158"/>
            <a:ext cx="2018805" cy="36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Aggregate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9486" y="5347070"/>
                <a:ext cx="3313215" cy="117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GB" sz="3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30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GB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5347070"/>
                <a:ext cx="3313215" cy="1176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5554682" y="4709235"/>
            <a:ext cx="492825" cy="43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985652" y="5600537"/>
            <a:ext cx="306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To control the size of a region, we introduce a penalizing factor on its lengths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87688" y="6062202"/>
            <a:ext cx="87877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6462" y="5877536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Adjusting tolerance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4C693-9F22-498B-B1FA-60B789968C74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20" name="Picture 2" descr="logo">
              <a:hlinkClick r:id="rId6"/>
              <a:extLst>
                <a:ext uri="{FF2B5EF4-FFF2-40B4-BE49-F238E27FC236}">
                  <a16:creationId xmlns:a16="http://schemas.microsoft.com/office/drawing/2014/main" id="{7231C8B5-7472-4866-9402-76C196324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logo">
              <a:hlinkClick r:id="rId8"/>
              <a:extLst>
                <a:ext uri="{FF2B5EF4-FFF2-40B4-BE49-F238E27FC236}">
                  <a16:creationId xmlns:a16="http://schemas.microsoft.com/office/drawing/2014/main" id="{B7F31836-3AC5-4C7F-9D55-532ED7529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7F6EA-E8E3-4E84-A69E-314E350531DA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3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6" grpId="0"/>
      <p:bldP spid="7" grpId="0" animBg="1"/>
      <p:bldP spid="12" grpId="0"/>
      <p:bldP spid="13" grpId="0"/>
      <p:bldP spid="14" grpId="0" animBg="1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171151"/>
            <a:ext cx="5181600" cy="3454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8907" y="1722682"/>
                <a:ext cx="5181600" cy="4351338"/>
              </a:xfrm>
            </p:spPr>
            <p:txBody>
              <a:bodyPr/>
              <a:lstStyle/>
              <a:p>
                <a:r>
                  <a:rPr lang="en-GB" dirty="0"/>
                  <a:t>Let us find a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for a single dimension.</a:t>
                </a:r>
              </a:p>
              <a:p>
                <a:r>
                  <a:rPr lang="en-GB" dirty="0"/>
                  <a:t>Discretise the space such that: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Granularity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Evaluate the objective function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lim>
                    </m:limLow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dirty="0"/>
                  <a:t>   to identify interesting regions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8907" y="1722682"/>
                <a:ext cx="5181600" cy="4351338"/>
              </a:xfrm>
              <a:blipFill>
                <a:blip r:embed="rId3"/>
                <a:stretch>
                  <a:fillRect l="-2118" t="-2244" r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66030" y="1229023"/>
            <a:ext cx="262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Colorbar</a:t>
            </a:r>
            <a:r>
              <a:rPr lang="en-GB" dirty="0">
                <a:solidFill>
                  <a:srgbClr val="FF0000"/>
                </a:solidFill>
              </a:rPr>
              <a:t> denotes the value of the objective function</a:t>
            </a:r>
          </a:p>
        </p:txBody>
      </p:sp>
      <p:cxnSp>
        <p:nvCxnSpPr>
          <p:cNvPr id="9" name="Straight Arrow Connector 8"/>
          <p:cNvCxnSpPr>
            <a:endCxn id="10" idx="2"/>
          </p:cNvCxnSpPr>
          <p:nvPr/>
        </p:nvCxnSpPr>
        <p:spPr>
          <a:xfrm flipH="1" flipV="1">
            <a:off x="7514492" y="1921521"/>
            <a:ext cx="152400" cy="56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7884" y="998191"/>
                <a:ext cx="2573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Each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GB" dirty="0"/>
                  <a:t> has to be evaluated. Resulting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evaluations for 1D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84" y="998191"/>
                <a:ext cx="2573216" cy="923330"/>
              </a:xfrm>
              <a:prstGeom prst="rect">
                <a:avLst/>
              </a:prstGeom>
              <a:blipFill>
                <a:blip r:embed="rId4"/>
                <a:stretch>
                  <a:fillRect l="-2133" t="-3974" r="-3791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7768" y="5505849"/>
                <a:ext cx="25732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evaluations is exponential w.r.t the dimensions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8" y="5505849"/>
                <a:ext cx="2573216" cy="1200329"/>
              </a:xfrm>
              <a:prstGeom prst="rect">
                <a:avLst/>
              </a:prstGeom>
              <a:blipFill>
                <a:blip r:embed="rId5"/>
                <a:stretch>
                  <a:fillRect l="-1896" t="-2538" b="-7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96957" y="5505849"/>
                <a:ext cx="41499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1D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20×20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For 3D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20×20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mtClean="0">
                        <a:solidFill>
                          <a:srgbClr val="FF0000"/>
                        </a:solidFill>
                      </a:rPr>
                      <m:t>64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GB" smtClean="0">
                        <a:solidFill>
                          <a:srgbClr val="FF0000"/>
                        </a:solidFill>
                      </a:rPr>
                      <m:t>000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GB" smtClean="0">
                        <a:solidFill>
                          <a:srgbClr val="FF0000"/>
                        </a:solidFill>
                      </a:rPr>
                      <m:t>000</m:t>
                    </m:r>
                  </m:oMath>
                </a14:m>
                <a:r>
                  <a:rPr lang="en-GB" dirty="0"/>
                  <a:t> – </a:t>
                </a:r>
                <a:r>
                  <a:rPr lang="en-GB" dirty="0">
                    <a:solidFill>
                      <a:srgbClr val="FF0000"/>
                    </a:solidFill>
                  </a:rPr>
                  <a:t>Function Evaluations !</a:t>
                </a:r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957" y="5505849"/>
                <a:ext cx="4149970" cy="923330"/>
              </a:xfrm>
              <a:prstGeom prst="rect">
                <a:avLst/>
              </a:prstGeom>
              <a:blipFill>
                <a:blip r:embed="rId6"/>
                <a:stretch>
                  <a:fillRect l="-1175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559871E-7999-460F-84D3-F4CC0BC952FE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14" name="Picture 2" descr="logo">
              <a:hlinkClick r:id="rId7"/>
              <a:extLst>
                <a:ext uri="{FF2B5EF4-FFF2-40B4-BE49-F238E27FC236}">
                  <a16:creationId xmlns:a16="http://schemas.microsoft.com/office/drawing/2014/main" id="{92614CE5-249E-40EF-B9E1-7105393BC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logo">
              <a:hlinkClick r:id="rId9"/>
              <a:extLst>
                <a:ext uri="{FF2B5EF4-FFF2-40B4-BE49-F238E27FC236}">
                  <a16:creationId xmlns:a16="http://schemas.microsoft.com/office/drawing/2014/main" id="{92E13D30-D7A4-4F92-B8D1-2B221916A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B1A651-A42F-43EC-9CC8-7A331FA52D8A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4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10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Multi-modal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3320806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Objective function is multi-modal </a:t>
                </a:r>
                <a:r>
                  <a:rPr lang="en-GB" dirty="0"/>
                  <a:t>as there could be many regions of interest.</a:t>
                </a:r>
              </a:p>
              <a:p>
                <a:r>
                  <a:rPr lang="en-GB" dirty="0"/>
                  <a:t>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</a:t>
                </a:r>
                <a:r>
                  <a:rPr lang="en-GB" b="1" dirty="0"/>
                  <a:t>unknown</a:t>
                </a:r>
                <a:r>
                  <a:rPr lang="en-GB" dirty="0"/>
                  <a:t> </a:t>
                </a:r>
              </a:p>
              <a:p>
                <a:r>
                  <a:rPr lang="en-GB" dirty="0"/>
                  <a:t>Adopt </a:t>
                </a:r>
                <a:r>
                  <a:rPr lang="en-GB" dirty="0" err="1"/>
                  <a:t>GlowWorm</a:t>
                </a:r>
                <a:r>
                  <a:rPr lang="en-GB" dirty="0"/>
                  <a:t> Swarm Optimization (GSO) to </a:t>
                </a:r>
                <a:r>
                  <a:rPr lang="en-GB" b="1" dirty="0"/>
                  <a:t>locate</a:t>
                </a:r>
                <a:r>
                  <a:rPr lang="en-GB" dirty="0"/>
                  <a:t> regions of interest.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3320806"/>
              </a:xfrm>
              <a:blipFill>
                <a:blip r:embed="rId2"/>
                <a:stretch>
                  <a:fillRect l="-2118" t="-2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97" y="1398770"/>
            <a:ext cx="4917830" cy="32785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81" y="4343400"/>
            <a:ext cx="4633269" cy="308884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822834" y="6176963"/>
            <a:ext cx="468923" cy="51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61387" y="6176963"/>
            <a:ext cx="468923" cy="51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400915" y="6071455"/>
            <a:ext cx="457201" cy="51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314595" y="5297367"/>
            <a:ext cx="457201" cy="51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561387" y="4723301"/>
            <a:ext cx="457201" cy="51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91603" y="4592150"/>
            <a:ext cx="820616" cy="210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42495" y="5052646"/>
            <a:ext cx="29659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Particles in GSO only influence other particles within a neighbourhood</a:t>
            </a:r>
          </a:p>
        </p:txBody>
      </p:sp>
      <p:cxnSp>
        <p:nvCxnSpPr>
          <p:cNvPr id="16" name="Straight Arrow Connector 15"/>
          <p:cNvCxnSpPr>
            <a:stCxn id="14" idx="3"/>
            <a:endCxn id="11" idx="2"/>
          </p:cNvCxnSpPr>
          <p:nvPr/>
        </p:nvCxnSpPr>
        <p:spPr>
          <a:xfrm flipV="1">
            <a:off x="5908434" y="4981758"/>
            <a:ext cx="1652953" cy="53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0" idx="2"/>
          </p:cNvCxnSpPr>
          <p:nvPr/>
        </p:nvCxnSpPr>
        <p:spPr>
          <a:xfrm>
            <a:off x="5908434" y="5514311"/>
            <a:ext cx="2406161" cy="4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9" idx="2"/>
          </p:cNvCxnSpPr>
          <p:nvPr/>
        </p:nvCxnSpPr>
        <p:spPr>
          <a:xfrm>
            <a:off x="5908434" y="5514311"/>
            <a:ext cx="2492481" cy="81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8" idx="2"/>
          </p:cNvCxnSpPr>
          <p:nvPr/>
        </p:nvCxnSpPr>
        <p:spPr>
          <a:xfrm>
            <a:off x="5908434" y="5514311"/>
            <a:ext cx="1652953" cy="92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7" idx="1"/>
          </p:cNvCxnSpPr>
          <p:nvPr/>
        </p:nvCxnSpPr>
        <p:spPr>
          <a:xfrm>
            <a:off x="5908434" y="5514311"/>
            <a:ext cx="983072" cy="73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5942" y="4343400"/>
            <a:ext cx="145366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Infeasible solutions become stranded and are pruned away</a:t>
            </a:r>
          </a:p>
        </p:txBody>
      </p:sp>
      <p:cxnSp>
        <p:nvCxnSpPr>
          <p:cNvPr id="31" name="Straight Arrow Connector 30"/>
          <p:cNvCxnSpPr>
            <a:endCxn id="12" idx="3"/>
          </p:cNvCxnSpPr>
          <p:nvPr/>
        </p:nvCxnSpPr>
        <p:spPr>
          <a:xfrm flipH="1">
            <a:off x="9812219" y="5146431"/>
            <a:ext cx="750273" cy="496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F8374-039E-4224-B667-2CBA4621563F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22" name="Picture 2" descr="logo">
              <a:hlinkClick r:id="rId5"/>
              <a:extLst>
                <a:ext uri="{FF2B5EF4-FFF2-40B4-BE49-F238E27FC236}">
                  <a16:creationId xmlns:a16="http://schemas.microsoft.com/office/drawing/2014/main" id="{7F4AAD93-0934-4E85-AA15-BBD01F667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logo">
              <a:hlinkClick r:id="rId7"/>
              <a:extLst>
                <a:ext uri="{FF2B5EF4-FFF2-40B4-BE49-F238E27FC236}">
                  <a16:creationId xmlns:a16="http://schemas.microsoft.com/office/drawing/2014/main" id="{54E9A07D-8C0D-43FE-BB2D-52DF1D34D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2A4D8E-3C60-4DED-B9A5-5131F9876162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93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Backend Analytics System is a ‘bottleneck’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6037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GSO </a:t>
                </a:r>
                <a:r>
                  <a:rPr lang="en-GB" b="1" dirty="0"/>
                  <a:t>effectively</a:t>
                </a:r>
                <a:r>
                  <a:rPr lang="en-GB" dirty="0"/>
                  <a:t> reduced the number of function evaluations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𝑇𝐿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</m:oMath>
                </a14:m>
                <a:r>
                  <a:rPr lang="en-GB" dirty="0"/>
                  <a:t>;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𝑝𝑎𝑟𝑡𝑖𝑐𝑙𝑒𝑠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Still have to compute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GB" b="0" dirty="0"/>
                  <a:t> over large data sets. </a:t>
                </a:r>
              </a:p>
              <a:p>
                <a:endParaRPr lang="en-GB" b="1" dirty="0"/>
              </a:p>
              <a:p>
                <a:r>
                  <a:rPr lang="en-GB" b="1" dirty="0"/>
                  <a:t>Solution: </a:t>
                </a:r>
                <a:r>
                  <a:rPr lang="en-GB" dirty="0"/>
                  <a:t>Treat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as a black-box function -&gt; approximate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A surrogate function trained using past function evaluations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60370"/>
              </a:xfrm>
              <a:blipFill>
                <a:blip r:embed="rId2"/>
                <a:stretch>
                  <a:fillRect l="-1882" t="-3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083874" y="1690688"/>
            <a:ext cx="1517326" cy="1052166"/>
            <a:chOff x="7948704" y="5096013"/>
            <a:chExt cx="2487882" cy="1532805"/>
          </a:xfrm>
        </p:grpSpPr>
        <p:grpSp>
          <p:nvGrpSpPr>
            <p:cNvPr id="7" name="Group 6"/>
            <p:cNvGrpSpPr/>
            <p:nvPr/>
          </p:nvGrpSpPr>
          <p:grpSpPr>
            <a:xfrm>
              <a:off x="7948704" y="5096013"/>
              <a:ext cx="1318162" cy="1225070"/>
              <a:chOff x="8496794" y="4713684"/>
              <a:chExt cx="1318162" cy="1225070"/>
            </a:xfrm>
          </p:grpSpPr>
          <p:sp>
            <p:nvSpPr>
              <p:cNvPr id="16" name="Flowchart: Magnetic Disk 15"/>
              <p:cNvSpPr/>
              <p:nvPr/>
            </p:nvSpPr>
            <p:spPr>
              <a:xfrm>
                <a:off x="8496794" y="4713684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8496794" y="51122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owchart: Magnetic Disk 17"/>
              <p:cNvSpPr/>
              <p:nvPr/>
            </p:nvSpPr>
            <p:spPr>
              <a:xfrm>
                <a:off x="8496794" y="54170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118424" y="5102293"/>
              <a:ext cx="1318162" cy="1225070"/>
              <a:chOff x="8496794" y="4713684"/>
              <a:chExt cx="1318162" cy="1225070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8496794" y="4713684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8496794" y="51122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8496794" y="54170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96794" y="5403748"/>
              <a:ext cx="1318162" cy="1225070"/>
              <a:chOff x="8496794" y="4713684"/>
              <a:chExt cx="1318162" cy="1225070"/>
            </a:xfrm>
          </p:grpSpPr>
          <p:sp>
            <p:nvSpPr>
              <p:cNvPr id="10" name="Flowchart: Magnetic Disk 9"/>
              <p:cNvSpPr/>
              <p:nvPr/>
            </p:nvSpPr>
            <p:spPr>
              <a:xfrm>
                <a:off x="8496794" y="4713684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8496794" y="51122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8496794" y="5417058"/>
                <a:ext cx="1318162" cy="521696"/>
              </a:xfrm>
              <a:prstGeom prst="flowChartMagneticDisk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937256" y="2831585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0523" y="1872268"/>
                <a:ext cx="1468355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523" y="1872268"/>
                <a:ext cx="1468355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7357783" y="2048797"/>
            <a:ext cx="522190" cy="27359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52068" y="1890833"/>
                <a:ext cx="2039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68" y="1890833"/>
                <a:ext cx="20399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9719229" y="2048797"/>
            <a:ext cx="522190" cy="27359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triped Right Arrow 26"/>
          <p:cNvSpPr/>
          <p:nvPr/>
        </p:nvSpPr>
        <p:spPr>
          <a:xfrm rot="5400000">
            <a:off x="8419922" y="3437174"/>
            <a:ext cx="800377" cy="505326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9222076" y="3689837"/>
            <a:ext cx="17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Replace 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152357" y="4187152"/>
                <a:ext cx="1335505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357" y="4187152"/>
                <a:ext cx="1335505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7806" y="4291133"/>
                <a:ext cx="1468355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06" y="4291133"/>
                <a:ext cx="1468355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7415066" y="4467662"/>
            <a:ext cx="522190" cy="27359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209351" y="4309698"/>
                <a:ext cx="2039932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51" y="4309698"/>
                <a:ext cx="2039932" cy="547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9776512" y="4467662"/>
            <a:ext cx="522190" cy="27359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10078241" y="2531615"/>
            <a:ext cx="197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Execution time depending on data set size (minutes)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78240" y="4824328"/>
            <a:ext cx="1977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Execution time depending on function evaluation (milliseconds)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D3E884-DA7A-4F22-BC2B-E06360102A08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37" name="Picture 2" descr="logo">
              <a:hlinkClick r:id="rId9"/>
              <a:extLst>
                <a:ext uri="{FF2B5EF4-FFF2-40B4-BE49-F238E27FC236}">
                  <a16:creationId xmlns:a16="http://schemas.microsoft.com/office/drawing/2014/main" id="{49C42F72-847A-42B9-891F-84ABEF956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logo">
              <a:hlinkClick r:id="rId11"/>
              <a:extLst>
                <a:ext uri="{FF2B5EF4-FFF2-40B4-BE49-F238E27FC236}">
                  <a16:creationId xmlns:a16="http://schemas.microsoft.com/office/drawing/2014/main" id="{2C0CEFCB-410F-4009-9CF0-D32C907F5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94FC20-3BC1-435A-8C3C-5BBE974EF5C9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7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 animBg="1"/>
      <p:bldP spid="23" grpId="0"/>
      <p:bldP spid="24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Evaluation - Task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79" y="1690688"/>
            <a:ext cx="5731856" cy="38212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0178" y="1609055"/>
                <a:ext cx="5354053" cy="494815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Artificial Continuous Region(s) 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GB" dirty="0"/>
                  <a:t>where the aggregate statistic is larger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GB" dirty="0"/>
                  <a:t>highly concentrated number of data points</a:t>
                </a:r>
              </a:p>
              <a:p>
                <a:r>
                  <a:rPr lang="en-GB" b="1" dirty="0"/>
                  <a:t>Task</a:t>
                </a:r>
                <a:r>
                  <a:rPr lang="en-GB" dirty="0"/>
                  <a:t>: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GB" dirty="0"/>
                  <a:t> , i.e., boundaries of such sub-regions</a:t>
                </a:r>
              </a:p>
              <a:p>
                <a:r>
                  <a:rPr lang="en-GB" b="1" dirty="0"/>
                  <a:t>Accuracy: </a:t>
                </a:r>
                <a:r>
                  <a:rPr lang="en-GB" i="1" dirty="0"/>
                  <a:t>Jaccard Similarity Index – (Intersection Over Union)</a:t>
                </a:r>
              </a:p>
              <a:p>
                <a:pPr lvl="1"/>
                <a:r>
                  <a:rPr lang="en-GB" i="1" dirty="0"/>
                  <a:t>How much the predicted region overlaps with the pre-defined region</a:t>
                </a:r>
                <a:endParaRPr lang="en-GB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0178" y="1609055"/>
                <a:ext cx="5354053" cy="4948155"/>
              </a:xfrm>
              <a:blipFill>
                <a:blip r:embed="rId3"/>
                <a:stretch>
                  <a:fillRect l="-2050" t="-2094" r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E8088B7-107C-4E2B-9623-FDCC2E6489A3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8" name="Picture 2" descr="logo">
              <a:hlinkClick r:id="rId4"/>
              <a:extLst>
                <a:ext uri="{FF2B5EF4-FFF2-40B4-BE49-F238E27FC236}">
                  <a16:creationId xmlns:a16="http://schemas.microsoft.com/office/drawing/2014/main" id="{4D146A01-9B8D-4927-B851-EE4A9629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logo">
              <a:hlinkClick r:id="rId6"/>
              <a:extLst>
                <a:ext uri="{FF2B5EF4-FFF2-40B4-BE49-F238E27FC236}">
                  <a16:creationId xmlns:a16="http://schemas.microsoft.com/office/drawing/2014/main" id="{E75C4475-D7B9-412C-BD04-D4A3D80F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4E727-9048-41FB-A094-8F4C025ABC23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Evaluation – Key Results (1)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1690688"/>
            <a:ext cx="6132238" cy="40009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914400" y="1690688"/>
                <a:ext cx="5053263" cy="4351338"/>
              </a:xfrm>
            </p:spPr>
            <p:txBody>
              <a:bodyPr/>
              <a:lstStyle/>
              <a:p>
                <a:r>
                  <a:rPr lang="en-GB" b="1" dirty="0" err="1"/>
                  <a:t>SuRF</a:t>
                </a:r>
                <a:r>
                  <a:rPr lang="en-GB" b="1" dirty="0"/>
                  <a:t> </a:t>
                </a:r>
                <a:r>
                  <a:rPr lang="en-GB" dirty="0"/>
                  <a:t>(proposed method)</a:t>
                </a:r>
              </a:p>
              <a:p>
                <a:r>
                  <a:rPr lang="en-GB" b="1" dirty="0"/>
                  <a:t>Naïve: </a:t>
                </a:r>
                <a:r>
                  <a:rPr lang="en-GB" dirty="0"/>
                  <a:t>discretisation process described in the beginning</a:t>
                </a:r>
              </a:p>
              <a:p>
                <a:r>
                  <a:rPr lang="en-GB" b="1" dirty="0"/>
                  <a:t>PRIM </a:t>
                </a:r>
                <a:r>
                  <a:rPr lang="en-GB" dirty="0"/>
                  <a:t>by Friedman &amp; Fisher [1]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+ </a:t>
                </a:r>
                <a:r>
                  <a:rPr lang="en-GB" b="1" dirty="0" err="1"/>
                  <a:t>GlowWorm</a:t>
                </a:r>
                <a:r>
                  <a:rPr lang="en-GB" b="1" dirty="0"/>
                  <a:t>: </a:t>
                </a:r>
                <a:r>
                  <a:rPr lang="en-GB" dirty="0"/>
                  <a:t>GSO with backend analytics</a:t>
                </a:r>
                <a:endParaRPr lang="en-GB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4400" y="1690688"/>
                <a:ext cx="5053263" cy="4351338"/>
              </a:xfrm>
              <a:blipFill>
                <a:blip r:embed="rId4"/>
                <a:stretch>
                  <a:fillRect l="-217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3926" y="62116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Friedman, Jerome H., and Nicholas I. Fisher. "Bump hunting in high-dimensional data." </a:t>
            </a:r>
            <a:r>
              <a:rPr lang="en-GB" i="1" dirty="0"/>
              <a:t>Statistics and Computing</a:t>
            </a:r>
            <a:r>
              <a:rPr lang="en-GB" dirty="0"/>
              <a:t> 9.2 (1999): 123-143.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E6275-FE62-4DEB-9F01-AB67EFC80761}"/>
              </a:ext>
            </a:extLst>
          </p:cNvPr>
          <p:cNvGrpSpPr/>
          <p:nvPr/>
        </p:nvGrpSpPr>
        <p:grpSpPr>
          <a:xfrm>
            <a:off x="10025505" y="60258"/>
            <a:ext cx="2132896" cy="970886"/>
            <a:chOff x="9795566" y="13957"/>
            <a:chExt cx="2409134" cy="1096629"/>
          </a:xfrm>
        </p:grpSpPr>
        <p:pic>
          <p:nvPicPr>
            <p:cNvPr id="9" name="Picture 2" descr="logo">
              <a:hlinkClick r:id="rId5"/>
              <a:extLst>
                <a:ext uri="{FF2B5EF4-FFF2-40B4-BE49-F238E27FC236}">
                  <a16:creationId xmlns:a16="http://schemas.microsoft.com/office/drawing/2014/main" id="{ECEAA58E-DF86-4559-B70E-9AB742D73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66" y="13957"/>
              <a:ext cx="780956" cy="66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logo">
              <a:hlinkClick r:id="rId7"/>
              <a:extLst>
                <a:ext uri="{FF2B5EF4-FFF2-40B4-BE49-F238E27FC236}">
                  <a16:creationId xmlns:a16="http://schemas.microsoft.com/office/drawing/2014/main" id="{C2BE7E15-CAFA-43BC-A894-1BACD68EF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2519" y="19592"/>
              <a:ext cx="1522181" cy="101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E00A6-71E5-41A7-A41B-36DEB57F2600}"/>
                </a:ext>
              </a:extLst>
            </p:cNvPr>
            <p:cNvSpPr txBox="1"/>
            <p:nvPr/>
          </p:nvSpPr>
          <p:spPr>
            <a:xfrm flipH="1">
              <a:off x="9816557" y="762948"/>
              <a:ext cx="889247" cy="34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chemeClr val="accent6">
                      <a:lumMod val="50000"/>
                    </a:schemeClr>
                  </a:solidFill>
                  <a:latin typeface="+mj-lt"/>
                </a:rPr>
                <a:t>Essence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598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 Sans</vt:lpstr>
      <vt:lpstr>Office Theme</vt:lpstr>
      <vt:lpstr>SuRF: Identification of Interesting Data Regions with Surrogate Models</vt:lpstr>
      <vt:lpstr>Outline</vt:lpstr>
      <vt:lpstr>Regions in Multi-dimensional Data Space</vt:lpstr>
      <vt:lpstr>Identifying Interesting Regions</vt:lpstr>
      <vt:lpstr>Baseline Method</vt:lpstr>
      <vt:lpstr>Introducing Multi-modal Optimization</vt:lpstr>
      <vt:lpstr>Backend Analytics System is a ‘bottleneck’</vt:lpstr>
      <vt:lpstr>Experimental Evaluation - Task</vt:lpstr>
      <vt:lpstr>Experimental Evaluation – Key Results (1)</vt:lpstr>
      <vt:lpstr>Experimental Evaluation – Results (2)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SuRF: Identification of Interesting Data Regions with Surrogate Models</dc:title>
  <dc:creator>Fotis Savva</dc:creator>
  <cp:lastModifiedBy>Fotis Savva</cp:lastModifiedBy>
  <cp:revision>40</cp:revision>
  <dcterms:created xsi:type="dcterms:W3CDTF">2020-04-06T09:23:32Z</dcterms:created>
  <dcterms:modified xsi:type="dcterms:W3CDTF">2020-04-14T08:31:09Z</dcterms:modified>
</cp:coreProperties>
</file>