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00000000000000000" pitchFamily="2" charset="0"/>
      <p:regular r:id="rId8"/>
      <p:bold r:id="rId9"/>
      <p:italic r:id="rId10"/>
      <p:boldItalic r:id="rId11"/>
    </p:embeddedFont>
    <p:embeddedFont>
      <p:font typeface="Segoe UI Semilight" panose="020B0402040204020203" pitchFamily="34" charset="0"/>
      <p:regular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933a19f3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933a19f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Motivation: on social media, billions of pictures are shared every day. And due to the volume of photos, filtering them is often a difficult task. So our motivation is to provide a safer more personalized online web browsing experience for users. As such the purpose of this project is to design the underlying classification model that would predict the phobia within images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9440972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9440972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somebody with one of these phobias will not necessarily have all of the others, so in addition we have made a GUI that allows people to select which types of phobic content they would like to filter for. We also have another interface that tells you when an image has been blocked, what type of content has been detected, and with what confidence, and gives you the choice to view it anyway if you want.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933a19f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933a19f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data is sourced from online collections of images relating to different triggers. Each dataset had to be curated to remove noise. Some noise is generally caused by features of the websites, for example, bulk downloading may lead to accidentally including website logos or profile photos. Noise can also include non-triggering content tangentially related to the phobia; for example, collections relating to spiders will sometimes include photos of Spider-Man comics which do not themselves contain any triggering content.</a:t>
            </a:r>
            <a:endParaRPr/>
          </a:p>
          <a:p>
            <a:pPr marL="0" lvl="0" indent="0" algn="l" rtl="0">
              <a:spcBef>
                <a:spcPts val="0"/>
              </a:spcBef>
              <a:spcAft>
                <a:spcPts val="0"/>
              </a:spcAft>
              <a:buNone/>
            </a:pPr>
            <a:r>
              <a:rPr lang="en-GB"/>
              <a:t>Our model relies on the simplifying assumption that an image can only trigger one phobia; it would need some modification to handle images which contain more than one type of triggering content.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ce3ee01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ce3ee01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data is sourced from online collections of images relating to different triggers. Each dataset had to be curated to remove noise. Some noise is generally caused by features of the websites, for example, bulk downloading may lead to accidentally including website logos or profile photos. Noise can also include non-triggering content tangentially related to the phobia; for example, collections relating to spiders will sometimes include photos of Spider-Man comics which do not themselves contain any triggering content.</a:t>
            </a:r>
            <a:endParaRPr/>
          </a:p>
          <a:p>
            <a:pPr marL="0" lvl="0" indent="0" algn="l" rtl="0">
              <a:spcBef>
                <a:spcPts val="0"/>
              </a:spcBef>
              <a:spcAft>
                <a:spcPts val="0"/>
              </a:spcAft>
              <a:buNone/>
            </a:pPr>
            <a:r>
              <a:rPr lang="en-GB"/>
              <a:t>Our model relies on the simplifying assumption that an image can only trigger one phobia; it would need some modification to handle images which contain more than one type of triggering content.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OCR-Text Parsing Solution</a:t>
            </a:r>
            <a:endParaRPr dirty="0"/>
          </a:p>
        </p:txBody>
      </p:sp>
      <p:sp>
        <p:nvSpPr>
          <p:cNvPr id="86" name="Google Shape;86;p13"/>
          <p:cNvSpPr txBox="1">
            <a:spLocks noGrp="1"/>
          </p:cNvSpPr>
          <p:nvPr>
            <p:ph type="subTitle" idx="1"/>
          </p:nvPr>
        </p:nvSpPr>
        <p:spPr>
          <a:xfrm>
            <a:off x="598100" y="2811925"/>
            <a:ext cx="8520600" cy="16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Team Name: ID (Iron Dragons)</a:t>
            </a:r>
            <a:endParaRPr/>
          </a:p>
          <a:p>
            <a:pPr marL="0" lvl="0" indent="0" algn="l" rtl="0">
              <a:spcBef>
                <a:spcPts val="0"/>
              </a:spcBef>
              <a:spcAft>
                <a:spcPts val="0"/>
              </a:spcAft>
              <a:buNone/>
            </a:pPr>
            <a:endParaRPr/>
          </a:p>
          <a:p>
            <a:pPr marL="0" lvl="0" indent="0" algn="l" rtl="0">
              <a:spcBef>
                <a:spcPts val="0"/>
              </a:spcBef>
              <a:spcAft>
                <a:spcPts val="0"/>
              </a:spcAft>
              <a:buNone/>
            </a:pPr>
            <a:r>
              <a:rPr lang="en-GB"/>
              <a:t>Victor Yip</a:t>
            </a:r>
            <a:endParaRPr/>
          </a:p>
          <a:p>
            <a:pPr marL="0" lvl="0" indent="0" algn="l" rtl="0">
              <a:spcBef>
                <a:spcPts val="0"/>
              </a:spcBef>
              <a:spcAft>
                <a:spcPts val="0"/>
              </a:spcAft>
              <a:buNone/>
            </a:pPr>
            <a:r>
              <a:rPr lang="en-GB"/>
              <a:t>Kevin Huang</a:t>
            </a:r>
            <a:r>
              <a:rPr lang="en-GB">
                <a:solidFill>
                  <a:schemeClr val="dk1"/>
                </a:solidFill>
              </a:rPr>
              <a:t>1</a:t>
            </a:r>
            <a:endParaRPr>
              <a:solidFill>
                <a:schemeClr val="dk1"/>
              </a:solidFill>
            </a:endParaRPr>
          </a:p>
          <a:p>
            <a:pPr marL="0" lvl="0" indent="0" algn="l" rtl="0">
              <a:spcBef>
                <a:spcPts val="0"/>
              </a:spcBef>
              <a:spcAft>
                <a:spcPts val="0"/>
              </a:spcAft>
              <a:buNone/>
            </a:pPr>
            <a:r>
              <a:rPr lang="en-GB">
                <a:solidFill>
                  <a:schemeClr val="dk1"/>
                </a:solidFill>
              </a:rPr>
              <a:t>JK003795333</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Goal</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Char char="●"/>
            </a:pPr>
            <a:r>
              <a:rPr lang="en-GB" u="sng" dirty="0">
                <a:solidFill>
                  <a:srgbClr val="000000"/>
                </a:solidFill>
                <a:latin typeface="Segoe UI Semilight" panose="020B0402040204020203" pitchFamily="34" charset="0"/>
                <a:cs typeface="Segoe UI Semilight" panose="020B0402040204020203" pitchFamily="34" charset="0"/>
              </a:rPr>
              <a:t>Goal:</a:t>
            </a:r>
            <a:r>
              <a:rPr lang="en-GB" dirty="0">
                <a:solidFill>
                  <a:srgbClr val="000000"/>
                </a:solidFill>
                <a:latin typeface="Segoe UI Semilight" panose="020B0402040204020203" pitchFamily="34" charset="0"/>
                <a:cs typeface="Segoe UI Semilight" panose="020B0402040204020203" pitchFamily="34" charset="0"/>
              </a:rPr>
              <a:t> Given a (high res.) flyer image, return a table of products that exist on the flyer page, and details pertaining to each product.</a:t>
            </a:r>
            <a:endParaRPr dirty="0">
              <a:solidFill>
                <a:srgbClr val="000000"/>
              </a:solidFill>
              <a:highlight>
                <a:srgbClr val="FFFFFF"/>
              </a:highlight>
              <a:latin typeface="Segoe UI Semilight" panose="020B0402040204020203" pitchFamily="34" charset="0"/>
              <a:cs typeface="Segoe UI Semilight" panose="020B0402040204020203" pitchFamily="34" charset="0"/>
            </a:endParaRPr>
          </a:p>
          <a:p>
            <a:pPr marL="457200" lvl="0" indent="0" algn="l" rtl="0">
              <a:spcBef>
                <a:spcPts val="1200"/>
              </a:spcBef>
              <a:spcAft>
                <a:spcPts val="0"/>
              </a:spcAft>
              <a:buNone/>
            </a:pPr>
            <a:endParaRPr dirty="0">
              <a:solidFill>
                <a:srgbClr val="000000"/>
              </a:solidFill>
              <a:highlight>
                <a:srgbClr val="FFFFFF"/>
              </a:highlight>
              <a:latin typeface="Segoe UI Semilight" panose="020B0402040204020203" pitchFamily="34" charset="0"/>
              <a:cs typeface="Segoe UI Semilight" panose="020B0402040204020203" pitchFamily="34" charset="0"/>
            </a:endParaRPr>
          </a:p>
          <a:p>
            <a:pPr marL="457200" lvl="0" indent="-342900" algn="l" rtl="0">
              <a:spcBef>
                <a:spcPts val="1200"/>
              </a:spcBef>
              <a:spcAft>
                <a:spcPts val="0"/>
              </a:spcAft>
              <a:buClr>
                <a:srgbClr val="000000"/>
              </a:buClr>
              <a:buSzPts val="1800"/>
              <a:buChar char="●"/>
            </a:pPr>
            <a:r>
              <a:rPr lang="en-GB" u="sng" dirty="0">
                <a:solidFill>
                  <a:srgbClr val="000000"/>
                </a:solidFill>
                <a:highlight>
                  <a:schemeClr val="lt1"/>
                </a:highlight>
                <a:latin typeface="Segoe UI Semilight" panose="020B0402040204020203" pitchFamily="34" charset="0"/>
                <a:cs typeface="Segoe UI Semilight" panose="020B0402040204020203" pitchFamily="34" charset="0"/>
              </a:rPr>
              <a:t>Data</a:t>
            </a:r>
            <a:r>
              <a:rPr lang="en-GB" dirty="0">
                <a:solidFill>
                  <a:srgbClr val="000000"/>
                </a:solidFill>
                <a:highlight>
                  <a:schemeClr val="lt1"/>
                </a:highlight>
                <a:latin typeface="Segoe UI Semilight" panose="020B0402040204020203" pitchFamily="34" charset="0"/>
                <a:cs typeface="Segoe UI Semilight" panose="020B0402040204020203" pitchFamily="34" charset="0"/>
              </a:rPr>
              <a:t>: 212 flyer images w/ no labels, product + unit dictionary</a:t>
            </a:r>
            <a:endParaRPr dirty="0">
              <a:solidFill>
                <a:srgbClr val="000000"/>
              </a:solidFill>
              <a:highlight>
                <a:schemeClr val="lt1"/>
              </a:highlight>
              <a:latin typeface="Segoe UI Semilight" panose="020B0402040204020203" pitchFamily="34" charset="0"/>
              <a:cs typeface="Segoe UI Semilight" panose="020B0402040204020203" pitchFamily="34" charset="0"/>
            </a:endParaRPr>
          </a:p>
          <a:p>
            <a:pPr marL="0" lvl="0" indent="0" algn="l" rtl="0">
              <a:spcBef>
                <a:spcPts val="1000"/>
              </a:spcBef>
              <a:spcAft>
                <a:spcPts val="0"/>
              </a:spcAft>
              <a:buNone/>
            </a:pPr>
            <a:endParaRPr sz="1800" dirty="0">
              <a:solidFill>
                <a:srgbClr val="000000"/>
              </a:solidFill>
              <a:highlight>
                <a:srgbClr val="FFFFFF"/>
              </a:highlight>
              <a:latin typeface="Segoe UI Semilight" panose="020B0402040204020203" pitchFamily="34" charset="0"/>
              <a:cs typeface="Segoe UI Semilight" panose="020B0402040204020203" pitchFamily="34" charset="0"/>
            </a:endParaRPr>
          </a:p>
          <a:p>
            <a:pPr marL="0" lvl="0" indent="0" algn="l" rtl="0">
              <a:spcBef>
                <a:spcPts val="1000"/>
              </a:spcBef>
              <a:spcAft>
                <a:spcPts val="1000"/>
              </a:spcAft>
              <a:buNone/>
            </a:pPr>
            <a:endParaRPr sz="1800" dirty="0">
              <a:solidFill>
                <a:srgbClr val="000000"/>
              </a:solidFill>
              <a:highlight>
                <a:srgbClr val="FFFFFF"/>
              </a:highlight>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Approach</a:t>
            </a:r>
            <a:endParaRPr/>
          </a:p>
        </p:txBody>
      </p:sp>
      <p:sp>
        <p:nvSpPr>
          <p:cNvPr id="98" name="Google Shape;98;p15"/>
          <p:cNvSpPr txBox="1">
            <a:spLocks noGrp="1"/>
          </p:cNvSpPr>
          <p:nvPr>
            <p:ph type="body" idx="1"/>
          </p:nvPr>
        </p:nvSpPr>
        <p:spPr>
          <a:xfrm>
            <a:off x="311700" y="11706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dirty="0">
                <a:latin typeface="Segoe UI Semilight" panose="020B0402040204020203" pitchFamily="34" charset="0"/>
                <a:cs typeface="Segoe UI Semilight" panose="020B0402040204020203" pitchFamily="34" charset="0"/>
              </a:rPr>
              <a:t>No labelled data means we must leverage transfer learning from pre-trained/ off-the-shelf models and software</a:t>
            </a:r>
            <a:endParaRPr dirty="0">
              <a:latin typeface="Segoe UI Semilight" panose="020B0402040204020203" pitchFamily="34" charset="0"/>
              <a:cs typeface="Segoe UI Semilight" panose="020B0402040204020203" pitchFamily="34" charset="0"/>
            </a:endParaRPr>
          </a:p>
          <a:p>
            <a:pPr marL="457200" lvl="0" indent="-342900" algn="l" rtl="0">
              <a:lnSpc>
                <a:spcPct val="150000"/>
              </a:lnSpc>
              <a:spcBef>
                <a:spcPts val="1000"/>
              </a:spcBef>
              <a:spcAft>
                <a:spcPts val="0"/>
              </a:spcAft>
              <a:buSzPts val="1800"/>
              <a:buChar char="●"/>
            </a:pPr>
            <a:r>
              <a:rPr lang="en-GB" dirty="0">
                <a:latin typeface="Segoe UI Semilight" panose="020B0402040204020203" pitchFamily="34" charset="0"/>
                <a:cs typeface="Segoe UI Semilight" panose="020B0402040204020203" pitchFamily="34" charset="0"/>
              </a:rPr>
              <a:t>Task has 2 components:</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AutoNum type="alphaLcPeriod"/>
            </a:pPr>
            <a:r>
              <a:rPr lang="en-GB" dirty="0">
                <a:latin typeface="Segoe UI Semilight" panose="020B0402040204020203" pitchFamily="34" charset="0"/>
                <a:cs typeface="Segoe UI Semilight" panose="020B0402040204020203" pitchFamily="34" charset="0"/>
              </a:rPr>
              <a:t>Image to Text</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1000"/>
              </a:spcAft>
              <a:buSzPts val="1400"/>
              <a:buAutoNum type="alphaLcPeriod"/>
            </a:pPr>
            <a:r>
              <a:rPr lang="en-GB" dirty="0">
                <a:latin typeface="Segoe UI Semilight" panose="020B0402040204020203" pitchFamily="34" charset="0"/>
                <a:cs typeface="Segoe UI Semilight" panose="020B0402040204020203" pitchFamily="34" charset="0"/>
              </a:rPr>
              <a:t>NLP on Text for Feature Extraction</a:t>
            </a:r>
            <a:endParaRPr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Image to Text</a:t>
            </a:r>
            <a:endParaRPr/>
          </a:p>
        </p:txBody>
      </p:sp>
      <p:sp>
        <p:nvSpPr>
          <p:cNvPr id="104" name="Google Shape;104;p16"/>
          <p:cNvSpPr txBox="1">
            <a:spLocks noGrp="1"/>
          </p:cNvSpPr>
          <p:nvPr>
            <p:ph type="body" idx="1"/>
          </p:nvPr>
        </p:nvSpPr>
        <p:spPr>
          <a:xfrm>
            <a:off x="311700" y="11484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dirty="0">
                <a:latin typeface="Segoe UI Semilight" panose="020B0402040204020203" pitchFamily="34" charset="0"/>
                <a:cs typeface="Segoe UI Semilight" panose="020B0402040204020203" pitchFamily="34" charset="0"/>
              </a:rPr>
              <a:t>Region-Of-Interest Extraction: OpenCV</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Grayscale, </a:t>
            </a:r>
            <a:r>
              <a:rPr lang="en-GB" dirty="0" err="1">
                <a:latin typeface="Segoe UI Semilight" panose="020B0402040204020203" pitchFamily="34" charset="0"/>
                <a:cs typeface="Segoe UI Semilight" panose="020B0402040204020203" pitchFamily="34" charset="0"/>
              </a:rPr>
              <a:t>GaussianBlur</a:t>
            </a:r>
            <a:r>
              <a:rPr lang="en-GB" dirty="0">
                <a:latin typeface="Segoe UI Semilight" panose="020B0402040204020203" pitchFamily="34" charset="0"/>
                <a:cs typeface="Segoe UI Semilight" panose="020B0402040204020203" pitchFamily="34" charset="0"/>
              </a:rPr>
              <a:t>, </a:t>
            </a:r>
            <a:r>
              <a:rPr lang="en-GB" dirty="0" err="1">
                <a:latin typeface="Segoe UI Semilight" panose="020B0402040204020203" pitchFamily="34" charset="0"/>
                <a:cs typeface="Segoe UI Semilight" panose="020B0402040204020203" pitchFamily="34" charset="0"/>
              </a:rPr>
              <a:t>AdaptiveThreshold</a:t>
            </a:r>
            <a:r>
              <a:rPr lang="en-GB" dirty="0">
                <a:latin typeface="Segoe UI Semilight" panose="020B0402040204020203" pitchFamily="34" charset="0"/>
                <a:cs typeface="Segoe UI Semilight" panose="020B0402040204020203" pitchFamily="34" charset="0"/>
              </a:rPr>
              <a:t>, Dilate, </a:t>
            </a:r>
            <a:r>
              <a:rPr lang="en-GB" dirty="0" err="1">
                <a:latin typeface="Segoe UI Semilight" panose="020B0402040204020203" pitchFamily="34" charset="0"/>
                <a:cs typeface="Segoe UI Semilight" panose="020B0402040204020203" pitchFamily="34" charset="0"/>
              </a:rPr>
              <a:t>FindContours</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ROI w/ # characters &gt; 40 are then processed by OCR</a:t>
            </a:r>
            <a:endParaRPr dirty="0">
              <a:latin typeface="Segoe UI Semilight" panose="020B0402040204020203" pitchFamily="34" charset="0"/>
              <a:cs typeface="Segoe UI Semilight" panose="020B0402040204020203" pitchFamily="34" charset="0"/>
            </a:endParaRPr>
          </a:p>
          <a:p>
            <a:pPr marL="457200" lvl="0" indent="-342900" algn="l" rtl="0">
              <a:lnSpc>
                <a:spcPct val="150000"/>
              </a:lnSpc>
              <a:spcBef>
                <a:spcPts val="1000"/>
              </a:spcBef>
              <a:spcAft>
                <a:spcPts val="0"/>
              </a:spcAft>
              <a:buSzPts val="1800"/>
              <a:buChar char="●"/>
            </a:pPr>
            <a:r>
              <a:rPr lang="en-GB" dirty="0">
                <a:latin typeface="Segoe UI Semilight" panose="020B0402040204020203" pitchFamily="34" charset="0"/>
                <a:cs typeface="Segoe UI Semilight" panose="020B0402040204020203" pitchFamily="34" charset="0"/>
              </a:rPr>
              <a:t>Optical Character Recognition: </a:t>
            </a:r>
            <a:r>
              <a:rPr lang="en-GB" dirty="0" err="1">
                <a:latin typeface="Segoe UI Semilight" panose="020B0402040204020203" pitchFamily="34" charset="0"/>
                <a:cs typeface="Segoe UI Semilight" panose="020B0402040204020203" pitchFamily="34" charset="0"/>
              </a:rPr>
              <a:t>PyTesseract</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Utilizes RNN (Long-Short Term Memory) network as engine</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1000"/>
              </a:spcAft>
              <a:buSzPts val="1400"/>
              <a:buChar char="○"/>
            </a:pPr>
            <a:r>
              <a:rPr lang="en-GB" dirty="0">
                <a:latin typeface="Segoe UI Semilight" panose="020B0402040204020203" pitchFamily="34" charset="0"/>
                <a:cs typeface="Segoe UI Semilight" panose="020B0402040204020203" pitchFamily="34" charset="0"/>
              </a:rPr>
              <a:t>Achieves much higher accuracy on isolated text, thereby requiring ROI extraction</a:t>
            </a:r>
            <a:endParaRPr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Text Parsing</a:t>
            </a:r>
            <a:endParaRPr dirty="0"/>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dirty="0">
                <a:latin typeface="Segoe UI Semilight" panose="020B0402040204020203" pitchFamily="34" charset="0"/>
                <a:cs typeface="Segoe UI Semilight" panose="020B0402040204020203" pitchFamily="34" charset="0"/>
              </a:rPr>
              <a:t>String Matching: </a:t>
            </a:r>
            <a:r>
              <a:rPr lang="en-GB" dirty="0" err="1">
                <a:latin typeface="Segoe UI Semilight" panose="020B0402040204020203" pitchFamily="34" charset="0"/>
                <a:cs typeface="Segoe UI Semilight" panose="020B0402040204020203" pitchFamily="34" charset="0"/>
              </a:rPr>
              <a:t>FuzzyWuzzy</a:t>
            </a:r>
            <a:r>
              <a:rPr lang="en-GB" dirty="0">
                <a:latin typeface="Segoe UI Semilight" panose="020B0402040204020203" pitchFamily="34" charset="0"/>
                <a:cs typeface="Segoe UI Semilight" panose="020B0402040204020203" pitchFamily="34" charset="0"/>
              </a:rPr>
              <a:t> </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Returns </a:t>
            </a:r>
            <a:r>
              <a:rPr lang="en-GB" dirty="0" err="1">
                <a:latin typeface="Segoe UI Semilight" panose="020B0402040204020203" pitchFamily="34" charset="0"/>
                <a:cs typeface="Segoe UI Semilight" panose="020B0402040204020203" pitchFamily="34" charset="0"/>
              </a:rPr>
              <a:t>Levenshtein</a:t>
            </a:r>
            <a:r>
              <a:rPr lang="en-GB" dirty="0">
                <a:latin typeface="Segoe UI Semilight" panose="020B0402040204020203" pitchFamily="34" charset="0"/>
                <a:cs typeface="Segoe UI Semilight" panose="020B0402040204020203" pitchFamily="34" charset="0"/>
              </a:rPr>
              <a:t> Distance between strings</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Utilized to match dictionary strings w/ </a:t>
            </a:r>
            <a:r>
              <a:rPr lang="en-GB" dirty="0" err="1">
                <a:latin typeface="Segoe UI Semilight" panose="020B0402040204020203" pitchFamily="34" charset="0"/>
                <a:cs typeface="Segoe UI Semilight" panose="020B0402040204020203" pitchFamily="34" charset="0"/>
              </a:rPr>
              <a:t>PyTesseract</a:t>
            </a:r>
            <a:r>
              <a:rPr lang="en-GB" dirty="0">
                <a:latin typeface="Segoe UI Semilight" panose="020B0402040204020203" pitchFamily="34" charset="0"/>
                <a:cs typeface="Segoe UI Semilight" panose="020B0402040204020203" pitchFamily="34" charset="0"/>
              </a:rPr>
              <a:t> output</a:t>
            </a:r>
            <a:endParaRPr dirty="0">
              <a:latin typeface="Segoe UI Semilight" panose="020B0402040204020203" pitchFamily="34" charset="0"/>
              <a:cs typeface="Segoe UI Semilight" panose="020B0402040204020203" pitchFamily="34" charset="0"/>
            </a:endParaRPr>
          </a:p>
          <a:p>
            <a:pPr marL="457200" lvl="0" indent="-342900" algn="l" rtl="0">
              <a:lnSpc>
                <a:spcPct val="150000"/>
              </a:lnSpc>
              <a:spcBef>
                <a:spcPts val="1000"/>
              </a:spcBef>
              <a:spcAft>
                <a:spcPts val="0"/>
              </a:spcAft>
              <a:buSzPts val="1800"/>
              <a:buChar char="●"/>
            </a:pPr>
            <a:r>
              <a:rPr lang="en-GB" dirty="0">
                <a:latin typeface="Segoe UI Semilight" panose="020B0402040204020203" pitchFamily="34" charset="0"/>
                <a:cs typeface="Segoe UI Semilight" panose="020B0402040204020203" pitchFamily="34" charset="0"/>
              </a:rPr>
              <a:t>Number Extraction: Python </a:t>
            </a:r>
            <a:r>
              <a:rPr lang="en-GB" dirty="0" err="1">
                <a:latin typeface="Segoe UI Semilight" panose="020B0402040204020203" pitchFamily="34" charset="0"/>
                <a:cs typeface="Segoe UI Semilight" panose="020B0402040204020203" pitchFamily="34" charset="0"/>
              </a:rPr>
              <a:t>RegEx</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0"/>
              </a:spcAft>
              <a:buSzPts val="1400"/>
              <a:buChar char="○"/>
            </a:pPr>
            <a:r>
              <a:rPr lang="en-GB" dirty="0">
                <a:latin typeface="Segoe UI Semilight" panose="020B0402040204020203" pitchFamily="34" charset="0"/>
                <a:cs typeface="Segoe UI Semilight" panose="020B0402040204020203" pitchFamily="34" charset="0"/>
              </a:rPr>
              <a:t>Search for keywords (i.e. “SAVE”, “$”)</a:t>
            </a:r>
            <a:endParaRPr dirty="0">
              <a:latin typeface="Segoe UI Semilight" panose="020B0402040204020203" pitchFamily="34" charset="0"/>
              <a:cs typeface="Segoe UI Semilight" panose="020B0402040204020203" pitchFamily="34" charset="0"/>
            </a:endParaRPr>
          </a:p>
          <a:p>
            <a:pPr marL="914400" lvl="1" indent="-317500" algn="l" rtl="0">
              <a:lnSpc>
                <a:spcPct val="150000"/>
              </a:lnSpc>
              <a:spcBef>
                <a:spcPts val="1000"/>
              </a:spcBef>
              <a:spcAft>
                <a:spcPts val="1000"/>
              </a:spcAft>
              <a:buSzPts val="1400"/>
              <a:buChar char="○"/>
            </a:pPr>
            <a:r>
              <a:rPr lang="en-GB" dirty="0">
                <a:latin typeface="Segoe UI Semilight" panose="020B0402040204020203" pitchFamily="34" charset="0"/>
                <a:cs typeface="Segoe UI Semilight" panose="020B0402040204020203" pitchFamily="34" charset="0"/>
              </a:rPr>
              <a:t>Extract dollar values</a:t>
            </a:r>
            <a:endParaRPr dirty="0">
              <a:latin typeface="Segoe UI Semilight" panose="020B0402040204020203" pitchFamily="34" charset="0"/>
              <a:cs typeface="Segoe UI Semilight" panose="020B0402040204020203" pitchFamily="34"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35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Roboto</vt:lpstr>
      <vt:lpstr>Segoe UI Semilight</vt:lpstr>
      <vt:lpstr>Geometric</vt:lpstr>
      <vt:lpstr>OCR-Text Parsing Solution</vt:lpstr>
      <vt:lpstr>Goal</vt:lpstr>
      <vt:lpstr>Approach</vt:lpstr>
      <vt:lpstr>Image to Text</vt:lpstr>
      <vt:lpstr>Text Parsing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OCR-Text Parsing Solution</dc:title>
  <cp:lastModifiedBy>Victor Yip</cp:lastModifiedBy>
  <cp:revision>1</cp:revision>
  <dcterms:modified xsi:type="dcterms:W3CDTF">2020-01-26T14:31:37Z</dcterms:modified>
</cp:coreProperties>
</file>