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2" r:id="rId6"/>
    <p:sldId id="263" r:id="rId7"/>
    <p:sldId id="266" r:id="rId8"/>
    <p:sldId id="258" r:id="rId9"/>
    <p:sldId id="269" r:id="rId10"/>
    <p:sldId id="259" r:id="rId11"/>
    <p:sldId id="268" r:id="rId12"/>
    <p:sldId id="260" r:id="rId13"/>
    <p:sldId id="270" r:id="rId14"/>
    <p:sldId id="271" r:id="rId15"/>
    <p:sldId id="261" r:id="rId1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861" y="-67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4F116C2F-AFD8-9641-95AB-FC4486E9D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53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51122" indent="-28889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55573" indent="-23111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17802" indent="-23111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80031" indent="-23111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DC2A01B-940D-9F47-BC00-5B05601E0ADA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Definition from http://dictionary.reference.com/search?q=communication&amp;x=33&amp;y=25</a:t>
            </a:r>
          </a:p>
        </p:txBody>
      </p:sp>
    </p:spTree>
    <p:extLst>
      <p:ext uri="{BB962C8B-B14F-4D97-AF65-F5344CB8AC3E}">
        <p14:creationId xmlns:p14="http://schemas.microsoft.com/office/powerpoint/2010/main" val="156293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51122" indent="-28889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55573" indent="-23111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17802" indent="-23111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80031" indent="-23111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E374CA-C511-D34F-B9DC-99A7D1EFFF36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50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51122" indent="-28889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55573" indent="-23111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17802" indent="-23111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80031" indent="-23111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E374CA-C511-D34F-B9DC-99A7D1EFFF36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51122" indent="-28889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55573" indent="-23111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17802" indent="-23111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80031" indent="-23111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E374CA-C511-D34F-B9DC-99A7D1EFFF36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51122" indent="-28889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55573" indent="-23111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17802" indent="-23111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80031" indent="-23111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E374CA-C511-D34F-B9DC-99A7D1EFFF36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329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51122" indent="-28889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55573" indent="-23111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17802" indent="-23111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80031" indent="-23111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E374CA-C511-D34F-B9DC-99A7D1EFFF36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7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51122" indent="-28889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55573" indent="-23111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17802" indent="-23111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80031" indent="-23111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E374CA-C511-D34F-B9DC-99A7D1EFFF36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5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68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3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4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7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8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29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0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1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2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3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4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5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6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7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8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39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0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1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2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3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4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5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6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7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8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49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0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1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2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3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4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5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6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6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65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3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4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5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7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8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9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71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54DD571A-5657-4941-BDA8-CB54F3A6A9AD}" type="datetime1">
              <a:rPr lang="en-US"/>
              <a:pPr>
                <a:defRPr/>
              </a:pPr>
              <a:t>9/1/2016</a:t>
            </a:fld>
            <a:endParaRPr lang="en-US"/>
          </a:p>
        </p:txBody>
      </p:sp>
      <p:sp>
        <p:nvSpPr>
          <p:cNvPr id="70" name="Rectangle 7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CS403 Communication Basics</a:t>
            </a:r>
          </a:p>
        </p:txBody>
      </p:sp>
      <p:sp>
        <p:nvSpPr>
          <p:cNvPr id="71" name="Rectangle 7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8EEB3357-B83F-6E47-BBDA-0E098B9B8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1A676-09A6-2C46-96C2-7CACCA557482}" type="datetime1">
              <a:rPr lang="en-US"/>
              <a:pPr>
                <a:defRPr/>
              </a:pPr>
              <a:t>9/1/2016</a:t>
            </a:fld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CS403 Communication Basics</a:t>
            </a: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48784-39A2-1341-A43F-F7F036F27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4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6C8D3-3EB8-2C40-B0AA-F193F6C1FDA9}" type="datetime1">
              <a:rPr lang="en-US"/>
              <a:pPr>
                <a:defRPr/>
              </a:pPr>
              <a:t>9/1/2016</a:t>
            </a:fld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CS403 Communication Basics</a:t>
            </a: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8E729-BBD4-5843-8C72-EBC7E135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7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ECEBA-2065-4A40-9DD4-1CC9A79ADA6A}" type="datetime1">
              <a:rPr lang="en-US"/>
              <a:pPr>
                <a:defRPr/>
              </a:pPr>
              <a:t>9/1/2016</a:t>
            </a:fld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CS403 Communication Basics</a:t>
            </a: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9DF40-016D-6147-8645-9C65F40494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0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DD831-2D76-CA4F-9A76-44ABA6F0A5E0}" type="datetime1">
              <a:rPr lang="en-US"/>
              <a:pPr>
                <a:defRPr/>
              </a:pPr>
              <a:t>9/1/2016</a:t>
            </a:fld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CS403 Communication Basics</a:t>
            </a: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3C523-3226-FA4B-97C9-EC11A4DD9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906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ECCD0-0C16-DF40-B122-E082D6A240F2}" type="datetime1">
              <a:rPr lang="en-US"/>
              <a:pPr>
                <a:defRPr/>
              </a:pPr>
              <a:t>9/1/2016</a:t>
            </a:fld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CS403 Communication Basics</a:t>
            </a:r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93A1B-EB60-9344-953C-6D24EE921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9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5F4FD-2C02-E744-8BE0-F1DAAC4B11E8}" type="datetime1">
              <a:rPr lang="en-US"/>
              <a:pPr>
                <a:defRPr/>
              </a:pPr>
              <a:t>9/1/2016</a:t>
            </a:fld>
            <a:endParaRPr lang="en-US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CS403 Communication Basics</a:t>
            </a:r>
          </a:p>
        </p:txBody>
      </p:sp>
      <p:sp>
        <p:nvSpPr>
          <p:cNvPr id="9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4D8A6-F037-CA4F-A368-E8808C0C6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0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0FB6A-149F-A440-8722-3907114C5151}" type="datetime1">
              <a:rPr lang="en-US"/>
              <a:pPr>
                <a:defRPr/>
              </a:pPr>
              <a:t>9/1/2016</a:t>
            </a:fld>
            <a:endParaRPr 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CS403 Communication Basics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7C2FB-DC7D-5D42-974B-9293D89D51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65438-E5B9-A741-9824-9B4F929C0C8E}" type="datetime1">
              <a:rPr lang="en-US"/>
              <a:pPr>
                <a:defRPr/>
              </a:pPr>
              <a:t>9/1/2016</a:t>
            </a:fld>
            <a:endParaRPr 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CS403 Communication Basics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1702E-B0D3-6040-9316-062B9A8B3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8CCEA-EAB6-464D-9C9F-68B810780256}" type="datetime1">
              <a:rPr lang="en-US"/>
              <a:pPr>
                <a:defRPr/>
              </a:pPr>
              <a:t>9/1/2016</a:t>
            </a:fld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CS403 Communication Basics</a:t>
            </a:r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6E57C-CF3D-6F44-B987-BB5D3A526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9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F175C-6883-014E-A0AC-33EEBF620D2D}" type="datetime1">
              <a:rPr lang="en-US"/>
              <a:pPr>
                <a:defRPr/>
              </a:pPr>
              <a:t>9/1/2016</a:t>
            </a:fld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CS403 Communication Basics</a:t>
            </a:r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16673-7D49-BB4C-B096-A6998BF38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6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1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 userDrawn="1"/>
          </p:nvGrpSpPr>
          <p:grpSpPr bwMode="auto">
            <a:xfrm>
              <a:off x="261" y="528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990600"/>
            <a:ext cx="7772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>
                <a:cs typeface="+mn-cs"/>
              </a:defRPr>
            </a:lvl1pPr>
          </a:lstStyle>
          <a:p>
            <a:pPr>
              <a:defRPr/>
            </a:pPr>
            <a:fld id="{67B5B491-A1DC-814A-9492-4DAA61EED48C}" type="datetime1">
              <a:rPr lang="en-US"/>
              <a:pPr>
                <a:defRPr/>
              </a:pPr>
              <a:t>9/1/2016</a:t>
            </a:fld>
            <a:endParaRPr lang="en-US"/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CS403 Communication Basics</a:t>
            </a:r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cs typeface="+mn-cs"/>
              </a:defRPr>
            </a:lvl1pPr>
          </a:lstStyle>
          <a:p>
            <a:pPr>
              <a:defRPr/>
            </a:pPr>
            <a:fld id="{A2835217-67C3-EA4D-8F36-AB583148A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14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1C2BE96-9111-3543-8233-19CBED976DBE}" type="datetime1">
              <a:rPr lang="en-US" sz="1000"/>
              <a:pPr eaLnBrk="1" hangingPunct="1"/>
              <a:t>9/1/2016</a:t>
            </a:fld>
            <a:endParaRPr lang="en-US" sz="1000"/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Communication Basics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DB35447-551F-3341-9565-86685888EF9B}" type="slidenum">
              <a:rPr lang="en-US" sz="1000"/>
              <a:pPr eaLnBrk="1" hangingPunct="1"/>
              <a:t>1</a:t>
            </a:fld>
            <a:endParaRPr lang="en-US" sz="10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Communication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Tahoma" charset="0"/>
              </a:rPr>
              <a:t>The imparting or interchange of thoughts, opinions, or information by speech, writing, or signs </a:t>
            </a:r>
          </a:p>
          <a:p>
            <a:pPr lvl="1" eaLnBrk="1" hangingPunct="1"/>
            <a:r>
              <a:rPr lang="en-US" sz="2800">
                <a:latin typeface="Tahoma" charset="0"/>
              </a:rPr>
              <a:t>Human to human</a:t>
            </a:r>
          </a:p>
          <a:p>
            <a:pPr lvl="1" eaLnBrk="1" hangingPunct="1"/>
            <a:r>
              <a:rPr lang="en-US" sz="2800">
                <a:latin typeface="Tahoma" charset="0"/>
              </a:rPr>
              <a:t>Human to device</a:t>
            </a:r>
          </a:p>
          <a:p>
            <a:pPr lvl="1" eaLnBrk="1" hangingPunct="1"/>
            <a:r>
              <a:rPr lang="en-US" sz="2800">
                <a:latin typeface="Tahoma" charset="0"/>
              </a:rPr>
              <a:t>Device to device</a:t>
            </a:r>
          </a:p>
          <a:p>
            <a:pPr lvl="1" eaLnBrk="1" hangingPunct="1"/>
            <a:r>
              <a:rPr lang="en-US" sz="2800">
                <a:latin typeface="Tahoma" charset="0"/>
              </a:rPr>
              <a:t>Communication channels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5560C2-0BD6-8F4C-8864-1018E3E4C79A}" type="datetime1">
              <a:rPr lang="en-US" sz="1000"/>
              <a:pPr eaLnBrk="1" hangingPunct="1"/>
              <a:t>9/1/2016</a:t>
            </a:fld>
            <a:endParaRPr lang="en-US" sz="1000"/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Communication Basics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90A523D-8685-0549-97AE-4C6907559254}" type="slidenum">
              <a:rPr lang="en-US" sz="1000"/>
              <a:pPr eaLnBrk="1" hangingPunct="1"/>
              <a:t>10</a:t>
            </a:fld>
            <a:endParaRPr lang="en-US" sz="10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Protocols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Tahoma" charset="0"/>
              </a:rPr>
              <a:t>Device to device</a:t>
            </a:r>
          </a:p>
          <a:p>
            <a:pPr lvl="1" eaLnBrk="1" hangingPunct="1"/>
            <a:r>
              <a:rPr lang="en-US" sz="2800" dirty="0">
                <a:latin typeface="Tahoma" charset="0"/>
              </a:rPr>
              <a:t>No flexibility</a:t>
            </a:r>
          </a:p>
          <a:p>
            <a:pPr lvl="1" eaLnBrk="1" hangingPunct="1"/>
            <a:r>
              <a:rPr lang="en-US" sz="2800" dirty="0">
                <a:latin typeface="Tahoma" charset="0"/>
              </a:rPr>
              <a:t>Minimal complexity</a:t>
            </a:r>
          </a:p>
          <a:p>
            <a:pPr lvl="1" eaLnBrk="1" hangingPunct="1"/>
            <a:r>
              <a:rPr lang="en-US" sz="2800" dirty="0">
                <a:latin typeface="Tahoma" charset="0"/>
              </a:rPr>
              <a:t>Ambiguity intolerable</a:t>
            </a:r>
          </a:p>
          <a:p>
            <a:pPr lvl="1" eaLnBrk="1" hangingPunct="1"/>
            <a:r>
              <a:rPr lang="en-US" sz="2800" dirty="0">
                <a:latin typeface="Tahoma" charset="0"/>
              </a:rPr>
              <a:t>Ethernet, </a:t>
            </a:r>
            <a:r>
              <a:rPr lang="en-US" sz="2800" dirty="0" err="1">
                <a:latin typeface="Tahoma" charset="0"/>
              </a:rPr>
              <a:t>TokenRing</a:t>
            </a:r>
            <a:r>
              <a:rPr lang="en-US" sz="2800" dirty="0">
                <a:latin typeface="Tahoma" charset="0"/>
              </a:rPr>
              <a:t>, FDDI, etc.</a:t>
            </a:r>
          </a:p>
          <a:p>
            <a:pPr lvl="1" eaLnBrk="1" hangingPunct="1"/>
            <a:r>
              <a:rPr lang="en-US" sz="2800" dirty="0">
                <a:latin typeface="Tahoma" charset="0"/>
              </a:rPr>
              <a:t>IP, TCP, DNS, etc.</a:t>
            </a:r>
          </a:p>
          <a:p>
            <a:pPr lvl="1" eaLnBrk="1" hangingPunct="1"/>
            <a:r>
              <a:rPr lang="en-US" sz="2800" dirty="0">
                <a:latin typeface="Tahoma" charset="0"/>
              </a:rPr>
              <a:t>FTP, HTTP, SMTP, POP, etc</a:t>
            </a:r>
            <a:r>
              <a:rPr lang="en-US" sz="2800" dirty="0" smtClean="0">
                <a:latin typeface="Tahoma" charset="0"/>
              </a:rPr>
              <a:t>.</a:t>
            </a:r>
          </a:p>
          <a:p>
            <a:pPr lvl="1" eaLnBrk="1" hangingPunct="1"/>
            <a:endParaRPr lang="en-US" sz="2800" dirty="0">
              <a:latin typeface="Tahoma" charset="0"/>
            </a:endParaRPr>
          </a:p>
          <a:p>
            <a:pPr lvl="1" eaLnBrk="1" hangingPunct="1"/>
            <a:r>
              <a:rPr lang="en-US" sz="2800" i="1" dirty="0" smtClean="0">
                <a:latin typeface="Tahoma" charset="0"/>
              </a:rPr>
              <a:t>Regular!</a:t>
            </a:r>
            <a:endParaRPr lang="en-US" sz="2800" i="1" dirty="0">
              <a:latin typeface="Tahoma" charset="0"/>
            </a:endParaRPr>
          </a:p>
          <a:p>
            <a:pPr lvl="1" eaLnBrk="1" hangingPunct="1"/>
            <a:endParaRPr lang="en-US" sz="2800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5560C2-0BD6-8F4C-8864-1018E3E4C79A}" type="datetime1">
              <a:rPr lang="en-US" sz="1000"/>
              <a:pPr eaLnBrk="1" hangingPunct="1"/>
              <a:t>9/1/2016</a:t>
            </a:fld>
            <a:endParaRPr lang="en-US" sz="1000"/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Communication Basics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90A523D-8685-0549-97AE-4C6907559254}" type="slidenum">
              <a:rPr lang="en-US" sz="1000"/>
              <a:pPr eaLnBrk="1" hangingPunct="1"/>
              <a:t>11</a:t>
            </a:fld>
            <a:endParaRPr lang="en-US" sz="10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Complexity vs Processing Time</a:t>
            </a:r>
            <a:endParaRPr lang="en-US" dirty="0">
              <a:latin typeface="Tahom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95400" y="1378527"/>
            <a:ext cx="6781800" cy="45581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752600" y="5425285"/>
            <a:ext cx="61341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1752600" y="1615285"/>
            <a:ext cx="0" cy="381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238500" y="5461152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 Time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5232" y="1544331"/>
            <a:ext cx="30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 bwMode="auto">
          <a:xfrm>
            <a:off x="2254828" y="4797365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950652" y="2364491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09026" y="2538665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49319" y="3173306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244811" y="2943815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157013" y="3601042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733800" y="2498464"/>
            <a:ext cx="2286000" cy="17526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828800" y="3658830"/>
            <a:ext cx="2286000" cy="17526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747904" y="1490870"/>
            <a:ext cx="2286000" cy="17526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5549" y="1568300"/>
            <a:ext cx="1880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Natural Languages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34045" y="4073465"/>
            <a:ext cx="188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54889" y="1879890"/>
            <a:ext cx="1880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</a:t>
            </a:r>
          </a:p>
          <a:p>
            <a:r>
              <a:rPr lang="en-US" dirty="0" smtClean="0"/>
              <a:t>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8F5450B-345E-C945-B3A9-424F2A560D4A}" type="datetime1">
              <a:rPr lang="en-US" sz="1000"/>
              <a:pPr eaLnBrk="1" hangingPunct="1"/>
              <a:t>9/1/2016</a:t>
            </a:fld>
            <a:endParaRPr lang="en-US" sz="1000"/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Communication Basics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B006B49-0FDE-C542-9B06-CE56F81ACBAB}" type="slidenum">
              <a:rPr lang="en-US" sz="1000"/>
              <a:pPr eaLnBrk="1" hangingPunct="1"/>
              <a:t>12</a:t>
            </a:fld>
            <a:endParaRPr lang="en-US" sz="10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Internet</a:t>
            </a: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Globe-spanning network of </a:t>
            </a:r>
            <a:r>
              <a:rPr lang="en-US" b="1" dirty="0">
                <a:solidFill>
                  <a:srgbClr val="000000"/>
                </a:solidFill>
              </a:rPr>
              <a:t>inter</a:t>
            </a:r>
            <a:r>
              <a:rPr lang="en-US" dirty="0">
                <a:latin typeface="Tahoma" charset="0"/>
              </a:rPr>
              <a:t>connected </a:t>
            </a:r>
            <a:r>
              <a:rPr lang="en-US" b="1" dirty="0">
                <a:solidFill>
                  <a:srgbClr val="000000"/>
                </a:solidFill>
                <a:latin typeface="Tahoma" charset="0"/>
              </a:rPr>
              <a:t>net</a:t>
            </a:r>
            <a:r>
              <a:rPr lang="en-US" dirty="0">
                <a:latin typeface="Tahoma" charset="0"/>
              </a:rPr>
              <a:t>works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Individual networks connect hosts </a:t>
            </a:r>
            <a:r>
              <a:rPr lang="en-US" dirty="0" smtClean="0">
                <a:latin typeface="Tahoma" charset="0"/>
              </a:rPr>
              <a:t>together</a:t>
            </a: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8F5450B-345E-C945-B3A9-424F2A560D4A}" type="datetime1">
              <a:rPr lang="en-US" sz="1000"/>
              <a:pPr eaLnBrk="1" hangingPunct="1"/>
              <a:t>9/1/2016</a:t>
            </a:fld>
            <a:endParaRPr lang="en-US" sz="1000"/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Communication Basics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B006B49-0FDE-C542-9B06-CE56F81ACBAB}" type="slidenum">
              <a:rPr lang="en-US" sz="1000"/>
              <a:pPr eaLnBrk="1" hangingPunct="1"/>
              <a:t>13</a:t>
            </a:fld>
            <a:endParaRPr lang="en-US" sz="10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Internet</a:t>
            </a: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Purpose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 smtClean="0">
                <a:latin typeface="Tahoma" charset="0"/>
              </a:rPr>
              <a:t>Interconnecting </a:t>
            </a:r>
            <a:r>
              <a:rPr lang="en-US" dirty="0">
                <a:latin typeface="Tahoma" charset="0"/>
              </a:rPr>
              <a:t>those networks allows hosts on one to communicate with hosts on </a:t>
            </a:r>
            <a:r>
              <a:rPr lang="en-US" dirty="0" smtClean="0">
                <a:latin typeface="Tahoma" charset="0"/>
              </a:rPr>
              <a:t>another</a:t>
            </a: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3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8F5450B-345E-C945-B3A9-424F2A560D4A}" type="datetime1">
              <a:rPr lang="en-US" sz="1000"/>
              <a:pPr eaLnBrk="1" hangingPunct="1"/>
              <a:t>9/1/2016</a:t>
            </a:fld>
            <a:endParaRPr lang="en-US" sz="1000"/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Communication Basics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B006B49-0FDE-C542-9B06-CE56F81ACBAB}" type="slidenum">
              <a:rPr lang="en-US" sz="1000"/>
              <a:pPr eaLnBrk="1" hangingPunct="1"/>
              <a:t>14</a:t>
            </a:fld>
            <a:endParaRPr lang="en-US" sz="10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Internet</a:t>
            </a: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Accomplished by…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 smtClean="0">
                <a:latin typeface="Tahoma" charset="0"/>
              </a:rPr>
              <a:t>Made </a:t>
            </a:r>
            <a:r>
              <a:rPr lang="en-US" dirty="0">
                <a:latin typeface="Tahoma" charset="0"/>
              </a:rPr>
              <a:t>possible by protocols</a:t>
            </a:r>
          </a:p>
          <a:p>
            <a:pPr lvl="2" eaLnBrk="1" hangingPunct="1"/>
            <a:r>
              <a:rPr lang="en-US" dirty="0">
                <a:latin typeface="Tahoma" charset="0"/>
              </a:rPr>
              <a:t>All hosts need to understand one another</a:t>
            </a:r>
          </a:p>
          <a:p>
            <a:pPr lvl="1" eaLnBrk="1" hangingPunct="1"/>
            <a:r>
              <a:rPr lang="en-US" dirty="0">
                <a:latin typeface="Tahoma" charset="0"/>
              </a:rPr>
              <a:t>Implemented with computer languages</a:t>
            </a:r>
          </a:p>
          <a:p>
            <a:pPr lvl="2" eaLnBrk="1" hangingPunct="1"/>
            <a:r>
              <a:rPr lang="en-US" dirty="0">
                <a:latin typeface="Tahoma" charset="0"/>
              </a:rPr>
              <a:t>Humans need to control behavior of remote hosts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Used for natural language communication</a:t>
            </a:r>
          </a:p>
          <a:p>
            <a:pPr lvl="2" eaLnBrk="1" hangingPunct="1"/>
            <a:r>
              <a:rPr lang="en-US" dirty="0">
                <a:latin typeface="Tahoma" charset="0"/>
              </a:rPr>
              <a:t>Humans want to communicate with one another</a:t>
            </a:r>
          </a:p>
        </p:txBody>
      </p:sp>
    </p:spTree>
    <p:extLst>
      <p:ext uri="{BB962C8B-B14F-4D97-AF65-F5344CB8AC3E}">
        <p14:creationId xmlns:p14="http://schemas.microsoft.com/office/powerpoint/2010/main" val="42500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E5F098-BF1B-F249-A6BE-BB5A41372DCF}" type="datetime1">
              <a:rPr lang="en-US" sz="1000"/>
              <a:pPr eaLnBrk="1" hangingPunct="1"/>
              <a:t>9/1/2016</a:t>
            </a:fld>
            <a:endParaRPr lang="en-US" sz="1000"/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Communication Basics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0A2685-F664-2D40-8B18-3FE360583F6C}" type="slidenum">
              <a:rPr lang="en-US" sz="1000"/>
              <a:pPr eaLnBrk="1" hangingPunct="1"/>
              <a:t>15</a:t>
            </a:fld>
            <a:endParaRPr lang="en-US" sz="10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Internet services</a:t>
            </a:r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Services the Internet provides (or things it allows us to do) </a:t>
            </a:r>
          </a:p>
          <a:p>
            <a:pPr lvl="1" eaLnBrk="1" hangingPunct="1"/>
            <a:r>
              <a:rPr lang="en-US">
                <a:latin typeface="Tahoma" charset="0"/>
              </a:rPr>
              <a:t>Supported by protocols</a:t>
            </a:r>
          </a:p>
          <a:p>
            <a:pPr lvl="1" eaLnBrk="1" hangingPunct="1"/>
            <a:r>
              <a:rPr lang="en-US">
                <a:latin typeface="Tahoma" charset="0"/>
              </a:rPr>
              <a:t>Implemented with programming languages</a:t>
            </a:r>
          </a:p>
          <a:p>
            <a:pPr lvl="1" eaLnBrk="1" hangingPunct="1"/>
            <a:r>
              <a:rPr lang="en-US">
                <a:latin typeface="Tahoma" charset="0"/>
              </a:rPr>
              <a:t>Some are hidden behind the scenes</a:t>
            </a:r>
          </a:p>
          <a:p>
            <a:pPr lvl="2" eaLnBrk="1" hangingPunct="1"/>
            <a:r>
              <a:rPr lang="en-US">
                <a:latin typeface="Tahoma" charset="0"/>
              </a:rPr>
              <a:t>Domain name service</a:t>
            </a:r>
          </a:p>
          <a:p>
            <a:pPr lvl="1" eaLnBrk="1" hangingPunct="1"/>
            <a:r>
              <a:rPr lang="en-US">
                <a:latin typeface="Tahoma" charset="0"/>
              </a:rPr>
              <a:t>Others are visible to users</a:t>
            </a:r>
          </a:p>
          <a:p>
            <a:pPr lvl="2" eaLnBrk="1" hangingPunct="1"/>
            <a:r>
              <a:rPr lang="en-US">
                <a:latin typeface="Tahoma" charset="0"/>
              </a:rPr>
              <a:t>E-mail, the Web, file transfer, etc.</a:t>
            </a:r>
          </a:p>
          <a:p>
            <a:pPr lvl="2" eaLnBrk="1" hangingPunct="1"/>
            <a:r>
              <a:rPr lang="en-US">
                <a:latin typeface="Tahoma" charset="0"/>
              </a:rPr>
              <a:t>Configurable with metalanguages or markup languages</a:t>
            </a:r>
          </a:p>
          <a:p>
            <a:pPr lvl="2" eaLnBrk="1" hangingPunct="1"/>
            <a:r>
              <a:rPr lang="en-US">
                <a:latin typeface="Tahoma" charset="0"/>
              </a:rPr>
              <a:t>Convey natural language</a:t>
            </a:r>
          </a:p>
          <a:p>
            <a:pPr lvl="1" eaLnBrk="1" hangingPunct="1"/>
            <a:r>
              <a:rPr lang="en-US">
                <a:latin typeface="Tahoma" charset="0"/>
              </a:rPr>
              <a:t>Most utilize the client/server model</a:t>
            </a:r>
          </a:p>
          <a:p>
            <a:pPr lvl="2" eaLnBrk="1" hangingPunct="1"/>
            <a:r>
              <a:rPr lang="en-US">
                <a:latin typeface="Tahoma" charset="0"/>
              </a:rPr>
              <a:t>Servers provide services</a:t>
            </a:r>
          </a:p>
          <a:p>
            <a:pPr lvl="2" eaLnBrk="1" hangingPunct="1"/>
            <a:r>
              <a:rPr lang="en-US">
                <a:latin typeface="Tahoma" charset="0"/>
              </a:rPr>
              <a:t>Clients utilize those services</a:t>
            </a:r>
          </a:p>
          <a:p>
            <a:pPr lvl="1" eaLnBrk="1" hangingPunct="1"/>
            <a:endParaRPr lang="en-US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778CAA-CBA8-D54A-9440-953B86F8C5F8}" type="datetime1">
              <a:rPr lang="en-US" sz="1000"/>
              <a:pPr eaLnBrk="1" hangingPunct="1"/>
              <a:t>9/1/2016</a:t>
            </a:fld>
            <a:endParaRPr lang="en-US" sz="1000"/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Communication Basics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16B9B66-7D08-1C42-BA97-EF0B1B27DE18}" type="slidenum">
              <a:rPr lang="en-US" sz="1000"/>
              <a:pPr eaLnBrk="1" hangingPunct="1"/>
              <a:t>2</a:t>
            </a:fld>
            <a:endParaRPr lang="en-US" sz="10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Natural languages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Tahoma" charset="0"/>
              </a:rPr>
              <a:t>Human to human</a:t>
            </a:r>
          </a:p>
          <a:p>
            <a:pPr lvl="1" eaLnBrk="1" hangingPunct="1"/>
            <a:r>
              <a:rPr lang="en-US" sz="2800">
                <a:latin typeface="Tahoma" charset="0"/>
              </a:rPr>
              <a:t>English, Spanish, Chinese, Swahili, etc.</a:t>
            </a:r>
          </a:p>
          <a:p>
            <a:pPr lvl="2" eaLnBrk="1" hangingPunct="1"/>
            <a:r>
              <a:rPr lang="en-US">
                <a:latin typeface="Tahoma" charset="0"/>
              </a:rPr>
              <a:t>Spectrum from slang to </a:t>
            </a:r>
            <a:r>
              <a:rPr lang="ja-JP" altLang="en-US">
                <a:latin typeface="Tahoma" charset="0"/>
              </a:rPr>
              <a:t>“</a:t>
            </a:r>
            <a:r>
              <a:rPr lang="en-US" altLang="ja-JP">
                <a:latin typeface="Tahoma" charset="0"/>
              </a:rPr>
              <a:t>legalese</a:t>
            </a:r>
            <a:r>
              <a:rPr lang="ja-JP" altLang="en-US">
                <a:latin typeface="Tahoma" charset="0"/>
              </a:rPr>
              <a:t>”</a:t>
            </a:r>
            <a:endParaRPr lang="en-US" altLang="ja-JP">
              <a:latin typeface="Tahoma" charset="0"/>
            </a:endParaRPr>
          </a:p>
          <a:p>
            <a:pPr lvl="1" eaLnBrk="1" hangingPunct="1"/>
            <a:r>
              <a:rPr lang="en-US" sz="2800">
                <a:latin typeface="Tahoma" charset="0"/>
              </a:rPr>
              <a:t>Maximum flexibility</a:t>
            </a:r>
          </a:p>
          <a:p>
            <a:pPr lvl="1" eaLnBrk="1" hangingPunct="1"/>
            <a:r>
              <a:rPr lang="en-US" sz="2800">
                <a:latin typeface="Tahoma" charset="0"/>
              </a:rPr>
              <a:t>Maximum complexity</a:t>
            </a:r>
          </a:p>
          <a:p>
            <a:pPr lvl="1" eaLnBrk="1" hangingPunct="1"/>
            <a:r>
              <a:rPr lang="en-US" sz="2800">
                <a:latin typeface="Tahoma" charset="0"/>
              </a:rPr>
              <a:t>Ambiguity integral and unavoidable</a:t>
            </a:r>
          </a:p>
          <a:p>
            <a:pPr lvl="1" eaLnBrk="1" hangingPunct="1"/>
            <a:r>
              <a:rPr lang="en-US" sz="2800">
                <a:latin typeface="Tahoma" charset="0"/>
              </a:rPr>
              <a:t>Ideal for humans</a:t>
            </a:r>
          </a:p>
          <a:p>
            <a:pPr lvl="1" eaLnBrk="1" hangingPunct="1"/>
            <a:r>
              <a:rPr lang="en-US" sz="2800">
                <a:latin typeface="Tahoma" charset="0"/>
              </a:rPr>
              <a:t>Ill-suited to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778CAA-CBA8-D54A-9440-953B86F8C5F8}" type="datetime1">
              <a:rPr lang="en-US" sz="1000"/>
              <a:pPr eaLnBrk="1" hangingPunct="1"/>
              <a:t>9/1/2016</a:t>
            </a:fld>
            <a:endParaRPr lang="en-US" sz="1000"/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Communication Basics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16B9B66-7D08-1C42-BA97-EF0B1B27DE18}" type="slidenum">
              <a:rPr lang="en-US" sz="1000"/>
              <a:pPr eaLnBrk="1" hangingPunct="1"/>
              <a:t>3</a:t>
            </a:fld>
            <a:endParaRPr lang="en-US" sz="10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Natural languages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Tahoma" charset="0"/>
              </a:rPr>
              <a:t>Flexibility-These all say the same thing</a:t>
            </a:r>
            <a:endParaRPr lang="en-US" sz="3200" dirty="0">
              <a:latin typeface="Tahoma" charset="0"/>
            </a:endParaRPr>
          </a:p>
          <a:p>
            <a:pPr lvl="1" eaLnBrk="1" hangingPunct="1"/>
            <a:r>
              <a:rPr lang="en-US" sz="2800" dirty="0" smtClean="0">
                <a:latin typeface="Tahoma" charset="0"/>
              </a:rPr>
              <a:t>How are you today?</a:t>
            </a:r>
          </a:p>
          <a:p>
            <a:pPr lvl="1" eaLnBrk="1" hangingPunct="1"/>
            <a:r>
              <a:rPr lang="en-US" sz="2800" dirty="0" smtClean="0">
                <a:latin typeface="Tahoma" charset="0"/>
              </a:rPr>
              <a:t>What’s up?</a:t>
            </a:r>
          </a:p>
          <a:p>
            <a:pPr lvl="1" eaLnBrk="1" hangingPunct="1"/>
            <a:r>
              <a:rPr lang="en-US" sz="2800" dirty="0" smtClean="0">
                <a:latin typeface="Tahoma" charset="0"/>
              </a:rPr>
              <a:t>How’s it going?</a:t>
            </a:r>
          </a:p>
          <a:p>
            <a:pPr lvl="1" eaLnBrk="1" hangingPunct="1"/>
            <a:r>
              <a:rPr lang="en-US" sz="2800" dirty="0" err="1" smtClean="0">
                <a:latin typeface="Tahoma" charset="0"/>
              </a:rPr>
              <a:t>Watcha</a:t>
            </a:r>
            <a:r>
              <a:rPr lang="en-US" sz="2800" dirty="0" smtClean="0">
                <a:latin typeface="Tahoma" charset="0"/>
              </a:rPr>
              <a:t> up to?</a:t>
            </a:r>
          </a:p>
          <a:p>
            <a:pPr lvl="1" eaLnBrk="1" hangingPunct="1"/>
            <a:r>
              <a:rPr lang="en-US" sz="2800" dirty="0" smtClean="0">
                <a:latin typeface="Tahoma" charset="0"/>
              </a:rPr>
              <a:t>Sup?</a:t>
            </a:r>
          </a:p>
          <a:p>
            <a:pPr lvl="1" eaLnBrk="1" hangingPunct="1"/>
            <a:r>
              <a:rPr lang="en-US" sz="2800" dirty="0" smtClean="0">
                <a:latin typeface="Tahoma" charset="0"/>
              </a:rPr>
              <a:t>How’s </a:t>
            </a:r>
            <a:r>
              <a:rPr lang="en-US" sz="2800" dirty="0" err="1" smtClean="0">
                <a:latin typeface="Tahoma" charset="0"/>
              </a:rPr>
              <a:t>ur</a:t>
            </a:r>
            <a:r>
              <a:rPr lang="en-US" sz="2800" dirty="0" smtClean="0">
                <a:latin typeface="Tahoma" charset="0"/>
              </a:rPr>
              <a:t> day going?</a:t>
            </a:r>
            <a:endParaRPr lang="en-US" sz="28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778CAA-CBA8-D54A-9440-953B86F8C5F8}" type="datetime1">
              <a:rPr lang="en-US" sz="1000"/>
              <a:pPr eaLnBrk="1" hangingPunct="1"/>
              <a:t>9/1/2016</a:t>
            </a:fld>
            <a:endParaRPr lang="en-US" sz="1000"/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Communication Basics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16B9B66-7D08-1C42-BA97-EF0B1B27DE18}" type="slidenum">
              <a:rPr lang="en-US" sz="1000"/>
              <a:pPr eaLnBrk="1" hangingPunct="1"/>
              <a:t>4</a:t>
            </a:fld>
            <a:endParaRPr lang="en-US" sz="10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Natural languages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Tahoma" charset="0"/>
              </a:rPr>
              <a:t>Complexity – Context, tone, rate…</a:t>
            </a:r>
            <a:endParaRPr lang="en-US" sz="3200" dirty="0">
              <a:latin typeface="Tahoma" charset="0"/>
            </a:endParaRPr>
          </a:p>
          <a:p>
            <a:pPr lvl="1" eaLnBrk="1" hangingPunct="1"/>
            <a:r>
              <a:rPr lang="en-US" sz="2800" dirty="0" smtClean="0">
                <a:latin typeface="Tahoma" charset="0"/>
              </a:rPr>
              <a:t>You are well.</a:t>
            </a:r>
          </a:p>
          <a:p>
            <a:pPr lvl="1" eaLnBrk="1" hangingPunct="1"/>
            <a:r>
              <a:rPr lang="en-US" sz="2800" dirty="0" smtClean="0">
                <a:latin typeface="Tahoma" charset="0"/>
              </a:rPr>
              <a:t>You are well?</a:t>
            </a:r>
          </a:p>
          <a:p>
            <a:pPr lvl="1" eaLnBrk="1" hangingPunct="1"/>
            <a:r>
              <a:rPr lang="en-US" sz="2800" dirty="0" smtClean="0">
                <a:latin typeface="Tahoma" charset="0"/>
              </a:rPr>
              <a:t>Stop!</a:t>
            </a:r>
          </a:p>
          <a:p>
            <a:pPr lvl="1" eaLnBrk="1" hangingPunct="1"/>
            <a:r>
              <a:rPr lang="en-US" sz="2800" dirty="0" smtClean="0">
                <a:latin typeface="Tahoma" charset="0"/>
              </a:rPr>
              <a:t>Fred, Stop.</a:t>
            </a:r>
          </a:p>
          <a:p>
            <a:pPr lvl="1" eaLnBrk="1" hangingPunct="1"/>
            <a:r>
              <a:rPr lang="en-US" sz="2800" dirty="0" smtClean="0">
                <a:latin typeface="Tahoma" charset="0"/>
              </a:rPr>
              <a:t>Stop Fred.</a:t>
            </a:r>
          </a:p>
          <a:p>
            <a:pPr lvl="1" eaLnBrk="1" hangingPunct="1"/>
            <a:r>
              <a:rPr lang="en-US" sz="2800" dirty="0" smtClean="0">
                <a:latin typeface="Tahoma" charset="0"/>
              </a:rPr>
              <a:t>Hey!</a:t>
            </a:r>
          </a:p>
          <a:p>
            <a:pPr lvl="1" eaLnBrk="1" hangingPunct="1"/>
            <a:r>
              <a:rPr lang="en-US" sz="2800" dirty="0" smtClean="0">
                <a:latin typeface="Tahoma" charset="0"/>
              </a:rPr>
              <a:t>Hey!</a:t>
            </a:r>
          </a:p>
        </p:txBody>
      </p:sp>
    </p:spTree>
    <p:extLst>
      <p:ext uri="{BB962C8B-B14F-4D97-AF65-F5344CB8AC3E}">
        <p14:creationId xmlns:p14="http://schemas.microsoft.com/office/powerpoint/2010/main" val="3573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778CAA-CBA8-D54A-9440-953B86F8C5F8}" type="datetime1">
              <a:rPr lang="en-US" sz="1000"/>
              <a:pPr eaLnBrk="1" hangingPunct="1"/>
              <a:t>9/1/2016</a:t>
            </a:fld>
            <a:endParaRPr lang="en-US" sz="1000"/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Communication Basics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16B9B66-7D08-1C42-BA97-EF0B1B27DE18}" type="slidenum">
              <a:rPr lang="en-US" sz="1000"/>
              <a:pPr eaLnBrk="1" hangingPunct="1"/>
              <a:t>5</a:t>
            </a:fld>
            <a:endParaRPr lang="en-US" sz="10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Natural languages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Tahoma" charset="0"/>
              </a:rPr>
              <a:t>Human r</a:t>
            </a:r>
            <a:r>
              <a:rPr lang="en-US" sz="3200" dirty="0" smtClean="0">
                <a:latin typeface="Tahoma" charset="0"/>
              </a:rPr>
              <a:t>eading </a:t>
            </a:r>
            <a:r>
              <a:rPr lang="en-US" sz="3200" dirty="0">
                <a:latin typeface="Tahoma" charset="0"/>
              </a:rPr>
              <a:t>t</a:t>
            </a:r>
            <a:r>
              <a:rPr lang="en-US" sz="3200" dirty="0" smtClean="0">
                <a:latin typeface="Tahoma" charset="0"/>
              </a:rPr>
              <a:t>his…</a:t>
            </a:r>
            <a:endParaRPr lang="en-US" sz="3200" dirty="0">
              <a:latin typeface="Tahoma" charset="0"/>
            </a:endParaRPr>
          </a:p>
          <a:p>
            <a:pPr lvl="1" eaLnBrk="1" hangingPunct="1"/>
            <a:r>
              <a:rPr lang="en-US" sz="2800" b="1" dirty="0" err="1"/>
              <a:t>Aoccdrnig</a:t>
            </a:r>
            <a:r>
              <a:rPr lang="en-US" sz="2800" b="1" dirty="0"/>
              <a:t> to a </a:t>
            </a:r>
            <a:r>
              <a:rPr lang="en-US" sz="2800" b="1" dirty="0" err="1"/>
              <a:t>rscheearch</a:t>
            </a:r>
            <a:r>
              <a:rPr lang="en-US" sz="2800" b="1" dirty="0"/>
              <a:t> at </a:t>
            </a:r>
            <a:r>
              <a:rPr lang="en-US" sz="2800" b="1" dirty="0" err="1"/>
              <a:t>Cmabrigde</a:t>
            </a:r>
            <a:r>
              <a:rPr lang="en-US" sz="2800" b="1" dirty="0"/>
              <a:t> </a:t>
            </a:r>
            <a:r>
              <a:rPr lang="en-US" sz="2800" b="1" dirty="0" err="1"/>
              <a:t>Uinervtisy</a:t>
            </a:r>
            <a:r>
              <a:rPr lang="en-US" sz="2800" b="1" dirty="0"/>
              <a:t>, it </a:t>
            </a:r>
            <a:r>
              <a:rPr lang="en-US" sz="2800" b="1" dirty="0" err="1"/>
              <a:t>deosn't</a:t>
            </a:r>
            <a:r>
              <a:rPr lang="en-US" sz="2800" b="1" dirty="0"/>
              <a:t> </a:t>
            </a:r>
            <a:r>
              <a:rPr lang="en-US" sz="2800" b="1" dirty="0" err="1"/>
              <a:t>mttaer</a:t>
            </a:r>
            <a:r>
              <a:rPr lang="en-US" sz="2800" b="1" dirty="0"/>
              <a:t> in </a:t>
            </a:r>
            <a:r>
              <a:rPr lang="en-US" sz="2800" b="1" dirty="0" err="1"/>
              <a:t>waht</a:t>
            </a:r>
            <a:r>
              <a:rPr lang="en-US" sz="2800" b="1" dirty="0"/>
              <a:t> </a:t>
            </a:r>
            <a:r>
              <a:rPr lang="en-US" sz="2800" b="1" dirty="0" err="1"/>
              <a:t>oredr</a:t>
            </a:r>
            <a:r>
              <a:rPr lang="en-US" sz="2800" b="1" dirty="0"/>
              <a:t> the </a:t>
            </a:r>
            <a:r>
              <a:rPr lang="en-US" sz="2800" b="1" dirty="0" err="1"/>
              <a:t>ltteers</a:t>
            </a:r>
            <a:r>
              <a:rPr lang="en-US" sz="2800" b="1" dirty="0"/>
              <a:t> in a </a:t>
            </a:r>
            <a:r>
              <a:rPr lang="en-US" sz="2800" b="1" dirty="0" err="1"/>
              <a:t>wrod</a:t>
            </a:r>
            <a:r>
              <a:rPr lang="en-US" sz="2800" b="1" dirty="0"/>
              <a:t> are, the </a:t>
            </a:r>
            <a:r>
              <a:rPr lang="en-US" sz="2800" b="1" dirty="0" err="1"/>
              <a:t>olny</a:t>
            </a:r>
            <a:r>
              <a:rPr lang="en-US" sz="2800" b="1" dirty="0"/>
              <a:t> </a:t>
            </a:r>
            <a:r>
              <a:rPr lang="en-US" sz="2800" b="1" dirty="0" err="1"/>
              <a:t>iprmoetnt</a:t>
            </a:r>
            <a:r>
              <a:rPr lang="en-US" sz="2800" b="1" dirty="0"/>
              <a:t> </a:t>
            </a:r>
            <a:r>
              <a:rPr lang="en-US" sz="2800" b="1" dirty="0" err="1"/>
              <a:t>tihng</a:t>
            </a:r>
            <a:r>
              <a:rPr lang="en-US" sz="2800" b="1" dirty="0"/>
              <a:t> is </a:t>
            </a:r>
            <a:r>
              <a:rPr lang="en-US" sz="2800" b="1" dirty="0" err="1"/>
              <a:t>taht</a:t>
            </a:r>
            <a:r>
              <a:rPr lang="en-US" sz="2800" b="1" dirty="0"/>
              <a:t> the </a:t>
            </a:r>
            <a:r>
              <a:rPr lang="en-US" sz="2800" b="1" dirty="0" err="1"/>
              <a:t>frist</a:t>
            </a:r>
            <a:r>
              <a:rPr lang="en-US" sz="2800" b="1" dirty="0"/>
              <a:t> and </a:t>
            </a:r>
            <a:r>
              <a:rPr lang="en-US" sz="2800" b="1" dirty="0" err="1"/>
              <a:t>lsat</a:t>
            </a:r>
            <a:r>
              <a:rPr lang="en-US" sz="2800" b="1" dirty="0"/>
              <a:t> </a:t>
            </a:r>
            <a:r>
              <a:rPr lang="en-US" sz="2800" b="1" dirty="0" err="1"/>
              <a:t>ltteer</a:t>
            </a:r>
            <a:r>
              <a:rPr lang="en-US" sz="2800" b="1" dirty="0"/>
              <a:t> be at the </a:t>
            </a:r>
            <a:r>
              <a:rPr lang="en-US" sz="2800" b="1" dirty="0" err="1"/>
              <a:t>rghit</a:t>
            </a:r>
            <a:r>
              <a:rPr lang="en-US" sz="2800" b="1" dirty="0"/>
              <a:t> </a:t>
            </a:r>
            <a:r>
              <a:rPr lang="en-US" sz="2800" b="1" dirty="0" err="1"/>
              <a:t>pclae</a:t>
            </a:r>
            <a:r>
              <a:rPr lang="en-US" sz="2800" b="1" dirty="0"/>
              <a:t>. The </a:t>
            </a:r>
            <a:r>
              <a:rPr lang="en-US" sz="2800" b="1" dirty="0" err="1"/>
              <a:t>rset</a:t>
            </a:r>
            <a:r>
              <a:rPr lang="en-US" sz="2800" b="1" dirty="0"/>
              <a:t> can be a </a:t>
            </a:r>
            <a:r>
              <a:rPr lang="en-US" sz="2800" b="1" dirty="0" err="1"/>
              <a:t>toatl</a:t>
            </a:r>
            <a:r>
              <a:rPr lang="en-US" sz="2800" b="1" dirty="0"/>
              <a:t> </a:t>
            </a:r>
            <a:r>
              <a:rPr lang="en-US" sz="2800" b="1" dirty="0" err="1"/>
              <a:t>mses</a:t>
            </a:r>
            <a:r>
              <a:rPr lang="en-US" sz="2800" b="1" dirty="0"/>
              <a:t> and you can </a:t>
            </a:r>
            <a:r>
              <a:rPr lang="en-US" sz="2800" b="1" dirty="0" err="1"/>
              <a:t>sitll</a:t>
            </a:r>
            <a:r>
              <a:rPr lang="en-US" sz="2800" b="1" dirty="0"/>
              <a:t> </a:t>
            </a:r>
            <a:r>
              <a:rPr lang="en-US" sz="2800" b="1" dirty="0" err="1"/>
              <a:t>raed</a:t>
            </a:r>
            <a:r>
              <a:rPr lang="en-US" sz="2800" b="1" dirty="0"/>
              <a:t> it </a:t>
            </a:r>
            <a:r>
              <a:rPr lang="en-US" sz="2800" b="1" dirty="0" err="1"/>
              <a:t>wouthit</a:t>
            </a:r>
            <a:r>
              <a:rPr lang="en-US" sz="2800" b="1" dirty="0"/>
              <a:t> </a:t>
            </a:r>
            <a:r>
              <a:rPr lang="en-US" sz="2800" b="1" dirty="0" err="1"/>
              <a:t>porbelm</a:t>
            </a:r>
            <a:r>
              <a:rPr lang="en-US" sz="2800" b="1" dirty="0"/>
              <a:t>. </a:t>
            </a:r>
            <a:r>
              <a:rPr lang="en-US" sz="2800" b="1" dirty="0" err="1"/>
              <a:t>Tihs</a:t>
            </a:r>
            <a:r>
              <a:rPr lang="en-US" sz="2800" b="1" dirty="0"/>
              <a:t> is </a:t>
            </a:r>
            <a:r>
              <a:rPr lang="en-US" sz="2800" b="1" dirty="0" err="1"/>
              <a:t>bcuseae</a:t>
            </a:r>
            <a:r>
              <a:rPr lang="en-US" sz="2800" b="1" dirty="0"/>
              <a:t> the </a:t>
            </a:r>
            <a:r>
              <a:rPr lang="en-US" sz="2800" b="1" dirty="0" err="1"/>
              <a:t>huamn</a:t>
            </a:r>
            <a:r>
              <a:rPr lang="en-US" sz="2800" b="1" dirty="0"/>
              <a:t> </a:t>
            </a:r>
            <a:r>
              <a:rPr lang="en-US" sz="2800" b="1" dirty="0" err="1"/>
              <a:t>mnid</a:t>
            </a:r>
            <a:r>
              <a:rPr lang="en-US" sz="2800" b="1" dirty="0"/>
              <a:t> </a:t>
            </a:r>
            <a:r>
              <a:rPr lang="en-US" sz="2800" b="1" dirty="0" err="1"/>
              <a:t>deos</a:t>
            </a:r>
            <a:r>
              <a:rPr lang="en-US" sz="2800" b="1" dirty="0"/>
              <a:t> not </a:t>
            </a:r>
            <a:r>
              <a:rPr lang="en-US" sz="2800" b="1" dirty="0" err="1"/>
              <a:t>raed</a:t>
            </a:r>
            <a:r>
              <a:rPr lang="en-US" sz="2800" b="1" dirty="0"/>
              <a:t> </a:t>
            </a:r>
            <a:r>
              <a:rPr lang="en-US" sz="2800" b="1" dirty="0" err="1"/>
              <a:t>ervey</a:t>
            </a:r>
            <a:r>
              <a:rPr lang="en-US" sz="2800" b="1" dirty="0"/>
              <a:t> </a:t>
            </a:r>
            <a:r>
              <a:rPr lang="en-US" sz="2800" b="1" dirty="0" err="1"/>
              <a:t>lteter</a:t>
            </a:r>
            <a:r>
              <a:rPr lang="en-US" sz="2800" b="1" dirty="0"/>
              <a:t> by </a:t>
            </a:r>
            <a:r>
              <a:rPr lang="en-US" sz="2800" b="1" dirty="0" err="1"/>
              <a:t>istlef</a:t>
            </a:r>
            <a:r>
              <a:rPr lang="en-US" sz="2800" b="1" dirty="0"/>
              <a:t>, but the </a:t>
            </a:r>
            <a:r>
              <a:rPr lang="en-US" sz="2800" b="1" dirty="0" err="1"/>
              <a:t>wrod</a:t>
            </a:r>
            <a:r>
              <a:rPr lang="en-US" sz="2800" b="1" dirty="0"/>
              <a:t> as a </a:t>
            </a:r>
            <a:r>
              <a:rPr lang="en-US" sz="2800" b="1" dirty="0" err="1"/>
              <a:t>wlohe</a:t>
            </a:r>
            <a:r>
              <a:rPr lang="en-US" sz="2800" b="1" dirty="0"/>
              <a:t>.</a:t>
            </a:r>
            <a:endParaRPr lang="en-US" sz="28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778CAA-CBA8-D54A-9440-953B86F8C5F8}" type="datetime1">
              <a:rPr lang="en-US" sz="1000"/>
              <a:pPr eaLnBrk="1" hangingPunct="1"/>
              <a:t>9/1/2016</a:t>
            </a:fld>
            <a:endParaRPr lang="en-US" sz="1000"/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Communication Basics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16B9B66-7D08-1C42-BA97-EF0B1B27DE18}" type="slidenum">
              <a:rPr lang="en-US" sz="1000"/>
              <a:pPr eaLnBrk="1" hangingPunct="1"/>
              <a:t>6</a:t>
            </a:fld>
            <a:endParaRPr lang="en-US" sz="10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Natural languages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Tahoma" charset="0"/>
              </a:rPr>
              <a:t>Interprets as this…</a:t>
            </a:r>
            <a:endParaRPr lang="en-US" sz="3200" dirty="0">
              <a:latin typeface="Tahoma" charset="0"/>
            </a:endParaRPr>
          </a:p>
          <a:p>
            <a:pPr lvl="1" eaLnBrk="1" hangingPunct="1"/>
            <a:r>
              <a:rPr lang="en-US" sz="2800" b="1" i="1" dirty="0"/>
              <a:t>According to a researcher (sic) at Cambridge University, it doesn't matter in what order the letters in a word are, the only important thing is that the first and last letter be at the right place. The rest can be a total mess and you can still read it without problem. This is because the human mind does not read every letter by itself but the word as a whole</a:t>
            </a:r>
            <a:r>
              <a:rPr lang="en-US" sz="2800" b="1" i="1" dirty="0" smtClean="0"/>
              <a:t>.</a:t>
            </a:r>
          </a:p>
          <a:p>
            <a:pPr lvl="1" eaLnBrk="1" hangingPunct="1"/>
            <a:r>
              <a:rPr lang="en-US" sz="1600" dirty="0">
                <a:latin typeface="Tahoma" charset="0"/>
              </a:rPr>
              <a:t>http://www.mrc-cbu.cam.ac.uk/people/matt.davis/cmabridge/</a:t>
            </a:r>
          </a:p>
        </p:txBody>
      </p:sp>
    </p:spTree>
    <p:extLst>
      <p:ext uri="{BB962C8B-B14F-4D97-AF65-F5344CB8AC3E}">
        <p14:creationId xmlns:p14="http://schemas.microsoft.com/office/powerpoint/2010/main" val="160559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778CAA-CBA8-D54A-9440-953B86F8C5F8}" type="datetime1">
              <a:rPr lang="en-US" sz="1000"/>
              <a:pPr eaLnBrk="1" hangingPunct="1"/>
              <a:t>9/1/2016</a:t>
            </a:fld>
            <a:endParaRPr lang="en-US" sz="1000"/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Communication Basics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16B9B66-7D08-1C42-BA97-EF0B1B27DE18}" type="slidenum">
              <a:rPr lang="en-US" sz="1000"/>
              <a:pPr eaLnBrk="1" hangingPunct="1"/>
              <a:t>7</a:t>
            </a:fld>
            <a:endParaRPr lang="en-US" sz="10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Natural languages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Tahoma" charset="0"/>
              </a:rPr>
              <a:t>Human to human</a:t>
            </a:r>
          </a:p>
          <a:p>
            <a:pPr lvl="1" eaLnBrk="1" hangingPunct="1"/>
            <a:r>
              <a:rPr lang="en-US" sz="2800" dirty="0" smtClean="0">
                <a:latin typeface="Tahoma" charset="0"/>
              </a:rPr>
              <a:t>Ambiguity </a:t>
            </a:r>
            <a:r>
              <a:rPr lang="en-US" sz="2800" dirty="0">
                <a:latin typeface="Tahoma" charset="0"/>
              </a:rPr>
              <a:t>integral and unavoidable</a:t>
            </a:r>
          </a:p>
          <a:p>
            <a:pPr lvl="1" eaLnBrk="1" hangingPunct="1"/>
            <a:r>
              <a:rPr lang="en-US" sz="2800" dirty="0">
                <a:latin typeface="Tahoma" charset="0"/>
              </a:rPr>
              <a:t>Ideal for humans</a:t>
            </a:r>
          </a:p>
          <a:p>
            <a:pPr lvl="1" eaLnBrk="1" hangingPunct="1"/>
            <a:r>
              <a:rPr lang="en-US" sz="2800" dirty="0">
                <a:latin typeface="Tahoma" charset="0"/>
              </a:rPr>
              <a:t>Ill-suited to </a:t>
            </a:r>
            <a:r>
              <a:rPr lang="en-US" sz="2800" dirty="0" smtClean="0">
                <a:latin typeface="Tahoma" charset="0"/>
              </a:rPr>
              <a:t>devices</a:t>
            </a:r>
          </a:p>
          <a:p>
            <a:pPr lvl="1" eaLnBrk="1" hangingPunct="1"/>
            <a:endParaRPr lang="en-US" sz="2800" dirty="0">
              <a:latin typeface="Tahoma" charset="0"/>
            </a:endParaRPr>
          </a:p>
          <a:p>
            <a:pPr lvl="1" eaLnBrk="1" hangingPunct="1"/>
            <a:r>
              <a:rPr lang="en-US" sz="2800" i="1" dirty="0" smtClean="0">
                <a:latin typeface="Tahoma" charset="0"/>
              </a:rPr>
              <a:t>Irregular – by its very nature</a:t>
            </a:r>
            <a:endParaRPr lang="en-US" sz="2800" i="1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2024C8E-1E68-A245-81EA-B32023A0A863}" type="datetime1">
              <a:rPr lang="en-US" sz="1000"/>
              <a:pPr eaLnBrk="1" hangingPunct="1"/>
              <a:t>9/1/2016</a:t>
            </a:fld>
            <a:endParaRPr lang="en-US" sz="1000"/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Communication Basics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9DAFD22-654C-3045-B179-5CF18251F280}" type="slidenum">
              <a:rPr lang="en-US" sz="1000"/>
              <a:pPr eaLnBrk="1" hangingPunct="1"/>
              <a:t>8</a:t>
            </a:fld>
            <a:endParaRPr lang="en-US" sz="10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Computer languages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Tahoma" charset="0"/>
              </a:rPr>
              <a:t>Human to device</a:t>
            </a:r>
          </a:p>
          <a:p>
            <a:pPr lvl="1" eaLnBrk="1" hangingPunct="1"/>
            <a:r>
              <a:rPr lang="en-US" sz="2800">
                <a:latin typeface="Tahoma" charset="0"/>
              </a:rPr>
              <a:t>Moderate flexibility</a:t>
            </a:r>
          </a:p>
          <a:p>
            <a:pPr lvl="1" eaLnBrk="1" hangingPunct="1"/>
            <a:r>
              <a:rPr lang="en-US" sz="2800">
                <a:latin typeface="Tahoma" charset="0"/>
              </a:rPr>
              <a:t>Moderate complexity</a:t>
            </a:r>
          </a:p>
          <a:p>
            <a:pPr lvl="1" eaLnBrk="1" hangingPunct="1"/>
            <a:r>
              <a:rPr lang="en-US" sz="2800">
                <a:latin typeface="Tahoma" charset="0"/>
              </a:rPr>
              <a:t>Clarity preferred over ambiguity</a:t>
            </a:r>
          </a:p>
          <a:p>
            <a:pPr lvl="1" eaLnBrk="1" hangingPunct="1"/>
            <a:r>
              <a:rPr lang="en-US" sz="2800">
                <a:latin typeface="Tahoma" charset="0"/>
              </a:rPr>
              <a:t>Programming languages</a:t>
            </a:r>
          </a:p>
          <a:p>
            <a:pPr lvl="2" eaLnBrk="1" hangingPunct="1"/>
            <a:r>
              <a:rPr lang="en-US" sz="2400">
                <a:latin typeface="Tahoma" charset="0"/>
              </a:rPr>
              <a:t>C, C++, Java, VisualBasic, JavaScript, PHP, etc.</a:t>
            </a:r>
          </a:p>
          <a:p>
            <a:pPr lvl="1" eaLnBrk="1" hangingPunct="1"/>
            <a:r>
              <a:rPr lang="en-US" sz="2800">
                <a:latin typeface="Tahoma" charset="0"/>
              </a:rPr>
              <a:t>Metalanguages</a:t>
            </a:r>
          </a:p>
          <a:p>
            <a:pPr lvl="2" eaLnBrk="1" hangingPunct="1"/>
            <a:r>
              <a:rPr lang="en-US" sz="2400">
                <a:latin typeface="Tahoma" charset="0"/>
              </a:rPr>
              <a:t>SGML, XML, etc.</a:t>
            </a:r>
          </a:p>
          <a:p>
            <a:pPr lvl="1" eaLnBrk="1" hangingPunct="1"/>
            <a:r>
              <a:rPr lang="en-US" sz="2800">
                <a:latin typeface="Tahoma" charset="0"/>
              </a:rPr>
              <a:t>Markup languages</a:t>
            </a:r>
          </a:p>
          <a:p>
            <a:pPr lvl="2" eaLnBrk="1" hangingPunct="1"/>
            <a:r>
              <a:rPr lang="en-US" sz="2400">
                <a:latin typeface="Tahoma" charset="0"/>
              </a:rPr>
              <a:t>HTML, XHTML,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2024C8E-1E68-A245-81EA-B32023A0A863}" type="datetime1">
              <a:rPr lang="en-US" sz="1000"/>
              <a:pPr eaLnBrk="1" hangingPunct="1"/>
              <a:t>9/1/2016</a:t>
            </a:fld>
            <a:endParaRPr lang="en-US" sz="1000"/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CS403 Communication Basics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9DAFD22-654C-3045-B179-5CF18251F280}" type="slidenum">
              <a:rPr lang="en-US" sz="1000"/>
              <a:pPr eaLnBrk="1" hangingPunct="1"/>
              <a:t>9</a:t>
            </a:fld>
            <a:endParaRPr lang="en-US" sz="10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Computer languages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Tahoma" charset="0"/>
              </a:rPr>
              <a:t>Why so many?</a:t>
            </a:r>
            <a:endParaRPr lang="en-US" sz="3200" dirty="0">
              <a:latin typeface="Tahoma" charset="0"/>
            </a:endParaRPr>
          </a:p>
          <a:p>
            <a:pPr lvl="1" eaLnBrk="1" hangingPunct="1"/>
            <a:r>
              <a:rPr lang="en-US" sz="2800" dirty="0" smtClean="0">
                <a:latin typeface="Tahoma" charset="0"/>
              </a:rPr>
              <a:t>Platform </a:t>
            </a:r>
          </a:p>
          <a:p>
            <a:pPr lvl="1" eaLnBrk="1" hangingPunct="1"/>
            <a:r>
              <a:rPr lang="en-US" sz="2800" dirty="0" smtClean="0">
                <a:latin typeface="Tahoma" charset="0"/>
              </a:rPr>
              <a:t>Environment</a:t>
            </a:r>
          </a:p>
          <a:p>
            <a:pPr lvl="1" eaLnBrk="1" hangingPunct="1"/>
            <a:r>
              <a:rPr lang="en-US" sz="2800" dirty="0" smtClean="0">
                <a:latin typeface="Tahoma" charset="0"/>
              </a:rPr>
              <a:t>Task</a:t>
            </a:r>
          </a:p>
          <a:p>
            <a:pPr lvl="1" eaLnBrk="1" hangingPunct="1"/>
            <a:r>
              <a:rPr lang="en-US" sz="2800" dirty="0" smtClean="0">
                <a:latin typeface="Tahoma" charset="0"/>
              </a:rPr>
              <a:t>Speed</a:t>
            </a:r>
          </a:p>
          <a:p>
            <a:pPr lvl="1" eaLnBrk="1" hangingPunct="1"/>
            <a:r>
              <a:rPr lang="en-US" sz="2800" dirty="0" smtClean="0">
                <a:latin typeface="Tahoma" charset="0"/>
              </a:rPr>
              <a:t>Portability</a:t>
            </a:r>
          </a:p>
        </p:txBody>
      </p:sp>
    </p:spTree>
    <p:extLst>
      <p:ext uri="{BB962C8B-B14F-4D97-AF65-F5344CB8AC3E}">
        <p14:creationId xmlns:p14="http://schemas.microsoft.com/office/powerpoint/2010/main" val="212108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9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6666FF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1372</TotalTime>
  <Words>644</Words>
  <Application>Microsoft Office PowerPoint</Application>
  <PresentationFormat>On-screen Show (4:3)</PresentationFormat>
  <Paragraphs>161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ＭＳ Ｐゴシック</vt:lpstr>
      <vt:lpstr>Tahoma</vt:lpstr>
      <vt:lpstr>Times New Roman</vt:lpstr>
      <vt:lpstr>Wingdings</vt:lpstr>
      <vt:lpstr>Blueprint</vt:lpstr>
      <vt:lpstr>Communication</vt:lpstr>
      <vt:lpstr>Natural languages</vt:lpstr>
      <vt:lpstr>Natural languages</vt:lpstr>
      <vt:lpstr>Natural languages</vt:lpstr>
      <vt:lpstr>Natural languages</vt:lpstr>
      <vt:lpstr>Natural languages</vt:lpstr>
      <vt:lpstr>Natural languages</vt:lpstr>
      <vt:lpstr>Computer languages</vt:lpstr>
      <vt:lpstr>Computer languages</vt:lpstr>
      <vt:lpstr>Protocols</vt:lpstr>
      <vt:lpstr>Complexity vs Processing Time</vt:lpstr>
      <vt:lpstr>The Internet</vt:lpstr>
      <vt:lpstr>The Internet</vt:lpstr>
      <vt:lpstr>The Internet</vt:lpstr>
      <vt:lpstr>Internet services</vt:lpstr>
    </vt:vector>
  </TitlesOfParts>
  <Company>University of New Hampshire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CS403: Online Network Exploration</dc:title>
  <dc:creator>amg</dc:creator>
  <cp:lastModifiedBy>bsa23</cp:lastModifiedBy>
  <cp:revision>44</cp:revision>
  <cp:lastPrinted>2016-08-30T14:45:16Z</cp:lastPrinted>
  <dcterms:created xsi:type="dcterms:W3CDTF">2004-08-04T01:48:54Z</dcterms:created>
  <dcterms:modified xsi:type="dcterms:W3CDTF">2016-09-01T20:29:14Z</dcterms:modified>
</cp:coreProperties>
</file>