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599" autoAdjust="0"/>
  </p:normalViewPr>
  <p:slideViewPr>
    <p:cSldViewPr>
      <p:cViewPr varScale="1">
        <p:scale>
          <a:sx n="93" d="100"/>
          <a:sy n="93" d="100"/>
        </p:scale>
        <p:origin x="16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81A9-1273-644F-98D2-B550FC3B1AAB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A1F01-808A-4F45-9D25-C96D9690F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580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2043ED-2553-E74D-AFC6-DFBDA558C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11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Figure 10-1 f</a:t>
            </a:r>
            <a:r>
              <a:rPr lang="en-US" dirty="0" smtClean="0"/>
              <a:t>rom </a:t>
            </a:r>
            <a:r>
              <a:rPr lang="en-US" i="1" dirty="0" smtClean="0"/>
              <a:t>Computer Networking First-Step</a:t>
            </a:r>
            <a:r>
              <a:rPr lang="en-US" dirty="0" smtClean="0"/>
              <a:t> by Wendell Odom</a:t>
            </a:r>
            <a:r>
              <a:rPr lang="en-US" baseline="0" dirty="0" smtClean="0"/>
              <a:t> </a:t>
            </a:r>
            <a:r>
              <a:rPr lang="en-US" dirty="0" smtClean="0"/>
              <a:t>(ISBN: 1587201011) Copyright © 2013 Cisco Systems, Inc.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043ED-2553-E74D-AFC6-DFBDA558C0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5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043ED-2553-E74D-AFC6-DFBDA558C0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5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Figure 10-3 f</a:t>
            </a:r>
            <a:r>
              <a:rPr lang="en-US" dirty="0" smtClean="0"/>
              <a:t>rom </a:t>
            </a:r>
            <a:r>
              <a:rPr lang="en-US" i="1" dirty="0" smtClean="0"/>
              <a:t>Computer Networking First-Step</a:t>
            </a:r>
            <a:r>
              <a:rPr lang="en-US" dirty="0" smtClean="0"/>
              <a:t> by Wendell Odom</a:t>
            </a:r>
            <a:r>
              <a:rPr lang="en-US" baseline="0" dirty="0" smtClean="0"/>
              <a:t> </a:t>
            </a:r>
            <a:r>
              <a:rPr lang="en-US" dirty="0" smtClean="0"/>
              <a:t>(ISBN: 1587201011) Copyright © 2013 Cisco Systems, Inc.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043ED-2553-E74D-AFC6-DFBDA558C0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5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Figure 10-7 f</a:t>
            </a:r>
            <a:r>
              <a:rPr lang="en-US" dirty="0" smtClean="0"/>
              <a:t>rom </a:t>
            </a:r>
            <a:r>
              <a:rPr lang="en-US" i="1" dirty="0" smtClean="0"/>
              <a:t>Computer Networking First-Step</a:t>
            </a:r>
            <a:r>
              <a:rPr lang="en-US" dirty="0" smtClean="0"/>
              <a:t> by Wendell Odom</a:t>
            </a:r>
            <a:r>
              <a:rPr lang="en-US" baseline="0" dirty="0" smtClean="0"/>
              <a:t> </a:t>
            </a:r>
            <a:r>
              <a:rPr lang="en-US" dirty="0" smtClean="0"/>
              <a:t>(ISBN: 1587201011) Copyright © 2013 Cisco Systems, Inc.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043ED-2553-E74D-AFC6-DFBDA558C0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5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Figure 10-8 f</a:t>
            </a:r>
            <a:r>
              <a:rPr lang="en-US" dirty="0" smtClean="0"/>
              <a:t>rom </a:t>
            </a:r>
            <a:r>
              <a:rPr lang="en-US" i="1" dirty="0" smtClean="0"/>
              <a:t>Computer Networking First-Step</a:t>
            </a:r>
            <a:r>
              <a:rPr lang="en-US" dirty="0" smtClean="0"/>
              <a:t> by Wendell Odom</a:t>
            </a:r>
            <a:r>
              <a:rPr lang="en-US" baseline="0" dirty="0" smtClean="0"/>
              <a:t> </a:t>
            </a:r>
            <a:r>
              <a:rPr lang="en-US" dirty="0" smtClean="0"/>
              <a:t>(ISBN: 1587201011) Copyright © 2013 Cisco Systems, Inc. All rights reserved.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Additional details drawn from Wikipedia entry on IP</a:t>
            </a:r>
            <a:r>
              <a:rPr lang="en-US" baseline="0" dirty="0" smtClean="0"/>
              <a:t> address at http://</a:t>
            </a:r>
            <a:r>
              <a:rPr lang="en-US" baseline="0" dirty="0" err="1" smtClean="0"/>
              <a:t>en.wikipedia.org</a:t>
            </a:r>
            <a:r>
              <a:rPr lang="en-US" baseline="0" dirty="0" smtClean="0"/>
              <a:t>/wiki/</a:t>
            </a:r>
            <a:r>
              <a:rPr lang="en-US" baseline="0" dirty="0" err="1" smtClean="0"/>
              <a:t>IP_address</a:t>
            </a:r>
            <a:r>
              <a:rPr lang="en-US" baseline="0" dirty="0" smtClean="0"/>
              <a:t> as of 10/17/12.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043ED-2553-E74D-AFC6-DFBDA558C0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5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Figure </a:t>
            </a:r>
            <a:r>
              <a:rPr lang="en-US" baseline="0" smtClean="0"/>
              <a:t>10-9 </a:t>
            </a:r>
            <a:r>
              <a:rPr lang="en-US" baseline="0" dirty="0" smtClean="0"/>
              <a:t>f</a:t>
            </a:r>
            <a:r>
              <a:rPr lang="en-US" dirty="0" smtClean="0"/>
              <a:t>rom </a:t>
            </a:r>
            <a:r>
              <a:rPr lang="en-US" i="1" dirty="0" smtClean="0"/>
              <a:t>Computer Networking First-Step</a:t>
            </a:r>
            <a:r>
              <a:rPr lang="en-US" dirty="0" smtClean="0"/>
              <a:t> by Wendell Odom</a:t>
            </a:r>
            <a:r>
              <a:rPr lang="en-US" baseline="0" dirty="0" smtClean="0"/>
              <a:t> </a:t>
            </a:r>
            <a:r>
              <a:rPr lang="en-US" dirty="0" smtClean="0"/>
              <a:t>(ISBN: 1587201011) Copyright © 2013 Cisco Systems, Inc. All rights reserved.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Additional details drawn from Wikipedia entry on IP</a:t>
            </a:r>
            <a:r>
              <a:rPr lang="en-US" baseline="0" dirty="0" smtClean="0"/>
              <a:t> address at http://</a:t>
            </a:r>
            <a:r>
              <a:rPr lang="en-US" baseline="0" dirty="0" err="1" smtClean="0"/>
              <a:t>en.wikipedia.org</a:t>
            </a:r>
            <a:r>
              <a:rPr lang="en-US" baseline="0" dirty="0" smtClean="0"/>
              <a:t>/wiki/</a:t>
            </a:r>
            <a:r>
              <a:rPr lang="en-US" baseline="0" dirty="0" err="1" smtClean="0"/>
              <a:t>IP_address</a:t>
            </a:r>
            <a:r>
              <a:rPr lang="en-US" baseline="0" dirty="0" smtClean="0"/>
              <a:t> as of 10/17/12.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043ED-2553-E74D-AFC6-DFBDA558C0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5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1" name="Group 7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6" name="Group 2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147" name="Rectangle 3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48" name="Group 4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149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0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1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3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4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9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4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9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1" name="Line 27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2" name="Line 28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3" name="Line 29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4" name="Line 30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5" name="Line 31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6" name="Line 32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7" name="Line 33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8" name="Line 34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9" name="Line 35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0" name="Line 36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1" name="Line 37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2" name="Line 38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3" name="Line 39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4" name="Line 40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5" name="Line 41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6" name="Line 42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7" name="Line 43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8" name="Line 44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9" name="Line 45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0" name="Line 46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1" name="Line 47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2" name="Line 48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3" name="Line 49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4" name="Line 50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" name="Line 51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" name="Line 52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" name="Line 53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8" name="Line 54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9" name="Line 55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200" name="Line 56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20" name="Group 76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209" name="Line 65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" name="Line 63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8" name="Line 64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0" name="Arc 6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19" name="Group 75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211" name="Line 67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2" name="Line 68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3" name="Arc 69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215" name="Rectangle 71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13522E54-064F-4D46-80BC-0A5DDB9732C9}" type="datetime1">
              <a:rPr lang="en-US" smtClean="0"/>
              <a:t>3/29/16</a:t>
            </a:fld>
            <a:endParaRPr lang="en-US"/>
          </a:p>
        </p:txBody>
      </p:sp>
      <p:sp>
        <p:nvSpPr>
          <p:cNvPr id="6216" name="Rectangle 72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CS403 - Internet Protocol</a:t>
            </a:r>
            <a:endParaRPr lang="en-US"/>
          </a:p>
        </p:txBody>
      </p:sp>
      <p:sp>
        <p:nvSpPr>
          <p:cNvPr id="6217" name="Rectangle 7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4CF620EE-681A-C842-A1AB-1F6A45E9B8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D1C319-1699-A24A-AAB4-C0661656FAF0}" type="datetime1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Internet Protocol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9A71E-418F-8941-88FD-B8857512DF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3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151503-AC9E-BB47-A0CE-F1D80EF21FEC}" type="datetime1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Internet Protocol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A518B-0878-FE4E-8888-7D0A074F6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6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1EBFEB-89F3-1B42-BD44-DF6D8655D251}" type="datetime1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Internet Protocol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2F3EB-2CF3-5847-A4B5-99A43F533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3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BF6183-36A7-DE4A-8B15-C979619DD32D}" type="datetime1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Internet Protocol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A649E-141E-2040-8F16-3214AA6132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8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906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5C2D02-F149-CC46-BED5-341C9D6A5D9E}" type="datetime1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Internet Protocol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9DB986-219D-9149-8943-094F85EC2D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E5A89D-E011-E144-9E40-BF9C21A7407F}" type="datetime1">
              <a:rPr lang="en-US" smtClean="0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Internet Protocol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F94F0-E4C0-6643-B2CC-85552AACD5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9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CEA84C-C430-814F-94F9-8724B1005588}" type="datetime1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Internet Protocol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F5BD4-BDC4-954C-AAFE-A14250E7E8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9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30D684-FB4B-ED41-97A2-CFC98945FB65}" type="datetime1">
              <a:rPr lang="en-US" smtClean="0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Internet Protocol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AD420-F6EA-9547-AA34-6A41098F50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0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C52F89-36AA-8344-B28A-6FF6FEBD1547}" type="datetime1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Internet Protocol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191DB-4E92-4A4E-9386-A5B70B3E6E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9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111A5D-B807-F245-9EC9-794BC8422D06}" type="datetime1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Internet Protocol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5D48A-94B6-B44D-B681-6B540D8E8E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7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roup 71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6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7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51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81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2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3" name="Group 59"/>
            <p:cNvGrpSpPr>
              <a:grpSpLocks/>
            </p:cNvGrpSpPr>
            <p:nvPr userDrawn="1"/>
          </p:nvGrpSpPr>
          <p:grpSpPr bwMode="auto">
            <a:xfrm>
              <a:off x="261" y="528"/>
              <a:ext cx="1124" cy="1464"/>
              <a:chOff x="96" y="916"/>
              <a:chExt cx="2208" cy="2876"/>
            </a:xfrm>
          </p:grpSpPr>
          <p:sp>
            <p:nvSpPr>
              <p:cNvPr id="1084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" name="Arc 62"/>
              <p:cNvSpPr>
                <a:spLocks/>
              </p:cNvSpPr>
              <p:nvPr userDrawn="1"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8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8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990600"/>
            <a:ext cx="7772400" cy="5334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03630B2B-9AF5-1842-8D25-40CD932789F7}" type="datetime1">
              <a:rPr lang="en-US" smtClean="0"/>
              <a:t>3/29/16</a:t>
            </a:fld>
            <a:endParaRPr lang="en-US"/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CS403 - Internet Protocol</a:t>
            </a:r>
            <a:endParaRPr lang="en-US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0AD07E7-E1A2-764E-BC8B-4DA7020C38C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3DE7-21B5-7249-A20F-516E9F899A6D}" type="datetime1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Internet Protocol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9428-790E-4342-A505-69DE52AD9A5F}" type="slidenum">
              <a:rPr lang="en-US"/>
              <a:pPr/>
              <a:t>1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2590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Routers are devices that sit at the intersections between two or more networks – shown as cylinder with arrows pointing to center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Act to interconnect those networks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Forward packets from one network to another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Can connect networks of same or different types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group of mutually interconnected networks forms an internetwork, or internet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Routing is the process of moving data from its source to its destination across an internet</a:t>
            </a:r>
          </a:p>
        </p:txBody>
      </p:sp>
      <p:pic>
        <p:nvPicPr>
          <p:cNvPr id="7" name="Picture 2" descr="CN731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10922"/>
            <a:ext cx="5672138" cy="296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3DE7-21B5-7249-A20F-516E9F899A6D}" type="datetime1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Internet Protocol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9428-790E-4342-A505-69DE52AD9A5F}" type="slidenum">
              <a:rPr lang="en-US"/>
              <a:pPr/>
              <a:t>2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Protocol (IP)</a:t>
            </a:r>
            <a:endParaRPr lang="en-US" dirty="0"/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541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Layer 3 protocol – defines internet addressing and rules for routing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IP addresses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Defined to simplify routing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32-bits – canonical (or dotted quad) notation – 4 decimal octets</a:t>
            </a:r>
          </a:p>
          <a:p>
            <a:pPr lvl="3">
              <a:lnSpc>
                <a:spcPct val="120000"/>
              </a:lnSpc>
            </a:pPr>
            <a:r>
              <a:rPr lang="en-US" dirty="0" smtClean="0"/>
              <a:t>132.177.4.208 is IP address of </a:t>
            </a:r>
            <a:r>
              <a:rPr lang="en-US" dirty="0" err="1" smtClean="0"/>
              <a:t>wcit.cs.unh.edu</a:t>
            </a:r>
            <a:endParaRPr lang="en-US" dirty="0" smtClean="0"/>
          </a:p>
          <a:p>
            <a:pPr lvl="3">
              <a:lnSpc>
                <a:spcPct val="120000"/>
              </a:lnSpc>
            </a:pPr>
            <a:r>
              <a:rPr lang="en-US" dirty="0" smtClean="0"/>
              <a:t>132.177.137.6 is IP address of </a:t>
            </a:r>
            <a:r>
              <a:rPr lang="en-US" dirty="0" err="1" smtClean="0"/>
              <a:t>newton.unh.edu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dirty="0" smtClean="0"/>
              <a:t>Every network interface must have its own unique IP address</a:t>
            </a:r>
          </a:p>
          <a:p>
            <a:pPr lvl="3">
              <a:lnSpc>
                <a:spcPct val="120000"/>
              </a:lnSpc>
            </a:pPr>
            <a:r>
              <a:rPr lang="en-US" dirty="0" smtClean="0"/>
              <a:t>Most computers have only one</a:t>
            </a:r>
          </a:p>
          <a:p>
            <a:pPr lvl="3">
              <a:lnSpc>
                <a:spcPct val="120000"/>
              </a:lnSpc>
            </a:pPr>
            <a:r>
              <a:rPr lang="en-US" dirty="0" smtClean="0"/>
              <a:t>Routers have many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Host – any device with a functioning network interface that can send and receive IP packets</a:t>
            </a:r>
          </a:p>
        </p:txBody>
      </p:sp>
    </p:spTree>
    <p:extLst>
      <p:ext uri="{BB962C8B-B14F-4D97-AF65-F5344CB8AC3E}">
        <p14:creationId xmlns:p14="http://schemas.microsoft.com/office/powerpoint/2010/main" val="13387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3DE7-21B5-7249-A20F-516E9F899A6D}" type="datetime1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CS403 - Internet Protocol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9428-790E-4342-A505-69DE52AD9A5F}" type="slidenum">
              <a:rPr lang="en-US"/>
              <a:pPr/>
              <a:t>3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packets</a:t>
            </a:r>
            <a:endParaRPr lang="en-US" dirty="0"/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3124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IP header + data payload = IP packet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Packet is a Layer 3 term (datagram is also common)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Segment is a Layer 4 term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Frame is a Layer 2 term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IP header is 20</a:t>
            </a:r>
            <a:r>
              <a:rPr lang="en-US" dirty="0"/>
              <a:t>-</a:t>
            </a:r>
            <a:r>
              <a:rPr lang="en-US" dirty="0" smtClean="0"/>
              <a:t>bytes long 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I</a:t>
            </a:r>
            <a:r>
              <a:rPr lang="en-US" dirty="0" smtClean="0"/>
              <a:t>ncludes source and destination IP addresses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Data payload is often a TCP segment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IP provides for the end-to-end delivery of TCP segments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Connectionless, best-effort system</a:t>
            </a:r>
          </a:p>
        </p:txBody>
      </p:sp>
      <p:pic>
        <p:nvPicPr>
          <p:cNvPr id="7" name="Picture 2" descr="CN731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76026"/>
            <a:ext cx="7239000" cy="22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3DE7-21B5-7249-A20F-516E9F899A6D}" type="datetime1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CS403 - Internet Protocol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9428-790E-4342-A505-69DE52AD9A5F}" type="slidenum">
              <a:rPr lang="en-US"/>
              <a:pPr/>
              <a:t>4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addresses</a:t>
            </a:r>
            <a:endParaRPr lang="en-US" dirty="0"/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924800" cy="2438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All IP addresses on the same physical network have an initial portion in common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IP network number – </a:t>
            </a:r>
            <a:r>
              <a:rPr lang="en-US" dirty="0"/>
              <a:t>similar to a Zip </a:t>
            </a:r>
            <a:r>
              <a:rPr lang="en-US" dirty="0" smtClean="0"/>
              <a:t>code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Written like an IP address, but only shared portion is indicated, rest zeroes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Shared portion is called network portion, remainder is host portion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Simplifies routing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R</a:t>
            </a:r>
            <a:r>
              <a:rPr lang="en-US" dirty="0" smtClean="0"/>
              <a:t>outers don’t need to know where each individual address is, just where each network is </a:t>
            </a:r>
          </a:p>
        </p:txBody>
      </p:sp>
      <p:pic>
        <p:nvPicPr>
          <p:cNvPr id="8" name="Picture 2" descr="CN7310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3243758"/>
            <a:ext cx="3968750" cy="3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838200" y="3352800"/>
            <a:ext cx="3962400" cy="3200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 smtClean="0"/>
              <a:t>Class A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1 octet specified (1</a:t>
            </a:r>
            <a:r>
              <a:rPr lang="en-US" baseline="30000" dirty="0" smtClean="0"/>
              <a:t>st</a:t>
            </a:r>
            <a:r>
              <a:rPr lang="en-US" dirty="0" smtClean="0"/>
              <a:t> is 0-127)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128 networks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16,777,216 addresses each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Class B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2 octets specified (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is </a:t>
            </a:r>
            <a:r>
              <a:rPr lang="en-US" dirty="0" smtClean="0"/>
              <a:t>128-191)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16,384 networks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65,536 addresses each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Class C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3 octets specified (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is </a:t>
            </a:r>
            <a:r>
              <a:rPr lang="en-US" dirty="0" smtClean="0"/>
              <a:t>192-223)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2,097,152 networks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256 addresses each</a:t>
            </a:r>
          </a:p>
        </p:txBody>
      </p:sp>
    </p:spTree>
    <p:extLst>
      <p:ext uri="{BB962C8B-B14F-4D97-AF65-F5344CB8AC3E}">
        <p14:creationId xmlns:p14="http://schemas.microsoft.com/office/powerpoint/2010/main" val="9537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3DE7-21B5-7249-A20F-516E9F899A6D}" type="datetime1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CS403 - Internet Protocol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9428-790E-4342-A505-69DE52AD9A5F}" type="slidenum">
              <a:rPr lang="en-US"/>
              <a:pPr/>
              <a:t>5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IP addresses</a:t>
            </a:r>
            <a:endParaRPr lang="en-US" dirty="0"/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924800" cy="2438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Routers only work with network portion of IP addresses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Cannot distinguish individual hosts on a single IP network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So we need one IP network per physical network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But few physical networks need all their IP addresses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M</a:t>
            </a:r>
            <a:r>
              <a:rPr lang="en-US" dirty="0" smtClean="0"/>
              <a:t>any IP addresses are wasted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IPv4 provides at most 4,294,967,296 unique addresses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Over 20,000,000,000 </a:t>
            </a:r>
            <a:r>
              <a:rPr lang="en-US" dirty="0" smtClean="0"/>
              <a:t>devices on the Internet as of </a:t>
            </a:r>
            <a:r>
              <a:rPr lang="en-US" smtClean="0"/>
              <a:t>March </a:t>
            </a:r>
            <a:r>
              <a:rPr lang="en-US" smtClean="0"/>
              <a:t>2016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dirty="0" smtClean="0"/>
              <a:t>Not enough, so wasted addresses should be minimized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Migrating to IPv6 which provides up to about 3.402 x 10</a:t>
            </a:r>
            <a:r>
              <a:rPr lang="en-US" baseline="30000" dirty="0" smtClean="0"/>
              <a:t>38</a:t>
            </a:r>
            <a:r>
              <a:rPr lang="en-US" dirty="0" smtClean="0"/>
              <a:t> addresses</a:t>
            </a:r>
            <a:endParaRPr lang="en-US" baseline="30000" dirty="0" smtClean="0"/>
          </a:p>
          <a:p>
            <a:pPr lvl="2">
              <a:lnSpc>
                <a:spcPct val="120000"/>
              </a:lnSpc>
            </a:pPr>
            <a:r>
              <a:rPr lang="en-US" dirty="0" smtClean="0"/>
              <a:t>More than 7 addresses for every atom in every human body on the planet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  <p:pic>
        <p:nvPicPr>
          <p:cNvPr id="10" name="Picture 2" descr="CN7310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52800"/>
            <a:ext cx="4060825" cy="3130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5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3DE7-21B5-7249-A20F-516E9F899A6D}" type="datetime1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CS403 - Internet Protocol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9428-790E-4342-A505-69DE52AD9A5F}" type="slidenum">
              <a:rPr lang="en-US"/>
              <a:pPr/>
              <a:t>6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</a:t>
            </a:r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924800" cy="2286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Most LANs connect at most a couple hundred hosts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Using a class A or class B network for such a LAN would waste most of its addresses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Avoids wasting IP addresses by relaxing the rules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Allows IP networks to be subdivided into subnets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Each subnet gets treated as a separate network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Devices in same subnet cannot be separated by a router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Devices in different subnets must be separated by a router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Works by extending network portion of IP addresses into host portion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Each IP address on the subnet begins with the extended network portion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  <p:pic>
        <p:nvPicPr>
          <p:cNvPr id="8" name="Picture 2" descr="CN7310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5" y="3200400"/>
            <a:ext cx="4289425" cy="331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1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9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6666FF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6790</TotalTime>
  <Words>730</Words>
  <Application>Microsoft Macintosh PowerPoint</Application>
  <PresentationFormat>On-screen Show (4:3)</PresentationFormat>
  <Paragraphs>99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Tahoma</vt:lpstr>
      <vt:lpstr>Times New Roman</vt:lpstr>
      <vt:lpstr>Wingdings</vt:lpstr>
      <vt:lpstr>Blueprint</vt:lpstr>
      <vt:lpstr>Routing</vt:lpstr>
      <vt:lpstr>Internet Protocol (IP)</vt:lpstr>
      <vt:lpstr>IP packets</vt:lpstr>
      <vt:lpstr>IP addresses</vt:lpstr>
      <vt:lpstr>Limitations of IP addresses</vt:lpstr>
      <vt:lpstr>IP subnetting</vt:lpstr>
    </vt:vector>
  </TitlesOfParts>
  <Company>University of New Hampshire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CS403: Online Network Exploration</dc:title>
  <dc:creator>amg</dc:creator>
  <cp:lastModifiedBy>Microsoft Office User</cp:lastModifiedBy>
  <cp:revision>38</cp:revision>
  <cp:lastPrinted>1601-01-01T00:00:00Z</cp:lastPrinted>
  <dcterms:created xsi:type="dcterms:W3CDTF">2004-08-04T01:48:54Z</dcterms:created>
  <dcterms:modified xsi:type="dcterms:W3CDTF">2016-03-29T11:27:36Z</dcterms:modified>
</cp:coreProperties>
</file>