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57" r:id="rId4"/>
    <p:sldId id="275" r:id="rId5"/>
    <p:sldId id="271" r:id="rId6"/>
    <p:sldId id="272" r:id="rId7"/>
    <p:sldId id="276" r:id="rId8"/>
    <p:sldId id="260" r:id="rId9"/>
    <p:sldId id="274" r:id="rId10"/>
    <p:sldId id="261" r:id="rId11"/>
    <p:sldId id="278" r:id="rId12"/>
    <p:sldId id="279" r:id="rId13"/>
    <p:sldId id="280" r:id="rId14"/>
    <p:sldId id="262" r:id="rId15"/>
    <p:sldId id="263" r:id="rId16"/>
    <p:sldId id="266" r:id="rId17"/>
    <p:sldId id="270" r:id="rId18"/>
    <p:sldId id="277" r:id="rId19"/>
    <p:sldId id="281" r:id="rId20"/>
    <p:sldId id="264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95" d="100"/>
          <a:sy n="95" d="100"/>
        </p:scale>
        <p:origin x="3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87230C75-B7B9-8545-99D8-DF2668BAA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0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94458C83-0A67-5349-86F6-A9B5B8C3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DFD4314-EB29-CF44-B32D-FA6295079473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70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71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3A6B62-2B90-A34F-B085-FDEE1E8E6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681DC-33AD-CD46-9459-117CBF9C9874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73E6-5ABA-B544-A669-FCF31B06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5DEAA-C11C-CC42-9FB7-1C409E7BAA2D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7CBC-656D-FE45-8727-EB259509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8AB9-1F4B-9544-9FF9-B62F4660D204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470C-1B77-334C-BE9F-D1AF0F36B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FE304-1940-ED4F-AC4D-2963FF970BE2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667A-5E31-B24F-B193-66544C6C0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96E4E-5653-A84B-A51E-57EFB204B5EF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9AC2-DE00-384A-BE7F-05905090C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18C33-CBD1-4947-A45B-437D9BCCF53E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9D22-A381-4E4D-BD5B-D1825282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DF17F-211C-EB44-8F93-67770A7E1C5D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74CBF-088C-8643-9CA2-71815EBC2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4F5D3-7A35-5347-9F9A-7CF595BE206F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66D02-BB4F-CF4C-AFB6-7EB178B40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9CFDE-7D64-0E4B-80EE-EB89153A710B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B4E9-2C52-8E49-89DE-9AF8C3B61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3F3D4-BFAA-8D46-9F3E-7EC2EB53D2D4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542D4-6F54-7E4B-8A03-B97053B4A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91EC-9EB4-FB45-A301-0AE439B1436F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6EF17-0F29-BA47-B56E-560000A6B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fld id="{9FDE3565-193D-0D4C-9E03-12010DBB4487}" type="datetime1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CS403 Introduction</a:t>
            </a: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F45A81D0-40D9-EB4B-A4E8-3E740F03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tsy.coleman@cs.unh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nh/fall2019/it403/home" TargetMode="External"/><Relationship Id="rId2" Type="http://schemas.openxmlformats.org/officeDocument/2006/relationships/hyperlink" Target="http://itcourses.cs.unh.edu/403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30648D-A32C-1047-B7D8-75672CD2334E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9FA72B-AE01-5640-9C64-3459DBBDAF7C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IT403</a:t>
            </a:r>
            <a:r>
              <a:rPr lang="en-US" dirty="0">
                <a:latin typeface="Tahoma" charset="0"/>
              </a:rPr>
              <a:t>: </a:t>
            </a:r>
            <a:r>
              <a:rPr lang="en-US" dirty="0" smtClean="0">
                <a:latin typeface="Tahoma" charset="0"/>
              </a:rPr>
              <a:t>Intro to Internet Technologies</a:t>
            </a:r>
            <a:endParaRPr lang="en-US" dirty="0">
              <a:latin typeface="Tahoma" charset="0"/>
            </a:endParaRP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Administrative details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Instructor: </a:t>
            </a:r>
            <a:r>
              <a:rPr lang="en-US" sz="2000" dirty="0" smtClean="0">
                <a:latin typeface="Tahoma" charset="0"/>
              </a:rPr>
              <a:t>Betsy Coleman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Office: </a:t>
            </a:r>
            <a:r>
              <a:rPr lang="en-US" sz="2000" dirty="0" smtClean="0">
                <a:latin typeface="Tahoma" charset="0"/>
              </a:rPr>
              <a:t>W231 </a:t>
            </a:r>
            <a:r>
              <a:rPr lang="en-US" sz="2000" dirty="0">
                <a:latin typeface="Tahoma" charset="0"/>
              </a:rPr>
              <a:t>Kingsbury Hall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Phone: </a:t>
            </a:r>
            <a:r>
              <a:rPr lang="en-US" sz="2000" dirty="0" smtClean="0">
                <a:latin typeface="Tahoma" charset="0"/>
              </a:rPr>
              <a:t>603-862-2245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E-mail: </a:t>
            </a:r>
            <a:r>
              <a:rPr lang="en-US" sz="2000" dirty="0" smtClean="0">
                <a:latin typeface="Tahoma" charset="0"/>
                <a:hlinkClick r:id="rId2"/>
              </a:rPr>
              <a:t>betsy.coleman@cs.unh.edu</a:t>
            </a:r>
            <a:endParaRPr lang="en-US" sz="2000" dirty="0">
              <a:latin typeface="Tahoma" charset="0"/>
            </a:endParaRPr>
          </a:p>
          <a:p>
            <a:pPr lvl="2" eaLnBrk="1" hangingPunct="1"/>
            <a:r>
              <a:rPr lang="en-US" sz="1800" dirty="0">
                <a:latin typeface="Tahoma" charset="0"/>
              </a:rPr>
              <a:t>Call to see if </a:t>
            </a:r>
            <a:r>
              <a:rPr lang="en-US" sz="1800" dirty="0" smtClean="0">
                <a:latin typeface="Tahoma" charset="0"/>
              </a:rPr>
              <a:t>I’</a:t>
            </a:r>
            <a:r>
              <a:rPr lang="en-US" altLang="ja-JP" sz="1800" dirty="0" smtClean="0">
                <a:latin typeface="Tahoma" charset="0"/>
              </a:rPr>
              <a:t>m </a:t>
            </a:r>
            <a:r>
              <a:rPr lang="en-US" altLang="ja-JP" sz="1800" dirty="0">
                <a:latin typeface="Tahoma" charset="0"/>
              </a:rPr>
              <a:t>in, otherwise use e-mail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Office </a:t>
            </a:r>
            <a:r>
              <a:rPr lang="en-US" sz="2000" dirty="0">
                <a:latin typeface="Tahoma" charset="0"/>
              </a:rPr>
              <a:t>hours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Tuesdays </a:t>
            </a:r>
            <a:r>
              <a:rPr lang="en-US" sz="1800" dirty="0">
                <a:latin typeface="Tahoma" charset="0"/>
              </a:rPr>
              <a:t>and </a:t>
            </a:r>
            <a:r>
              <a:rPr lang="en-US" sz="1800" dirty="0" smtClean="0">
                <a:latin typeface="Tahoma" charset="0"/>
              </a:rPr>
              <a:t>Thursdays</a:t>
            </a:r>
            <a:r>
              <a:rPr lang="en-US" sz="1800" dirty="0">
                <a:latin typeface="Tahoma" charset="0"/>
              </a:rPr>
              <a:t>, </a:t>
            </a:r>
            <a:r>
              <a:rPr lang="en-US" sz="1800" dirty="0" smtClean="0">
                <a:latin typeface="Tahoma" charset="0"/>
              </a:rPr>
              <a:t>11:00 AM </a:t>
            </a:r>
            <a:r>
              <a:rPr lang="en-US" sz="1800" dirty="0" smtClean="0">
                <a:latin typeface="Tahoma" charset="0"/>
              </a:rPr>
              <a:t>to </a:t>
            </a:r>
            <a:r>
              <a:rPr lang="en-US" sz="1800" dirty="0" smtClean="0">
                <a:latin typeface="Tahoma" charset="0"/>
              </a:rPr>
              <a:t>12:30 </a:t>
            </a:r>
            <a:r>
              <a:rPr lang="en-US" sz="1800" dirty="0">
                <a:latin typeface="Tahoma" charset="0"/>
              </a:rPr>
              <a:t>P</a:t>
            </a:r>
            <a:r>
              <a:rPr lang="en-US" sz="1800" dirty="0" smtClean="0">
                <a:latin typeface="Tahoma" charset="0"/>
              </a:rPr>
              <a:t>M</a:t>
            </a:r>
            <a:endParaRPr lang="en-US" sz="1800" dirty="0" smtClean="0">
              <a:latin typeface="Tahoma" charset="0"/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sz="1800" dirty="0">
                <a:latin typeface="Tahoma" charset="0"/>
              </a:rPr>
              <a:t>Or by appointment</a:t>
            </a:r>
          </a:p>
          <a:p>
            <a:pPr lvl="3" eaLnBrk="1" hangingPunct="1">
              <a:lnSpc>
                <a:spcPct val="110000"/>
              </a:lnSpc>
              <a:defRPr/>
            </a:pPr>
            <a:r>
              <a:rPr lang="en-US" dirty="0">
                <a:latin typeface="Tahoma" charset="0"/>
              </a:rPr>
              <a:t>Please make appointments by e-mail</a:t>
            </a:r>
          </a:p>
          <a:p>
            <a:pPr lvl="3" eaLnBrk="1" hangingPunct="1">
              <a:lnSpc>
                <a:spcPct val="110000"/>
              </a:lnSpc>
              <a:defRPr/>
            </a:pPr>
            <a:r>
              <a:rPr lang="en-US" dirty="0">
                <a:latin typeface="Tahoma" charset="0"/>
              </a:rPr>
              <a:t>If you’</a:t>
            </a:r>
            <a:r>
              <a:rPr lang="en-US" altLang="ja-JP" dirty="0">
                <a:latin typeface="Tahoma" charset="0"/>
              </a:rPr>
              <a:t>re just going to drop by, it</a:t>
            </a:r>
            <a:r>
              <a:rPr 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s best to call </a:t>
            </a:r>
            <a:r>
              <a:rPr lang="en-US" altLang="ja-JP" dirty="0" smtClean="0">
                <a:latin typeface="Tahoma" charset="0"/>
              </a:rPr>
              <a:t>first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AFB15-9304-2341-9600-E550F2BDEE64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FFA670-17C4-004A-8CB5-2CAD680D82EF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Grading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Tahoma" charset="0"/>
              </a:rPr>
              <a:t>45% exams, 25% project and 30% assignments</a:t>
            </a:r>
          </a:p>
          <a:p>
            <a:pPr lvl="1" eaLnBrk="1" hangingPunct="1"/>
            <a:r>
              <a:rPr lang="en-US" sz="1900" dirty="0">
                <a:latin typeface="Tahoma" charset="0"/>
              </a:rPr>
              <a:t>Attendance at lectures is up to you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You’ll do much better in the course if you attend, regardless of how much you think you already know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I generally have more patience when helping students who have demonstrated an effort to help themselves first 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Simply reading the slides will not be a sufficient </a:t>
            </a:r>
            <a:r>
              <a:rPr lang="en-US" sz="1700" dirty="0" smtClean="0">
                <a:latin typeface="Tahoma" charset="0"/>
              </a:rPr>
              <a:t>alternative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There is </a:t>
            </a:r>
            <a:r>
              <a:rPr lang="en-US" sz="1900" b="1" dirty="0" smtClean="0">
                <a:latin typeface="Tahoma" charset="0"/>
              </a:rPr>
              <a:t>1</a:t>
            </a:r>
            <a:r>
              <a:rPr lang="en-US" sz="1900" dirty="0" smtClean="0">
                <a:latin typeface="Tahoma" charset="0"/>
              </a:rPr>
              <a:t> required class you MUST attend. Failure to attend this class will result in a deduction of points on your final project</a:t>
            </a:r>
            <a:endParaRPr lang="en-US" sz="1900" dirty="0">
              <a:latin typeface="Tahoma" charset="0"/>
            </a:endParaRPr>
          </a:p>
          <a:p>
            <a:pPr lvl="1" eaLnBrk="1" hangingPunct="1"/>
            <a:r>
              <a:rPr lang="en-US" sz="1900" dirty="0">
                <a:latin typeface="Tahoma" charset="0"/>
              </a:rPr>
              <a:t>I do not repeat lectures for individuals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You’re responsible for getting notes and catching up on reading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Then, you can ask me to fill in the </a:t>
            </a:r>
            <a:r>
              <a:rPr lang="en-US" sz="1700" dirty="0" smtClean="0">
                <a:latin typeface="Tahoma" charset="0"/>
              </a:rPr>
              <a:t>gaps</a:t>
            </a:r>
          </a:p>
          <a:p>
            <a:pPr lvl="1" eaLnBrk="1" hangingPunct="1"/>
            <a:r>
              <a:rPr lang="en-US" sz="1900" dirty="0">
                <a:latin typeface="Tahoma" charset="0"/>
              </a:rPr>
              <a:t>Many students consider my exams challenging</a:t>
            </a:r>
          </a:p>
          <a:p>
            <a:pPr lvl="2" eaLnBrk="1" hangingPunct="1"/>
            <a:r>
              <a:rPr lang="en-US" sz="1700" dirty="0">
                <a:latin typeface="Tahoma" charset="0"/>
              </a:rPr>
              <a:t>But final grades are assigned fairly and generally result in a standard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AFB15-9304-2341-9600-E550F2BDEE64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FFA670-17C4-004A-8CB5-2CAD680D82EF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Grading – Exams – 45%</a:t>
            </a:r>
            <a:endParaRPr lang="en-US" dirty="0">
              <a:latin typeface="Tahoma" charset="0"/>
            </a:endParaRP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3 exams</a:t>
            </a:r>
            <a:endParaRPr lang="en-US" sz="2200" dirty="0">
              <a:latin typeface="Tahoma" charset="0"/>
            </a:endParaRPr>
          </a:p>
          <a:p>
            <a:pPr lvl="1" eaLnBrk="1" hangingPunct="1"/>
            <a:r>
              <a:rPr lang="en-US" sz="1900" dirty="0" smtClean="0">
                <a:latin typeface="Tahoma" charset="0"/>
              </a:rPr>
              <a:t>Exams are cumulative – all material covered to the point of an exam is fair game.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You will not be given a study guide. 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Generally the exams are ½ networking and ½ HTML/CSS that has been covered to date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Exams may include True/False, Fill in the Blank, Matching, “coding” </a:t>
            </a:r>
            <a:r>
              <a:rPr lang="en-US" sz="1900" i="1" dirty="0" err="1" smtClean="0">
                <a:latin typeface="Tahoma" charset="0"/>
              </a:rPr>
              <a:t>ie</a:t>
            </a:r>
            <a:r>
              <a:rPr lang="en-US" sz="1900" i="1" dirty="0" smtClean="0">
                <a:latin typeface="Tahoma" charset="0"/>
              </a:rPr>
              <a:t>, </a:t>
            </a:r>
            <a:r>
              <a:rPr lang="en-US" sz="1900" dirty="0" smtClean="0">
                <a:latin typeface="Tahoma" charset="0"/>
              </a:rPr>
              <a:t>HTML or CSS, Short answer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Do not be late for </a:t>
            </a:r>
            <a:r>
              <a:rPr lang="en-US" sz="1900" dirty="0" smtClean="0">
                <a:latin typeface="Tahoma" charset="0"/>
              </a:rPr>
              <a:t>exams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Exam grades will be scaled to a 74% (a C)</a:t>
            </a:r>
            <a:endParaRPr lang="en-US" sz="19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AFB15-9304-2341-9600-E550F2BDEE64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FFA670-17C4-004A-8CB5-2CAD680D82EF}" type="slidenum">
              <a:rPr lang="en-US" sz="1000"/>
              <a:pPr eaLnBrk="1" hangingPunct="1"/>
              <a:t>12</a:t>
            </a:fld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Grading – Project – 25%</a:t>
            </a:r>
            <a:endParaRPr lang="en-US" dirty="0">
              <a:latin typeface="Tahoma" charset="0"/>
            </a:endParaRP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Final Project</a:t>
            </a:r>
            <a:endParaRPr lang="en-US" sz="2200" dirty="0">
              <a:latin typeface="Tahoma" charset="0"/>
            </a:endParaRPr>
          </a:p>
          <a:p>
            <a:pPr lvl="1" eaLnBrk="1" hangingPunct="1"/>
            <a:r>
              <a:rPr lang="en-US" sz="1900" dirty="0" smtClean="0">
                <a:latin typeface="Tahoma" charset="0"/>
              </a:rPr>
              <a:t>Do your own work!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Plan ahead – you do not need to use your assignments for the basis as your project – but this will save you time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70% objective 30% subjective</a:t>
            </a:r>
          </a:p>
          <a:p>
            <a:pPr lvl="1" eaLnBrk="1" hangingPunct="1"/>
            <a:r>
              <a:rPr lang="en-US" sz="1900" dirty="0" smtClean="0">
                <a:latin typeface="Tahoma" charset="0"/>
              </a:rPr>
              <a:t>Must be “</a:t>
            </a:r>
            <a:r>
              <a:rPr lang="en-US" sz="1900" b="1" dirty="0" smtClean="0">
                <a:latin typeface="Tahoma" charset="0"/>
              </a:rPr>
              <a:t>new</a:t>
            </a:r>
            <a:r>
              <a:rPr lang="en-US" sz="1900" dirty="0" smtClean="0">
                <a:latin typeface="Tahoma" charset="0"/>
              </a:rPr>
              <a:t>” work – not work you have previously done</a:t>
            </a:r>
          </a:p>
        </p:txBody>
      </p:sp>
    </p:spTree>
    <p:extLst>
      <p:ext uri="{BB962C8B-B14F-4D97-AF65-F5344CB8AC3E}">
        <p14:creationId xmlns:p14="http://schemas.microsoft.com/office/powerpoint/2010/main" val="29851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AFB15-9304-2341-9600-E550F2BDEE64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FFA670-17C4-004A-8CB5-2CAD680D82EF}" type="slidenum">
              <a:rPr lang="en-US" sz="1000"/>
              <a:pPr eaLnBrk="1" hangingPunct="1"/>
              <a:t>13</a:t>
            </a:fld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Grading – Assignments 30%</a:t>
            </a:r>
            <a:endParaRPr lang="en-US" dirty="0">
              <a:latin typeface="Tahoma" charset="0"/>
            </a:endParaRP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2 emails</a:t>
            </a:r>
          </a:p>
          <a:p>
            <a:pPr eaLnBrk="1" hangingPunct="1"/>
            <a:r>
              <a:rPr lang="en-US" sz="2200" dirty="0" smtClean="0">
                <a:latin typeface="Tahoma" charset="0"/>
              </a:rPr>
              <a:t>5 published to “your” website</a:t>
            </a:r>
          </a:p>
          <a:p>
            <a:pPr eaLnBrk="1" hangingPunct="1"/>
            <a:r>
              <a:rPr lang="en-US" sz="2200" dirty="0" smtClean="0">
                <a:latin typeface="Tahoma" charset="0"/>
              </a:rPr>
              <a:t>Different weightings for each assignment</a:t>
            </a:r>
          </a:p>
          <a:p>
            <a:pPr eaLnBrk="1" hangingPunct="1"/>
            <a:r>
              <a:rPr lang="en-US" sz="2200" dirty="0" smtClean="0">
                <a:latin typeface="Tahoma" charset="0"/>
              </a:rPr>
              <a:t>Read the assignments </a:t>
            </a:r>
            <a:r>
              <a:rPr lang="en-US" sz="2200" b="1" dirty="0" smtClean="0">
                <a:latin typeface="Tahoma" charset="0"/>
              </a:rPr>
              <a:t>carefully</a:t>
            </a:r>
            <a:endParaRPr lang="en-US" sz="2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A3EF71-959E-094E-8B72-B227710AD2FA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674FF61-2482-1B45-84AD-ED400948A70F}" type="slidenum">
              <a:rPr lang="en-US" sz="1000"/>
              <a:pPr eaLnBrk="1" hangingPunct="1"/>
              <a:t>14</a:t>
            </a:fld>
            <a:endParaRPr 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Ethics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Cheating will not be tolerated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Submitting work which is not entirely your own, puts you at risk of being punished for cheating</a:t>
            </a:r>
          </a:p>
          <a:p>
            <a:pPr lvl="2" eaLnBrk="1" hangingPunct="1"/>
            <a:r>
              <a:rPr lang="en-US" sz="1800" b="1" dirty="0">
                <a:latin typeface="Tahoma" charset="0"/>
              </a:rPr>
              <a:t>This includes copying code and/or content from </a:t>
            </a:r>
            <a:r>
              <a:rPr lang="en-US" sz="1800" b="1" dirty="0" smtClean="0">
                <a:latin typeface="Tahoma" charset="0"/>
              </a:rPr>
              <a:t>others’ </a:t>
            </a:r>
            <a:r>
              <a:rPr lang="en-US" altLang="ja-JP" sz="1800" b="1" dirty="0" smtClean="0">
                <a:latin typeface="Tahoma" charset="0"/>
              </a:rPr>
              <a:t>web </a:t>
            </a:r>
            <a:r>
              <a:rPr lang="en-US" altLang="ja-JP" sz="1800" b="1" dirty="0">
                <a:latin typeface="Tahoma" charset="0"/>
              </a:rPr>
              <a:t>sites (yes, even Wikipedia!)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It also includes allowing others to write your code or content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Punishment is typically an F for the course</a:t>
            </a:r>
          </a:p>
          <a:p>
            <a:pPr lvl="3" eaLnBrk="1" hangingPunct="1"/>
            <a:r>
              <a:rPr lang="en-US" sz="1400" dirty="0">
                <a:latin typeface="Tahoma" charset="0"/>
              </a:rPr>
              <a:t>That in turn requires disciplinary letters to be sent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Abuse of the Internet or campus computer resources may result in loss of computing privileges and/or legal action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Good old common sense and respect for others will generally keep you out of trouble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If in doubt, ask first!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1F1D5B-78D8-BB47-A593-AD639E3BDAA7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FE1719-D9B5-614D-9250-4DC322B39F98}" type="slidenum">
              <a:rPr lang="en-US" sz="1000"/>
              <a:pPr eaLnBrk="1" hangingPunct="1"/>
              <a:t>15</a:t>
            </a:fld>
            <a:endParaRPr lang="en-US" sz="10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House rules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I run my classroom on the basis of respect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latin typeface="Tahoma" charset="0"/>
              </a:rPr>
              <a:t>I respect my students as responsible adults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I will do everything I can to give you the help you request as long as you demonstrate that you’ve first tried to help yourself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I welcome your questions and opinions both in and out of class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latin typeface="Tahoma" charset="0"/>
              </a:rPr>
              <a:t>I ask my students to respect me as the instructor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Don’t distract me by talking during lecture until I’ve acknowledged you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If you need to leave early, try to let me know before class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Let me determine when class ends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latin typeface="Tahoma" charset="0"/>
              </a:rPr>
              <a:t>And, most importantly, I expect my students to respect their fellow students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I’ll determine which questions are worthy of class time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Try to avoid arriving late on a regular basis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Don’t distract your neighbors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Use common sense in dealing with your phone, laptop, and gadgets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Class runs more smoothly if we all mind our manners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latin typeface="Tahoma" charset="0"/>
              </a:rPr>
              <a:t>If you need to leave the room during a lecture, please do so as unobtrusively as possible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>
                <a:latin typeface="Tahoma" charset="0"/>
              </a:rPr>
              <a:t>If you can wait until the end of lecture, please do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78D981-07C5-DE40-80A1-18E84CB06D26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E9B303-4E83-394A-8A85-4A4A3ECE2455}" type="slidenum">
              <a:rPr lang="en-US" sz="1000"/>
              <a:pPr eaLnBrk="1" hangingPunct="1"/>
              <a:t>16</a:t>
            </a:fld>
            <a:endParaRPr lang="en-US" sz="10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Getting assistance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 cannot change the past, but I may be able to impact the future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As such, the sooner you come to see me about questions or problems, the more likely it is that I’ll be able to help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Questions are welcome and encouraged, in class, by e-mail, or face-to-face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If you have made a habit of not attending lectures, don’t be surprised if my first suggestion is to get the notes you’ve missed from a classmate and start attending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If you are registered with Disability Services for Students as a student with disabilities, let me know as soon as possible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Stop by my office hours to protect your privacy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If you have other issues that you think may adversely impact your grades in this class, be sure to come and see me sooner rather than later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I cannot change the course requirements for you, but I may be able to help work out a strategy that will help you avoid foreseeable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BCA879-90FC-D648-829B-1922A03AE1DC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6798F3-FD13-E046-80C1-82D52685BF57}" type="slidenum">
              <a:rPr lang="en-US" sz="1000"/>
              <a:pPr eaLnBrk="1" hangingPunct="1"/>
              <a:t>17</a:t>
            </a:fld>
            <a:endParaRPr 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Strategies for success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700" dirty="0">
                <a:latin typeface="Tahoma" charset="0"/>
              </a:rPr>
              <a:t>Attend lectures (physically </a:t>
            </a:r>
            <a:r>
              <a:rPr lang="en-US" sz="1700" i="1" dirty="0">
                <a:latin typeface="Tahoma" charset="0"/>
              </a:rPr>
              <a:t>and</a:t>
            </a:r>
            <a:r>
              <a:rPr lang="en-US" sz="1700" dirty="0">
                <a:latin typeface="Tahoma" charset="0"/>
              </a:rPr>
              <a:t> mentally)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Leave your devices off unless you are using them </a:t>
            </a:r>
            <a:r>
              <a:rPr lang="en-US" sz="1500" b="1" i="1" dirty="0">
                <a:latin typeface="Tahoma" charset="0"/>
              </a:rPr>
              <a:t>exclusively</a:t>
            </a:r>
            <a:r>
              <a:rPr lang="en-US" sz="1500" dirty="0">
                <a:latin typeface="Tahoma" charset="0"/>
              </a:rPr>
              <a:t> for class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Get notes for missed lectures immediately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The published notes are simply guidelines to minimize the time wasted writing things on the </a:t>
            </a:r>
            <a:r>
              <a:rPr lang="en-US" sz="1500" dirty="0" smtClean="0">
                <a:latin typeface="Tahoma" charset="0"/>
              </a:rPr>
              <a:t>boards</a:t>
            </a:r>
          </a:p>
          <a:p>
            <a:pPr lvl="1" eaLnBrk="1" hangingPunct="1"/>
            <a:endParaRPr lang="en-US" sz="1500" dirty="0">
              <a:latin typeface="Tahoma" charset="0"/>
            </a:endParaRPr>
          </a:p>
          <a:p>
            <a:pPr eaLnBrk="1" hangingPunct="1"/>
            <a:r>
              <a:rPr lang="en-US" sz="1700" dirty="0" smtClean="0">
                <a:latin typeface="Tahoma" charset="0"/>
              </a:rPr>
              <a:t>Readings</a:t>
            </a:r>
          </a:p>
          <a:p>
            <a:pPr lvl="1" eaLnBrk="1" hangingPunct="1"/>
            <a:r>
              <a:rPr lang="en-US" sz="1500" dirty="0" smtClean="0">
                <a:latin typeface="Tahoma" charset="0"/>
              </a:rPr>
              <a:t>Keep up with the readings - especially </a:t>
            </a:r>
            <a:r>
              <a:rPr lang="en-US" sz="1500" dirty="0">
                <a:latin typeface="Tahoma" charset="0"/>
              </a:rPr>
              <a:t>if you’re </a:t>
            </a:r>
            <a:r>
              <a:rPr lang="en-US" sz="1500" dirty="0" smtClean="0">
                <a:latin typeface="Tahoma" charset="0"/>
              </a:rPr>
              <a:t>struggling</a:t>
            </a:r>
          </a:p>
          <a:p>
            <a:pPr lvl="1" eaLnBrk="1" hangingPunct="1"/>
            <a:r>
              <a:rPr lang="en-US" sz="1500" dirty="0" smtClean="0">
                <a:latin typeface="Tahoma" charset="0"/>
              </a:rPr>
              <a:t>Read the chapters </a:t>
            </a:r>
            <a:r>
              <a:rPr lang="en-US" sz="1500" i="1" dirty="0" smtClean="0">
                <a:latin typeface="Tahoma" charset="0"/>
              </a:rPr>
              <a:t>before</a:t>
            </a:r>
            <a:r>
              <a:rPr lang="en-US" sz="1500" dirty="0" smtClean="0">
                <a:latin typeface="Tahoma" charset="0"/>
              </a:rPr>
              <a:t> the material is presented in class</a:t>
            </a:r>
            <a:endParaRPr lang="en-US" sz="1500" dirty="0">
              <a:latin typeface="Tahoma" charset="0"/>
            </a:endParaRPr>
          </a:p>
          <a:p>
            <a:pPr lvl="1" eaLnBrk="1" hangingPunct="1"/>
            <a:endParaRPr lang="en-US" sz="1500" dirty="0">
              <a:latin typeface="Tahoma" charset="0"/>
            </a:endParaRPr>
          </a:p>
          <a:p>
            <a:pPr eaLnBrk="1" hangingPunct="1"/>
            <a:r>
              <a:rPr lang="en-US" sz="1700" dirty="0">
                <a:latin typeface="Tahoma" charset="0"/>
              </a:rPr>
              <a:t>Keep an eye on the Web site and your campus e-mail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Have your campus e-mail forwarded if you prefer to receive your mail at a different </a:t>
            </a:r>
            <a:r>
              <a:rPr lang="en-US" sz="1500" dirty="0" smtClean="0">
                <a:latin typeface="Tahoma" charset="0"/>
              </a:rPr>
              <a:t>address</a:t>
            </a:r>
            <a:endParaRPr lang="en-US" sz="15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BCA879-90FC-D648-829B-1922A03AE1DC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6798F3-FD13-E046-80C1-82D52685BF57}" type="slidenum">
              <a:rPr lang="en-US" sz="1000"/>
              <a:pPr eaLnBrk="1" hangingPunct="1"/>
              <a:t>18</a:t>
            </a:fld>
            <a:endParaRPr 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Strategies for success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700" dirty="0" smtClean="0">
                <a:latin typeface="Tahoma" charset="0"/>
              </a:rPr>
              <a:t>Confused? ask </a:t>
            </a:r>
            <a:r>
              <a:rPr lang="en-US" sz="1700" dirty="0">
                <a:latin typeface="Tahoma" charset="0"/>
              </a:rPr>
              <a:t>questions as they occur to you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Don’t wait until you’re hopelessly </a:t>
            </a:r>
            <a:r>
              <a:rPr lang="en-US" sz="1500" dirty="0" smtClean="0">
                <a:latin typeface="Tahoma" charset="0"/>
              </a:rPr>
              <a:t>lost</a:t>
            </a:r>
          </a:p>
          <a:p>
            <a:pPr lvl="1" eaLnBrk="1" hangingPunct="1"/>
            <a:r>
              <a:rPr lang="en-US" sz="1500" dirty="0" smtClean="0">
                <a:latin typeface="Tahoma" charset="0"/>
              </a:rPr>
              <a:t>If you don’t understand something – odds are someone else doesn’t as well</a:t>
            </a:r>
          </a:p>
          <a:p>
            <a:pPr lvl="1" eaLnBrk="1" hangingPunct="1"/>
            <a:r>
              <a:rPr lang="en-US" sz="1500" dirty="0" smtClean="0">
                <a:latin typeface="Tahoma" charset="0"/>
              </a:rPr>
              <a:t>Use piazza!</a:t>
            </a:r>
          </a:p>
          <a:p>
            <a:pPr lvl="1" eaLnBrk="1" hangingPunct="1"/>
            <a:endParaRPr lang="en-US" sz="1500" dirty="0">
              <a:latin typeface="Tahoma" charset="0"/>
            </a:endParaRPr>
          </a:p>
          <a:p>
            <a:pPr eaLnBrk="1" hangingPunct="1"/>
            <a:r>
              <a:rPr lang="en-US" sz="1700" dirty="0">
                <a:latin typeface="Tahoma" charset="0"/>
              </a:rPr>
              <a:t>Get started early on assignments and the project and hand them in on </a:t>
            </a:r>
            <a:r>
              <a:rPr lang="en-US" sz="1700" dirty="0" smtClean="0">
                <a:latin typeface="Tahoma" charset="0"/>
              </a:rPr>
              <a:t>time</a:t>
            </a:r>
          </a:p>
          <a:p>
            <a:pPr marL="0" indent="0" eaLnBrk="1" hangingPunct="1">
              <a:buNone/>
            </a:pPr>
            <a:endParaRPr lang="en-US" sz="1700" dirty="0">
              <a:latin typeface="Tahoma" charset="0"/>
            </a:endParaRPr>
          </a:p>
          <a:p>
            <a:pPr eaLnBrk="1" hangingPunct="1"/>
            <a:r>
              <a:rPr lang="en-US" sz="1700" dirty="0">
                <a:latin typeface="Tahoma" charset="0"/>
              </a:rPr>
              <a:t>Seek assistance proactively, not retroactively, whenever possible</a:t>
            </a:r>
          </a:p>
          <a:p>
            <a:pPr lvl="1" eaLnBrk="1" hangingPunct="1"/>
            <a:r>
              <a:rPr lang="en-US" sz="1500" dirty="0">
                <a:latin typeface="Tahoma" charset="0"/>
              </a:rPr>
              <a:t>I can’t change history, but I may be able to help keep it from repeating itself</a:t>
            </a:r>
            <a:r>
              <a:rPr lang="en-US" sz="1500" dirty="0" smtClean="0">
                <a:latin typeface="Tahoma" charset="0"/>
              </a:rPr>
              <a:t>!</a:t>
            </a:r>
          </a:p>
          <a:p>
            <a:pPr marL="457200" lvl="1" indent="0" eaLnBrk="1" hangingPunct="1">
              <a:buNone/>
            </a:pPr>
            <a:endParaRPr lang="en-US" sz="1500" dirty="0">
              <a:latin typeface="Tahoma" charset="0"/>
            </a:endParaRPr>
          </a:p>
          <a:p>
            <a:pPr eaLnBrk="1" hangingPunct="1"/>
            <a:r>
              <a:rPr lang="en-US" sz="1700" dirty="0">
                <a:latin typeface="Tahoma" charset="0"/>
              </a:rPr>
              <a:t>Do your own work at all times</a:t>
            </a:r>
          </a:p>
        </p:txBody>
      </p:sp>
    </p:spTree>
    <p:extLst>
      <p:ext uri="{BB962C8B-B14F-4D97-AF65-F5344CB8AC3E}">
        <p14:creationId xmlns:p14="http://schemas.microsoft.com/office/powerpoint/2010/main" val="117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BCA879-90FC-D648-829B-1922A03AE1DC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6798F3-FD13-E046-80C1-82D52685BF57}" type="slidenum">
              <a:rPr lang="en-US" sz="1000"/>
              <a:pPr eaLnBrk="1" hangingPunct="1"/>
              <a:t>19</a:t>
            </a:fld>
            <a:endParaRPr 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Back Up Your Files</a:t>
            </a:r>
            <a:endParaRPr lang="en-US" dirty="0">
              <a:latin typeface="Tahoma" charset="0"/>
            </a:endParaRP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700" dirty="0" smtClean="0">
                <a:latin typeface="Tahoma" charset="0"/>
              </a:rPr>
              <a:t>Everyone has access to Box!</a:t>
            </a:r>
            <a:endParaRPr lang="en-US" sz="1700" dirty="0">
              <a:latin typeface="Tahoma" charset="0"/>
            </a:endParaRPr>
          </a:p>
          <a:p>
            <a:pPr lvl="1" eaLnBrk="1" hangingPunct="1"/>
            <a:r>
              <a:rPr lang="en-US" sz="1500" dirty="0" smtClean="0">
                <a:latin typeface="Tahoma" charset="0"/>
              </a:rPr>
              <a:t>You should never “lose” work for any reason</a:t>
            </a:r>
          </a:p>
          <a:p>
            <a:pPr marL="457200" lvl="1" indent="0" eaLnBrk="1" hangingPunct="1">
              <a:buNone/>
            </a:pPr>
            <a:endParaRPr lang="en-US" sz="1500" dirty="0">
              <a:latin typeface="Tahoma" charset="0"/>
            </a:endParaRPr>
          </a:p>
          <a:p>
            <a:pPr eaLnBrk="1" hangingPunct="1"/>
            <a:r>
              <a:rPr lang="en-US" sz="1700" dirty="0" smtClean="0">
                <a:latin typeface="Tahoma" charset="0"/>
              </a:rPr>
              <a:t>Save Frequently – Test Often!</a:t>
            </a:r>
          </a:p>
          <a:p>
            <a:pPr lvl="1" eaLnBrk="1" hangingPunct="1"/>
            <a:r>
              <a:rPr lang="en-US" sz="1500" dirty="0" smtClean="0">
                <a:latin typeface="Tahoma" charset="0"/>
              </a:rPr>
              <a:t>A small change can </a:t>
            </a:r>
            <a:r>
              <a:rPr lang="en-US" sz="1500" i="1" dirty="0" smtClean="0">
                <a:latin typeface="Tahoma" charset="0"/>
              </a:rPr>
              <a:t>greatly</a:t>
            </a:r>
            <a:r>
              <a:rPr lang="en-US" sz="1500" dirty="0" smtClean="0">
                <a:latin typeface="Tahoma" charset="0"/>
              </a:rPr>
              <a:t> impact your work – back up your files frequently when you have something functioning</a:t>
            </a:r>
          </a:p>
          <a:p>
            <a:pPr marL="457200" lvl="1" indent="0" eaLnBrk="1" hangingPunct="1">
              <a:buNone/>
            </a:pPr>
            <a:endParaRPr lang="en-US" sz="15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30648D-A32C-1047-B7D8-75672CD2334E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9FA72B-AE01-5640-9C64-3459DBBDAF7C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IT403</a:t>
            </a:r>
            <a:r>
              <a:rPr lang="en-US" dirty="0">
                <a:latin typeface="Tahoma" charset="0"/>
              </a:rPr>
              <a:t>: </a:t>
            </a:r>
            <a:r>
              <a:rPr lang="en-US" dirty="0" smtClean="0">
                <a:latin typeface="Tahoma" charset="0"/>
              </a:rPr>
              <a:t>Intro to Internet Technologies</a:t>
            </a:r>
            <a:endParaRPr lang="en-US" dirty="0">
              <a:latin typeface="Tahoma" charset="0"/>
            </a:endParaRP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Administrative details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Web </a:t>
            </a:r>
            <a:r>
              <a:rPr lang="en-US" sz="2000" dirty="0">
                <a:latin typeface="Tahoma" charset="0"/>
              </a:rPr>
              <a:t>site: </a:t>
            </a:r>
            <a:r>
              <a:rPr lang="en-US" sz="2000" dirty="0">
                <a:latin typeface="Tahoma" charset="0"/>
                <a:hlinkClick r:id="rId2"/>
              </a:rPr>
              <a:t>http:/</a:t>
            </a:r>
            <a:r>
              <a:rPr lang="en-US" sz="2000" dirty="0" smtClean="0">
                <a:latin typeface="Tahoma" charset="0"/>
                <a:hlinkClick r:id="rId2"/>
              </a:rPr>
              <a:t>/itcourses.cs.unh.edu/403</a:t>
            </a:r>
            <a:r>
              <a:rPr lang="en-US" sz="2000" dirty="0">
                <a:latin typeface="Tahoma" charset="0"/>
                <a:hlinkClick r:id="rId2"/>
              </a:rPr>
              <a:t>/</a:t>
            </a:r>
            <a:endParaRPr lang="en-US" sz="2000" dirty="0">
              <a:latin typeface="Tahoma" charset="0"/>
            </a:endParaRPr>
          </a:p>
          <a:p>
            <a:pPr lvl="2" eaLnBrk="1" hangingPunct="1">
              <a:tabLst>
                <a:tab pos="2460625" algn="l"/>
              </a:tabLst>
            </a:pPr>
            <a:r>
              <a:rPr lang="en-US" sz="1800" dirty="0">
                <a:latin typeface="Tahoma" charset="0"/>
              </a:rPr>
              <a:t>Username:	____________________________</a:t>
            </a:r>
          </a:p>
          <a:p>
            <a:pPr lvl="2" eaLnBrk="1" hangingPunct="1">
              <a:tabLst>
                <a:tab pos="2460625" algn="l"/>
              </a:tabLst>
            </a:pPr>
            <a:r>
              <a:rPr lang="en-US" sz="1800" dirty="0">
                <a:latin typeface="Tahoma" charset="0"/>
              </a:rPr>
              <a:t>Password:	____________________________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Piazza</a:t>
            </a:r>
            <a:r>
              <a:rPr lang="en-US" sz="2000" dirty="0">
                <a:latin typeface="Tahoma" charset="0"/>
              </a:rPr>
              <a:t>: </a:t>
            </a:r>
            <a:r>
              <a:rPr lang="en-US" sz="2000" dirty="0" smtClean="0">
                <a:latin typeface="Tahoma" charset="0"/>
                <a:hlinkClick r:id="rId3"/>
              </a:rPr>
              <a:t>https://piazza.com/unh/fall2019/it403/home</a:t>
            </a:r>
            <a:endParaRPr lang="en-US" sz="2000" dirty="0">
              <a:latin typeface="Tahoma" charset="0"/>
            </a:endParaRPr>
          </a:p>
          <a:p>
            <a:pPr marL="914400" lvl="2" indent="0" eaLnBrk="1" hangingPunct="1">
              <a:buNone/>
            </a:pPr>
            <a:endParaRPr lang="en-US" sz="1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4AA5DC6-ACF5-6341-A852-6B3B3E4975F8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6F0E25-79CD-0541-8D52-08A24F617C5B}" type="slidenum">
              <a:rPr lang="en-US" sz="1000"/>
              <a:pPr eaLnBrk="1" hangingPunct="1"/>
              <a:t>20</a:t>
            </a:fld>
            <a:endParaRPr lang="en-US" sz="10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Computer</a:t>
            </a:r>
            <a:r>
              <a:rPr lang="en-US" sz="3200">
                <a:latin typeface="Tahoma" charset="0"/>
              </a:rPr>
              <a:t> </a:t>
            </a:r>
            <a:r>
              <a:rPr lang="en-US">
                <a:latin typeface="Tahoma" charset="0"/>
              </a:rPr>
              <a:t>accounts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>
                <a:latin typeface="Tahoma" charset="0"/>
                <a:cs typeface="+mn-cs"/>
              </a:rPr>
              <a:t>Access to UNH computing resources is restricted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latin typeface="Tahoma" charset="0"/>
              </a:rPr>
              <a:t>Authorized users have their own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username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password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700" dirty="0">
                <a:latin typeface="Tahoma" charset="0"/>
              </a:rPr>
              <a:t>Anyone providing both is assumed to be their legitimate owner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700" dirty="0">
                <a:latin typeface="Tahoma" charset="0"/>
              </a:rPr>
              <a:t>If someone knows both your username and password, they could masquerade as you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sz="1400" dirty="0">
                <a:latin typeface="Tahoma" charset="0"/>
              </a:rPr>
              <a:t>Access to your private e-mail and files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sz="1400" dirty="0">
                <a:latin typeface="Tahoma" charset="0"/>
              </a:rPr>
              <a:t>Whatever they do will be traced back to you</a:t>
            </a:r>
          </a:p>
          <a:p>
            <a:pPr lvl="4" eaLnBrk="1" hangingPunct="1">
              <a:lnSpc>
                <a:spcPct val="120000"/>
              </a:lnSpc>
              <a:defRPr/>
            </a:pPr>
            <a:r>
              <a:rPr lang="en-US" sz="1200" dirty="0">
                <a:latin typeface="Tahoma" charset="0"/>
              </a:rPr>
              <a:t>You could be faced with legal and/or disciplinary action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>
                <a:latin typeface="Tahoma" charset="0"/>
                <a:cs typeface="+mn-cs"/>
              </a:rPr>
              <a:t>You will be given an account on a special computer system for use in this course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>
                <a:latin typeface="Tahoma" charset="0"/>
                <a:cs typeface="+mn-cs"/>
              </a:rPr>
              <a:t>You’re </a:t>
            </a:r>
            <a:r>
              <a:rPr lang="en-US" sz="2400" dirty="0">
                <a:latin typeface="Tahoma" charset="0"/>
                <a:cs typeface="+mn-cs"/>
              </a:rPr>
              <a:t>responsible for securing your account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latin typeface="Tahoma" charset="0"/>
              </a:rPr>
              <a:t>Keep your password secret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700" dirty="0">
                <a:latin typeface="Tahoma" charset="0"/>
              </a:rPr>
              <a:t>If someone else is found to be using your account, </a:t>
            </a:r>
            <a:r>
              <a:rPr lang="en-US" sz="1700" dirty="0" smtClean="0">
                <a:latin typeface="Tahoma" charset="0"/>
              </a:rPr>
              <a:t>you’ll </a:t>
            </a:r>
            <a:r>
              <a:rPr lang="en-US" sz="1700" dirty="0">
                <a:latin typeface="Tahoma" charset="0"/>
              </a:rPr>
              <a:t>be expected to prove </a:t>
            </a:r>
            <a:r>
              <a:rPr lang="en-US" sz="1700" dirty="0" smtClean="0">
                <a:latin typeface="Tahoma" charset="0"/>
              </a:rPr>
              <a:t>it’s </a:t>
            </a:r>
            <a:r>
              <a:rPr lang="en-US" sz="1700" dirty="0">
                <a:latin typeface="Tahoma" charset="0"/>
              </a:rPr>
              <a:t>not the result of negligence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sz="1400" dirty="0">
                <a:latin typeface="Tahoma" charset="0"/>
              </a:rPr>
              <a:t>Failure to do so will likely result in your account being </a:t>
            </a:r>
            <a:r>
              <a:rPr lang="en-US" sz="1400" dirty="0" smtClean="0">
                <a:latin typeface="Tahoma" charset="0"/>
              </a:rPr>
              <a:t>closed</a:t>
            </a:r>
          </a:p>
          <a:p>
            <a:pPr marL="1371600" lvl="3" indent="0" eaLnBrk="1" hangingPunct="1">
              <a:lnSpc>
                <a:spcPct val="120000"/>
              </a:lnSpc>
              <a:buNone/>
              <a:defRPr/>
            </a:pPr>
            <a:endParaRPr lang="en-US" sz="1400" dirty="0">
              <a:latin typeface="Tahoma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B45FEE-5B05-6947-9290-F8972D5F34A6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F3D6B9-6579-9F45-B695-0FED8C7C6350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Course overview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Objectives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Understand the fundamentals of network communications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Able to create and publish HTML and CSS pages</a:t>
            </a:r>
            <a:endParaRPr lang="en-US" dirty="0">
              <a:solidFill>
                <a:srgbClr val="40458C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B45FEE-5B05-6947-9290-F8972D5F34A6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F3D6B9-6579-9F45-B695-0FED8C7C6350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Course overview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Communication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58C"/>
                </a:solidFill>
                <a:latin typeface="Tahoma" charset="0"/>
              </a:rPr>
              <a:t>Internet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World Wide Web,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58C"/>
                </a:solidFill>
                <a:latin typeface="Tahoma" charset="0"/>
              </a:rPr>
              <a:t>How things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58C"/>
                </a:solidFill>
                <a:latin typeface="Tahoma" charset="0"/>
              </a:rPr>
              <a:t>How to utilize </a:t>
            </a: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them</a:t>
            </a:r>
            <a:endParaRPr lang="en-US" dirty="0">
              <a:solidFill>
                <a:srgbClr val="40458C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>
                <a:latin typeface="Tahoma" charset="0"/>
              </a:rPr>
              <a:t>Creating a web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HTML</a:t>
            </a:r>
            <a:endParaRPr lang="en-US" dirty="0">
              <a:solidFill>
                <a:srgbClr val="40458C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CSS</a:t>
            </a:r>
            <a:endParaRPr lang="en-US" dirty="0">
              <a:solidFill>
                <a:srgbClr val="40458C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Publishing</a:t>
            </a:r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3810000" cy="491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489970-4CFC-654A-A6F8-041C6368C846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25B845-ADA7-5E48-850E-99820437125A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Lloyd Book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990600"/>
            <a:ext cx="4114800" cy="5334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Build Your Own Website the Right Way Using HTML &amp; CSS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3</a:t>
            </a:r>
            <a:r>
              <a:rPr lang="en-US" sz="1800" baseline="30000">
                <a:latin typeface="Tahoma" charset="0"/>
              </a:rPr>
              <a:t>rd</a:t>
            </a:r>
            <a:r>
              <a:rPr lang="en-US" sz="1800">
                <a:latin typeface="Tahoma" charset="0"/>
              </a:rPr>
              <a:t> edition</a:t>
            </a:r>
          </a:p>
          <a:p>
            <a:pPr lvl="1" eaLnBrk="1" hangingPunct="1"/>
            <a:r>
              <a:rPr lang="en-US" sz="1800">
                <a:latin typeface="Tahoma" charset="0"/>
              </a:rPr>
              <a:t>Ian Lloyd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Sitepoint, 2011</a:t>
            </a:r>
          </a:p>
          <a:p>
            <a:pPr lvl="1" eaLnBrk="1" hangingPunct="1"/>
            <a:r>
              <a:rPr lang="en-US" sz="1800">
                <a:latin typeface="Tahoma" charset="0"/>
              </a:rPr>
              <a:t>ISBN 978-0-9870908-5-0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Ordered at the Durham Book Exchange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Should also be available as an electronic resource from the UNH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1DDF89-4439-564C-B004-F38689F1C22F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BC3B3E-7830-A24A-A173-425023CDA2DC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Odom Book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990600"/>
            <a:ext cx="4114800" cy="533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Computer Networking First-Step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First Step Series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Wendell Odom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Cisco Press, 2004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ISBN 978-1-57820-101-1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Ordered at the Durham Book </a:t>
            </a:r>
            <a:r>
              <a:rPr lang="en-US" sz="1800" dirty="0" smtClean="0">
                <a:latin typeface="Tahoma" charset="0"/>
              </a:rPr>
              <a:t>Exchange</a:t>
            </a:r>
            <a:endParaRPr lang="en-US" sz="1800" dirty="0">
              <a:latin typeface="Tahoma" charset="0"/>
            </a:endParaRPr>
          </a:p>
        </p:txBody>
      </p:sp>
      <p:pic>
        <p:nvPicPr>
          <p:cNvPr id="1946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384175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B45FEE-5B05-6947-9290-F8972D5F34A6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F3D6B9-6579-9F45-B695-0FED8C7C6350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Course overview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400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No pre-requisites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Doesn’</a:t>
            </a:r>
            <a:r>
              <a:rPr lang="en-US" altLang="ja-JP" dirty="0" smtClean="0">
                <a:solidFill>
                  <a:srgbClr val="40458C"/>
                </a:solidFill>
                <a:latin typeface="Tahoma" charset="0"/>
              </a:rPr>
              <a:t>t </a:t>
            </a:r>
            <a:r>
              <a:rPr lang="en-US" altLang="ja-JP" dirty="0">
                <a:solidFill>
                  <a:srgbClr val="40458C"/>
                </a:solidFill>
                <a:latin typeface="Tahoma" charset="0"/>
              </a:rPr>
              <a:t>necessarily mean </a:t>
            </a:r>
            <a:r>
              <a:rPr lang="en-US" altLang="ja-JP" dirty="0" smtClean="0">
                <a:solidFill>
                  <a:srgbClr val="40458C"/>
                </a:solidFill>
                <a:latin typeface="Tahoma" charset="0"/>
              </a:rPr>
              <a:t>it’ll </a:t>
            </a:r>
            <a:r>
              <a:rPr lang="en-US" altLang="ja-JP" dirty="0">
                <a:solidFill>
                  <a:srgbClr val="40458C"/>
                </a:solidFill>
                <a:latin typeface="Tahoma" charset="0"/>
              </a:rPr>
              <a:t>be easy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40458C"/>
                </a:solidFill>
                <a:latin typeface="Tahoma" charset="0"/>
              </a:rPr>
              <a:t>Or that it will be a light </a:t>
            </a:r>
            <a:r>
              <a:rPr lang="en-US" dirty="0" smtClean="0">
                <a:solidFill>
                  <a:srgbClr val="40458C"/>
                </a:solidFill>
                <a:latin typeface="Tahoma" charset="0"/>
              </a:rPr>
              <a:t>workload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rgbClr val="40458C"/>
              </a:solidFill>
              <a:latin typeface="Tahoma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rgbClr val="40458C"/>
              </a:solidFill>
              <a:latin typeface="Tahoma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40458C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B77FB3-32D4-0A47-98E0-752ACC7E33FC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3DEBED-2051-2C4A-8750-D7881818D0AB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Course work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Workload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Readings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Several homework assignments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Semester project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Exams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Time commitment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Difficult to predict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Some will find it very time consuming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Others will find it requires relatively little time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And still others will spend more time than they realize because </a:t>
            </a:r>
            <a:r>
              <a:rPr lang="en-US" sz="2000" dirty="0" smtClean="0">
                <a:latin typeface="Tahoma" charset="0"/>
              </a:rPr>
              <a:t>they’</a:t>
            </a:r>
            <a:r>
              <a:rPr lang="en-US" altLang="ja-JP" sz="2000" dirty="0" smtClean="0">
                <a:latin typeface="Tahoma" charset="0"/>
              </a:rPr>
              <a:t>re </a:t>
            </a:r>
            <a:r>
              <a:rPr lang="en-US" altLang="ja-JP" sz="2000" dirty="0">
                <a:latin typeface="Tahoma" charset="0"/>
              </a:rPr>
              <a:t>just having fun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Having access to your own computer will simplify things, but you may also use the </a:t>
            </a:r>
            <a:r>
              <a:rPr lang="en-US" sz="2000" dirty="0" smtClean="0">
                <a:latin typeface="Tahoma" charset="0"/>
              </a:rPr>
              <a:t>clusters</a:t>
            </a: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B77FB3-32D4-0A47-98E0-752ACC7E33FC}" type="datetime1">
              <a:rPr lang="en-US" sz="1000"/>
              <a:pPr eaLnBrk="1" hangingPunct="1"/>
              <a:t>8/26/2019</a:t>
            </a:fld>
            <a:endParaRPr 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Introduction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3DEBED-2051-2C4A-8750-D7881818D0AB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Course work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Downloads are </a:t>
            </a:r>
            <a:r>
              <a:rPr lang="en-US" sz="2400" dirty="0">
                <a:latin typeface="Tahoma" charset="0"/>
              </a:rPr>
              <a:t>provided to enhance, not replace, your experience of the lectures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You’ll probably find it useful to bring printed copies to class and annotate them as we </a:t>
            </a:r>
            <a:r>
              <a:rPr lang="en-US" sz="2000" dirty="0" smtClean="0">
                <a:latin typeface="Tahoma" charset="0"/>
              </a:rPr>
              <a:t>go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11614</TotalTime>
  <Words>1504</Words>
  <Application>Microsoft Office PowerPoint</Application>
  <PresentationFormat>On-screen Show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Tahoma</vt:lpstr>
      <vt:lpstr>Times New Roman</vt:lpstr>
      <vt:lpstr>Wingdings</vt:lpstr>
      <vt:lpstr>Blueprint</vt:lpstr>
      <vt:lpstr>IT403: Intro to Internet Technologies</vt:lpstr>
      <vt:lpstr>IT403: Intro to Internet Technologies</vt:lpstr>
      <vt:lpstr>Course overview</vt:lpstr>
      <vt:lpstr>Course overview</vt:lpstr>
      <vt:lpstr>The Lloyd Book</vt:lpstr>
      <vt:lpstr>The Odom Book</vt:lpstr>
      <vt:lpstr>Course overview</vt:lpstr>
      <vt:lpstr>Course work</vt:lpstr>
      <vt:lpstr>Course work</vt:lpstr>
      <vt:lpstr>Grading</vt:lpstr>
      <vt:lpstr>Grading – Exams – 45%</vt:lpstr>
      <vt:lpstr>Grading – Project – 25%</vt:lpstr>
      <vt:lpstr>Grading – Assignments 30%</vt:lpstr>
      <vt:lpstr>Ethics</vt:lpstr>
      <vt:lpstr>House rules</vt:lpstr>
      <vt:lpstr>Getting assistance</vt:lpstr>
      <vt:lpstr>Strategies for success</vt:lpstr>
      <vt:lpstr>Strategies for success</vt:lpstr>
      <vt:lpstr>Back Up Your Files</vt:lpstr>
      <vt:lpstr>Computer accounts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bsa23</cp:lastModifiedBy>
  <cp:revision>73</cp:revision>
  <cp:lastPrinted>2015-09-01T11:16:53Z</cp:lastPrinted>
  <dcterms:created xsi:type="dcterms:W3CDTF">2004-08-04T01:48:54Z</dcterms:created>
  <dcterms:modified xsi:type="dcterms:W3CDTF">2019-08-26T12:15:20Z</dcterms:modified>
</cp:coreProperties>
</file>