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280" r:id="rId4"/>
    <p:sldId id="261" r:id="rId5"/>
    <p:sldId id="275" r:id="rId6"/>
    <p:sldId id="282" r:id="rId7"/>
    <p:sldId id="276" r:id="rId8"/>
    <p:sldId id="271" r:id="rId9"/>
    <p:sldId id="283" r:id="rId10"/>
    <p:sldId id="263" r:id="rId11"/>
    <p:sldId id="258" r:id="rId12"/>
    <p:sldId id="259" r:id="rId13"/>
    <p:sldId id="260" r:id="rId14"/>
    <p:sldId id="265" r:id="rId15"/>
    <p:sldId id="266" r:id="rId16"/>
    <p:sldId id="262" r:id="rId17"/>
    <p:sldId id="28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9" autoAdjust="0"/>
  </p:normalViewPr>
  <p:slideViewPr>
    <p:cSldViewPr>
      <p:cViewPr varScale="1">
        <p:scale>
          <a:sx n="69" d="100"/>
          <a:sy n="69" d="100"/>
        </p:scale>
        <p:origin x="14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0FE65-1B92-CA47-81F1-B93EC27AC9B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08BA8-7679-1442-A924-224D975D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1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2043ED-2553-E74D-AFC6-DFBDA558C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1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8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3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4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8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9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00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20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8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19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Arc 69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215" name="Rectangle 7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CBAD5B9A-185A-3B4C-85FB-D4844330E281}" type="datetime1">
              <a:rPr lang="en-US" smtClean="0"/>
              <a:t>5/16/2016</a:t>
            </a:fld>
            <a:endParaRPr lang="en-US"/>
          </a:p>
        </p:txBody>
      </p:sp>
      <p:sp>
        <p:nvSpPr>
          <p:cNvPr id="6216" name="Rectangle 7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6217" name="Rectangle 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4CF620EE-681A-C842-A1AB-1F6A45E9B8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95819-2543-2840-86A0-FF3B2C729581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9A71E-418F-8941-88FD-B8857512D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99F341-8F81-894D-9320-6F97C94737D1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A518B-0878-FE4E-8888-7D0A074F6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A975D1-D567-D046-A63C-7FDDE499EE5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2F3EB-2CF3-5847-A4B5-99A43F533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0F202-2A3A-AF48-A87C-6788CAB38CFF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A649E-141E-2040-8F16-3214AA6132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9C16D-8D9A-2B4A-BF63-B02850DD7BBC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DB986-219D-9149-8943-094F85EC2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573C4-3CED-BD42-99E6-CFE7FFD8950C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F94F0-E4C0-6643-B2CC-85552AACD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1142C-D786-584F-B2DA-C0860CE8CCA9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BD4-BDC4-954C-AAFE-A14250E7E8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5235C-F154-5A48-956D-8568EC0CB377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AD420-F6EA-9547-AA34-6A41098F50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0A2EB-BF66-8C49-95B9-0207E720664A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191DB-4E92-4A4E-9386-A5B70B3E6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63B29-7EF0-1344-8022-6B9158BB0580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5D48A-94B6-B44D-B681-6B540D8E8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7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3" name="Group 59"/>
            <p:cNvGrpSpPr>
              <a:grpSpLocks/>
            </p:cNvGrpSpPr>
            <p:nvPr userDrawn="1"/>
          </p:nvGrpSpPr>
          <p:grpSpPr bwMode="auto">
            <a:xfrm>
              <a:off x="261" y="528"/>
              <a:ext cx="1124" cy="1464"/>
              <a:chOff x="96" y="916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7F6CA5F7-2E60-9E4E-885E-815DC8941523}" type="datetime1">
              <a:rPr lang="en-US" smtClean="0"/>
              <a:t>5/16/2016</a:t>
            </a:fld>
            <a:endParaRPr lang="en-US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0AD07E7-E1A2-764E-BC8B-4DA7020C38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ryit.asp?filename=tryhtml_link_mailto" TargetMode="External"/><Relationship Id="rId7" Type="http://schemas.openxmlformats.org/officeDocument/2006/relationships/hyperlink" Target="https://www.w3.org/community/webed/wiki/HTML/Training/Image" TargetMode="External"/><Relationship Id="rId2" Type="http://schemas.openxmlformats.org/officeDocument/2006/relationships/hyperlink" Target="http://www.w3schools.com/html/tryit.asp?filename=tryhtml_lin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community/webed/wiki/HTML/Training/Hyperlinks" TargetMode="External"/><Relationship Id="rId5" Type="http://schemas.openxmlformats.org/officeDocument/2006/relationships/hyperlink" Target="http://www.w3schools.com/tags/tag_a.asp" TargetMode="External"/><Relationship Id="rId4" Type="http://schemas.openxmlformats.org/officeDocument/2006/relationships/hyperlink" Target="http://www.w3schools.com/html/html_link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122DEC-2035-EB4A-8ABB-FE7D30A6DB4C}" type="datetime1">
              <a:rPr lang="en-US" sz="1000" smtClean="0"/>
              <a:t>5/17/2016</a:t>
            </a:fld>
            <a:endParaRPr lang="en-US" sz="10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smtClean="0"/>
              <a:t>CS403 - URLs and Links</a:t>
            </a:r>
            <a:endParaRPr lang="en-US" sz="10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0D8820-EFDA-B246-8636-4FECFE090C76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The Web – Don’t Get Lost!</a:t>
            </a:r>
            <a:endParaRPr lang="en-US" dirty="0">
              <a:latin typeface="Tahoma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799"/>
            <a:ext cx="7543800" cy="4714875"/>
          </a:xfrm>
        </p:spPr>
      </p:pic>
      <p:sp>
        <p:nvSpPr>
          <p:cNvPr id="6" name="TextBox 5"/>
          <p:cNvSpPr txBox="1"/>
          <p:nvPr/>
        </p:nvSpPr>
        <p:spPr>
          <a:xfrm>
            <a:off x="990600" y="60960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https://hostingfacts.com/internet-facts-stats-2016/</a:t>
            </a:r>
          </a:p>
        </p:txBody>
      </p:sp>
    </p:spTree>
    <p:extLst>
      <p:ext uri="{BB962C8B-B14F-4D97-AF65-F5344CB8AC3E}">
        <p14:creationId xmlns:p14="http://schemas.microsoft.com/office/powerpoint/2010/main" val="19567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B65-0181-DD47-B393-5D5A40CEE68F}" type="datetime1">
              <a:rPr lang="en-US" smtClean="0"/>
              <a:t>5/16/2016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17B-FE03-FC49-83F0-621833FD403C}" type="slidenum">
              <a:rPr lang="en-US"/>
              <a:pPr/>
              <a:t>10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relative URLs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667000"/>
          </a:xfrm>
        </p:spPr>
        <p:txBody>
          <a:bodyPr/>
          <a:lstStyle/>
          <a:p>
            <a:r>
              <a:rPr lang="en-US" sz="2400" dirty="0"/>
              <a:t>Always use relative URLs for local resources</a:t>
            </a:r>
          </a:p>
          <a:p>
            <a:pPr lvl="1"/>
            <a:r>
              <a:rPr lang="en-US" sz="2000" dirty="0"/>
              <a:t>Makes presentations easier to move and maintain</a:t>
            </a:r>
          </a:p>
          <a:p>
            <a:pPr lvl="1"/>
            <a:r>
              <a:rPr lang="en-US" sz="2000" dirty="0"/>
              <a:t>Local resources are always on the same server</a:t>
            </a:r>
          </a:p>
          <a:p>
            <a:pPr lvl="2"/>
            <a:r>
              <a:rPr lang="en-US" sz="1800" dirty="0"/>
              <a:t>So scheme and hostname are not necessary in the URL</a:t>
            </a:r>
          </a:p>
          <a:p>
            <a:pPr lvl="1"/>
            <a:r>
              <a:rPr lang="en-US" sz="2000" dirty="0"/>
              <a:t>Often, local resources are in the same folder</a:t>
            </a:r>
          </a:p>
          <a:p>
            <a:pPr lvl="2"/>
            <a:r>
              <a:rPr lang="en-US" sz="1800" dirty="0"/>
              <a:t>In this case, a path is not necessary in the URL</a:t>
            </a:r>
          </a:p>
          <a:p>
            <a:pPr lvl="2"/>
            <a:r>
              <a:rPr lang="en-US" sz="1800" dirty="0"/>
              <a:t>As such, relative URLs may be as simple as a file name</a:t>
            </a:r>
          </a:p>
        </p:txBody>
      </p:sp>
      <p:pic>
        <p:nvPicPr>
          <p:cNvPr id="41988" name="Picture 4" descr="tre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2286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029200" y="3733800"/>
            <a:ext cx="2667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index.html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err="1"/>
              <a:t>contact.html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err="1"/>
              <a:t>photo.jpeg</a:t>
            </a:r>
            <a:endParaRPr lang="en-US" sz="14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8800" y="5388858"/>
            <a:ext cx="67818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index.html</a:t>
            </a:r>
            <a:r>
              <a:rPr lang="en-US" sz="1400" dirty="0" smtClean="0"/>
              <a:t>"&gt;Home page&lt;/a&gt;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</a:t>
            </a:r>
            <a:r>
              <a:rPr lang="en-US" sz="1400" dirty="0" err="1" smtClean="0"/>
              <a:t>photo.jpeg</a:t>
            </a:r>
            <a:r>
              <a:rPr lang="en-US" sz="1400" dirty="0" smtClean="0"/>
              <a:t>" alt="A photo of us" /&gt;</a:t>
            </a:r>
            <a:endParaRPr lang="en-US" sz="1400" dirty="0"/>
          </a:p>
        </p:txBody>
      </p:sp>
      <p:sp>
        <p:nvSpPr>
          <p:cNvPr id="2" name="Up Arrow 1"/>
          <p:cNvSpPr/>
          <p:nvPr/>
        </p:nvSpPr>
        <p:spPr bwMode="auto">
          <a:xfrm>
            <a:off x="2971800" y="5029200"/>
            <a:ext cx="152400" cy="304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91DB-7D62-D04A-8652-895C8B1BA1F2}" type="datetime1">
              <a:rPr lang="en-US" smtClean="0"/>
              <a:t>5/16/2016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65AC-CA01-934C-86A5-F95C64942B9C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subfolders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924800" cy="2286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Subfolders are often used to organize files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When relative URLs consist of just a file name, the browser assumes the file is in the same subfolder as the file that contains the relative URL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When this is not the case, a path must be added to the relative URL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This path needs to specify the steps necessary to get from the folder where the file containing the URL is stored to the folder where the desired resource is stored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34000" y="3219450"/>
            <a:ext cx="3200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Relative URLs used in </a:t>
            </a:r>
            <a:r>
              <a:rPr lang="en-US" sz="1400" b="1" dirty="0" err="1"/>
              <a:t>index.html</a:t>
            </a:r>
            <a:endParaRPr lang="en-US" sz="1400" b="1" dirty="0"/>
          </a:p>
          <a:p>
            <a:pPr>
              <a:spcBef>
                <a:spcPct val="50000"/>
              </a:spcBef>
            </a:pPr>
            <a:r>
              <a:rPr lang="en-US" sz="1400" dirty="0"/>
              <a:t>images/</a:t>
            </a:r>
            <a:r>
              <a:rPr lang="en-US" sz="1400" dirty="0" err="1"/>
              <a:t>photo.jpeg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/>
              <a:t>images/</a:t>
            </a:r>
            <a:r>
              <a:rPr lang="en-US" sz="1400" dirty="0" err="1"/>
              <a:t>logo.gif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/>
              <a:t>pages/</a:t>
            </a:r>
            <a:r>
              <a:rPr lang="en-US" sz="1400" dirty="0" err="1"/>
              <a:t>contact.html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/>
              <a:t>pages/</a:t>
            </a:r>
            <a:r>
              <a:rPr lang="en-US" sz="1400" dirty="0" err="1"/>
              <a:t>products.html</a:t>
            </a:r>
            <a:endParaRPr lang="en-US" sz="1400" dirty="0"/>
          </a:p>
        </p:txBody>
      </p:sp>
      <p:pic>
        <p:nvPicPr>
          <p:cNvPr id="43014" name="Picture 6" descr="tre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4000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8800" y="5388858"/>
            <a:ext cx="67818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="pages/</a:t>
            </a:r>
            <a:r>
              <a:rPr lang="en-US" sz="1400" dirty="0" err="1" smtClean="0"/>
              <a:t>contact.html</a:t>
            </a:r>
            <a:r>
              <a:rPr lang="en-US" sz="1400" dirty="0" smtClean="0"/>
              <a:t>"&gt;Contact us&lt;/a&gt;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="images/</a:t>
            </a:r>
            <a:r>
              <a:rPr lang="en-US" sz="1400" dirty="0" err="1" smtClean="0"/>
              <a:t>photo.jpeg</a:t>
            </a:r>
            <a:r>
              <a:rPr lang="en-US" sz="1400" dirty="0" smtClean="0"/>
              <a:t>" alt="A photo of us" /&gt;</a:t>
            </a:r>
            <a:endParaRPr lang="en-US" sz="1400" dirty="0"/>
          </a:p>
        </p:txBody>
      </p:sp>
      <p:sp>
        <p:nvSpPr>
          <p:cNvPr id="10" name="Up Arrow 9"/>
          <p:cNvSpPr/>
          <p:nvPr/>
        </p:nvSpPr>
        <p:spPr bwMode="auto">
          <a:xfrm>
            <a:off x="2743200" y="4495800"/>
            <a:ext cx="152400" cy="9144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71A-9756-1A43-9002-AB04ACEA2EAF}" type="datetime1">
              <a:rPr lang="en-US" smtClean="0"/>
              <a:t>5/16/2016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8BA7-C67E-F747-9C8D-9BBC48CD78AB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 folders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057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Each subfolder has one (and only one) parent folder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When we use a </a:t>
            </a:r>
            <a:r>
              <a:rPr lang="en-US" sz="2000" dirty="0" smtClean="0"/>
              <a:t>folder</a:t>
            </a:r>
            <a:r>
              <a:rPr lang="en-US" sz="2000" dirty="0" smtClean="0">
                <a:latin typeface="Arial"/>
              </a:rPr>
              <a:t>’</a:t>
            </a:r>
            <a:r>
              <a:rPr lang="en-US" sz="2000" dirty="0" smtClean="0"/>
              <a:t>s </a:t>
            </a:r>
            <a:r>
              <a:rPr lang="en-US" sz="2000" dirty="0"/>
              <a:t>name in a path, the browser always looks farther down that </a:t>
            </a:r>
            <a:r>
              <a:rPr lang="en-US" sz="2000" dirty="0" smtClean="0"/>
              <a:t>“branch” </a:t>
            </a:r>
            <a:r>
              <a:rPr lang="en-US" sz="2000" dirty="0"/>
              <a:t>of the directory tree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So we </a:t>
            </a:r>
            <a:r>
              <a:rPr lang="en-US" sz="1800" dirty="0" smtClean="0"/>
              <a:t>can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t </a:t>
            </a:r>
            <a:r>
              <a:rPr lang="en-US" sz="1800" dirty="0"/>
              <a:t>use folder names to get back up a branch to a parent folder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</a:t>
            </a:r>
            <a:r>
              <a:rPr lang="en-US" sz="2000" dirty="0" smtClean="0"/>
              <a:t>there</a:t>
            </a:r>
            <a:r>
              <a:rPr lang="en-US" sz="2000" dirty="0" smtClean="0">
                <a:latin typeface="Arial"/>
              </a:rPr>
              <a:t>’</a:t>
            </a:r>
            <a:r>
              <a:rPr lang="en-US" sz="2000" dirty="0" smtClean="0"/>
              <a:t>s </a:t>
            </a:r>
            <a:r>
              <a:rPr lang="en-US" sz="2000" dirty="0"/>
              <a:t>always only one parent folder, we can use the same name for all parent folders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The name we use is ..</a:t>
            </a:r>
          </a:p>
          <a:p>
            <a:pPr lvl="3">
              <a:lnSpc>
                <a:spcPct val="120000"/>
              </a:lnSpc>
            </a:pPr>
            <a:r>
              <a:rPr lang="en-US" sz="1400" dirty="0"/>
              <a:t>Commonly pronounced </a:t>
            </a:r>
            <a:r>
              <a:rPr lang="ja-JP" altLang="en-US" sz="1400" dirty="0">
                <a:latin typeface="Arial"/>
              </a:rPr>
              <a:t>“</a:t>
            </a:r>
            <a:r>
              <a:rPr lang="en-US" sz="1400" dirty="0"/>
              <a:t>dot-dot</a:t>
            </a:r>
            <a:r>
              <a:rPr lang="ja-JP" altLang="en-US" sz="1400" dirty="0">
                <a:latin typeface="Arial"/>
              </a:rPr>
              <a:t>”</a:t>
            </a:r>
            <a:endParaRPr lang="en-US" sz="1400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029200" y="3200400"/>
            <a:ext cx="3581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Relative URLs used in </a:t>
            </a:r>
            <a:r>
              <a:rPr lang="en-US" sz="1400" b="1" dirty="0" err="1"/>
              <a:t>contact.html</a:t>
            </a:r>
            <a:endParaRPr lang="en-US" sz="1400" b="1" dirty="0"/>
          </a:p>
          <a:p>
            <a:pPr>
              <a:spcBef>
                <a:spcPct val="50000"/>
              </a:spcBef>
            </a:pPr>
            <a:r>
              <a:rPr lang="en-US" sz="1400" dirty="0"/>
              <a:t>../</a:t>
            </a:r>
            <a:r>
              <a:rPr lang="en-US" sz="1400" dirty="0" err="1"/>
              <a:t>index.html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/>
              <a:t>../images/</a:t>
            </a:r>
            <a:r>
              <a:rPr lang="en-US" sz="1400" dirty="0" err="1"/>
              <a:t>photo.jpeg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/>
              <a:t>../images/</a:t>
            </a:r>
            <a:r>
              <a:rPr lang="en-US" sz="1400" dirty="0" err="1"/>
              <a:t>logo.gif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err="1"/>
              <a:t>products.html</a:t>
            </a:r>
            <a:endParaRPr lang="en-US" sz="1400" dirty="0"/>
          </a:p>
        </p:txBody>
      </p:sp>
      <p:pic>
        <p:nvPicPr>
          <p:cNvPr id="44038" name="Picture 6" descr="tre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4000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8800" y="5388858"/>
            <a:ext cx="678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="../</a:t>
            </a:r>
            <a:r>
              <a:rPr lang="en-US" sz="1400" dirty="0" err="1" smtClean="0"/>
              <a:t>index.html</a:t>
            </a:r>
            <a:r>
              <a:rPr lang="en-US" sz="1400" dirty="0" smtClean="0"/>
              <a:t>"&gt;Home page&lt;/a&gt;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products.html</a:t>
            </a:r>
            <a:r>
              <a:rPr lang="en-US" sz="1400" dirty="0"/>
              <a:t>"</a:t>
            </a:r>
            <a:r>
              <a:rPr lang="en-US" sz="1400" dirty="0" smtClean="0"/>
              <a:t>&gt;Our products&lt;</a:t>
            </a:r>
            <a:r>
              <a:rPr lang="en-US" sz="1400" dirty="0"/>
              <a:t>/a&gt;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="../images/</a:t>
            </a:r>
            <a:r>
              <a:rPr lang="en-US" sz="1400" dirty="0" err="1" smtClean="0"/>
              <a:t>photo.jpeg</a:t>
            </a:r>
            <a:r>
              <a:rPr lang="en-US" sz="1400" dirty="0" smtClean="0"/>
              <a:t>" alt="A photo of us" /&gt;</a:t>
            </a:r>
            <a:endParaRPr lang="en-US" sz="1400" dirty="0"/>
          </a:p>
        </p:txBody>
      </p:sp>
      <p:sp>
        <p:nvSpPr>
          <p:cNvPr id="10" name="Up Arrow 9"/>
          <p:cNvSpPr/>
          <p:nvPr/>
        </p:nvSpPr>
        <p:spPr bwMode="auto">
          <a:xfrm>
            <a:off x="3124200" y="5029200"/>
            <a:ext cx="152400" cy="304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FBB3-621E-2C4C-B985-6C2D63D6F904}" type="datetime1">
              <a:rPr lang="en-US" smtClean="0"/>
              <a:t>5/16/2016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A77D-30CC-D24A-BB0D-64F3FFECC66A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hierarchies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924800" cy="129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As the number of files in a site grows, </a:t>
            </a:r>
            <a:r>
              <a:rPr lang="en-US" sz="2400" dirty="0" smtClean="0"/>
              <a:t>it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common to add more subfolders to help organize them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Often these new folders are created inside other subfolders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can result in large, complex hierarchies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such cases, relative URLs typically contain multi-step paths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638800" y="2589213"/>
            <a:ext cx="3352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Relative URLs used in </a:t>
            </a:r>
            <a:r>
              <a:rPr lang="en-US" sz="1200" b="1" dirty="0" err="1"/>
              <a:t>index.html</a:t>
            </a:r>
            <a:endParaRPr lang="en-US" sz="1200" b="1" dirty="0"/>
          </a:p>
          <a:p>
            <a:pPr>
              <a:spcBef>
                <a:spcPct val="50000"/>
              </a:spcBef>
            </a:pPr>
            <a:r>
              <a:rPr lang="en-US" sz="1200" dirty="0"/>
              <a:t>pages/</a:t>
            </a:r>
            <a:r>
              <a:rPr lang="en-US" sz="1200" dirty="0" err="1"/>
              <a:t>contact.html</a:t>
            </a:r>
            <a:endParaRPr lang="en-US" sz="1200" dirty="0"/>
          </a:p>
          <a:p>
            <a:pPr>
              <a:spcBef>
                <a:spcPct val="50000"/>
              </a:spcBef>
            </a:pPr>
            <a:r>
              <a:rPr lang="en-US" sz="1200" dirty="0"/>
              <a:t>pages/products/prod1.html</a:t>
            </a:r>
          </a:p>
          <a:p>
            <a:pPr>
              <a:spcBef>
                <a:spcPct val="50000"/>
              </a:spcBef>
            </a:pPr>
            <a:r>
              <a:rPr lang="en-US" sz="1200" dirty="0" smtClean="0"/>
              <a:t>images</a:t>
            </a:r>
            <a:r>
              <a:rPr lang="en-US" sz="1200" dirty="0"/>
              <a:t>/</a:t>
            </a:r>
            <a:r>
              <a:rPr lang="en-US" sz="1200" dirty="0" err="1"/>
              <a:t>logo.gif</a:t>
            </a:r>
            <a:endParaRPr lang="en-US" sz="1200" dirty="0"/>
          </a:p>
          <a:p>
            <a:pPr>
              <a:spcBef>
                <a:spcPct val="50000"/>
              </a:spcBef>
            </a:pPr>
            <a:r>
              <a:rPr lang="en-US" sz="1200" dirty="0"/>
              <a:t>images/photos/photo1.</a:t>
            </a:r>
            <a:r>
              <a:rPr lang="en-US" sz="1200" dirty="0" smtClean="0"/>
              <a:t>jpeg</a:t>
            </a:r>
            <a:endParaRPr lang="en-US" sz="1200" dirty="0"/>
          </a:p>
        </p:txBody>
      </p:sp>
      <p:pic>
        <p:nvPicPr>
          <p:cNvPr id="46086" name="Picture 6" descr="tre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09800"/>
            <a:ext cx="5600700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28800" y="5181600"/>
            <a:ext cx="678180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="pages/</a:t>
            </a:r>
            <a:r>
              <a:rPr lang="en-US" sz="1400" dirty="0" err="1" smtClean="0"/>
              <a:t>contact.html</a:t>
            </a:r>
            <a:r>
              <a:rPr lang="en-US" sz="1400" dirty="0" smtClean="0"/>
              <a:t>"&gt;Contact us&lt;/a&gt;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="pages</a:t>
            </a:r>
            <a:r>
              <a:rPr lang="en-US" sz="1400" dirty="0" smtClean="0"/>
              <a:t>/products/prod1.html</a:t>
            </a:r>
            <a:r>
              <a:rPr lang="en-US" sz="1400" dirty="0"/>
              <a:t>"</a:t>
            </a:r>
            <a:r>
              <a:rPr lang="en-US" sz="1400" dirty="0" smtClean="0"/>
              <a:t>&gt;</a:t>
            </a:r>
            <a:r>
              <a:rPr lang="en-US" sz="1400" dirty="0" err="1" smtClean="0"/>
              <a:t>Wizbang</a:t>
            </a:r>
            <a:r>
              <a:rPr lang="en-US" sz="1400" dirty="0" smtClean="0"/>
              <a:t> 3000&lt;</a:t>
            </a:r>
            <a:r>
              <a:rPr lang="en-US" sz="1400" dirty="0"/>
              <a:t>/a</a:t>
            </a:r>
            <a:r>
              <a:rPr lang="en-US" sz="1400" dirty="0" smtClean="0"/>
              <a:t>&gt;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="images/</a:t>
            </a:r>
            <a:r>
              <a:rPr lang="en-US" sz="1400" dirty="0" err="1" smtClean="0"/>
              <a:t>logo.gif</a:t>
            </a:r>
            <a:r>
              <a:rPr lang="en-US" sz="1400" dirty="0" smtClean="0"/>
              <a:t>" alt="Our logo" /&gt;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="images</a:t>
            </a:r>
            <a:r>
              <a:rPr lang="en-US" sz="1400" dirty="0" smtClean="0"/>
              <a:t>/photos/photo1.jpeg" </a:t>
            </a:r>
            <a:r>
              <a:rPr lang="en-US" sz="1400" dirty="0"/>
              <a:t>alt</a:t>
            </a:r>
            <a:r>
              <a:rPr lang="en-US" sz="1400" dirty="0" smtClean="0"/>
              <a:t>="Photo of </a:t>
            </a:r>
            <a:r>
              <a:rPr lang="en-US" sz="1400" dirty="0" err="1" smtClean="0"/>
              <a:t>Wizbang</a:t>
            </a:r>
            <a:r>
              <a:rPr lang="en-US" sz="1400" dirty="0" smtClean="0"/>
              <a:t> 3000" </a:t>
            </a:r>
            <a:r>
              <a:rPr lang="en-US" sz="1400" dirty="0"/>
              <a:t>/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13" name="Up Arrow 12"/>
          <p:cNvSpPr/>
          <p:nvPr/>
        </p:nvSpPr>
        <p:spPr bwMode="auto">
          <a:xfrm>
            <a:off x="3429000" y="3505200"/>
            <a:ext cx="152400" cy="1143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466716" y="4876800"/>
            <a:ext cx="76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FBB3-621E-2C4C-B985-6C2D63D6F904}" type="datetime1">
              <a:rPr lang="en-US" smtClean="0"/>
              <a:t>5/16/2016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A77D-30CC-D24A-BB0D-64F3FFECC66A}" type="slidenum">
              <a:rPr lang="en-US"/>
              <a:pPr/>
              <a:t>14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hierarchies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924800" cy="129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As the number of files in a site grows, </a:t>
            </a:r>
            <a:r>
              <a:rPr lang="en-US" sz="2400" dirty="0" smtClean="0"/>
              <a:t>it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common to add more subfolders to help organize them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Often these new folders are created inside other subfolders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can result in large, complex hierarchies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such cases, relative URLs typically contain multi-step paths</a:t>
            </a:r>
          </a:p>
        </p:txBody>
      </p:sp>
      <p:pic>
        <p:nvPicPr>
          <p:cNvPr id="46086" name="Picture 6" descr="tre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09800"/>
            <a:ext cx="5600700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28800" y="5181600"/>
            <a:ext cx="678180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="../</a:t>
            </a:r>
            <a:r>
              <a:rPr lang="en-US" sz="1400" dirty="0" err="1" smtClean="0"/>
              <a:t>index.html</a:t>
            </a:r>
            <a:r>
              <a:rPr lang="en-US" sz="1400" dirty="0" smtClean="0"/>
              <a:t>"&gt;Home page&lt;/a&gt;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 smtClean="0"/>
              <a:t>="products/prod1.html</a:t>
            </a:r>
            <a:r>
              <a:rPr lang="en-US" sz="1400" dirty="0"/>
              <a:t>"</a:t>
            </a:r>
            <a:r>
              <a:rPr lang="en-US" sz="1400" dirty="0" smtClean="0"/>
              <a:t>&gt;</a:t>
            </a:r>
            <a:r>
              <a:rPr lang="en-US" sz="1400" dirty="0" err="1" smtClean="0"/>
              <a:t>Wizbang</a:t>
            </a:r>
            <a:r>
              <a:rPr lang="en-US" sz="1400" dirty="0" smtClean="0"/>
              <a:t> 3000&lt;</a:t>
            </a:r>
            <a:r>
              <a:rPr lang="en-US" sz="1400" dirty="0"/>
              <a:t>/a</a:t>
            </a:r>
            <a:r>
              <a:rPr lang="en-US" sz="1400" dirty="0" smtClean="0"/>
              <a:t>&gt;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="../images/</a:t>
            </a:r>
            <a:r>
              <a:rPr lang="en-US" sz="1400" dirty="0" err="1" smtClean="0"/>
              <a:t>logo.gif</a:t>
            </a:r>
            <a:r>
              <a:rPr lang="en-US" sz="1400" dirty="0" smtClean="0"/>
              <a:t>" alt="Our logo" /&gt;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 smtClean="0"/>
              <a:t>="../images/photos/photo1.jpeg" </a:t>
            </a:r>
            <a:r>
              <a:rPr lang="en-US" sz="1400" dirty="0"/>
              <a:t>alt</a:t>
            </a:r>
            <a:r>
              <a:rPr lang="en-US" sz="1400" dirty="0" smtClean="0"/>
              <a:t>="Photo of </a:t>
            </a:r>
            <a:r>
              <a:rPr lang="en-US" sz="1400" dirty="0" err="1" smtClean="0"/>
              <a:t>Wizbang</a:t>
            </a:r>
            <a:r>
              <a:rPr lang="en-US" sz="1400" dirty="0" smtClean="0"/>
              <a:t> 3000" </a:t>
            </a:r>
            <a:r>
              <a:rPr lang="en-US" sz="1400" dirty="0"/>
              <a:t>/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13" name="Up Arrow 12"/>
          <p:cNvSpPr/>
          <p:nvPr/>
        </p:nvSpPr>
        <p:spPr bwMode="auto">
          <a:xfrm>
            <a:off x="5141621" y="4191000"/>
            <a:ext cx="140563" cy="96897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638800" y="2667000"/>
            <a:ext cx="3352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Relative URLs used in </a:t>
            </a:r>
            <a:r>
              <a:rPr lang="en-US" sz="1200" b="1" dirty="0" err="1"/>
              <a:t>contact.html</a:t>
            </a:r>
            <a:endParaRPr lang="en-US" sz="1200" b="1" dirty="0"/>
          </a:p>
          <a:p>
            <a:pPr>
              <a:spcBef>
                <a:spcPct val="50000"/>
              </a:spcBef>
            </a:pPr>
            <a:r>
              <a:rPr lang="en-US" sz="1200" dirty="0"/>
              <a:t>../</a:t>
            </a:r>
            <a:r>
              <a:rPr lang="en-US" sz="1200" dirty="0" err="1"/>
              <a:t>index.html</a:t>
            </a:r>
            <a:endParaRPr lang="en-US" sz="1200" dirty="0"/>
          </a:p>
          <a:p>
            <a:pPr>
              <a:spcBef>
                <a:spcPct val="50000"/>
              </a:spcBef>
            </a:pPr>
            <a:r>
              <a:rPr lang="en-US" sz="1200" dirty="0"/>
              <a:t>products/prod1.html</a:t>
            </a:r>
          </a:p>
          <a:p>
            <a:pPr>
              <a:spcBef>
                <a:spcPct val="50000"/>
              </a:spcBef>
            </a:pPr>
            <a:r>
              <a:rPr lang="en-US" sz="1200" dirty="0" smtClean="0"/>
              <a:t>.</a:t>
            </a:r>
            <a:r>
              <a:rPr lang="en-US" sz="1200" dirty="0"/>
              <a:t>./images/</a:t>
            </a:r>
            <a:r>
              <a:rPr lang="en-US" sz="1200" dirty="0" err="1"/>
              <a:t>logo.gif</a:t>
            </a:r>
            <a:endParaRPr lang="en-US" sz="1200" dirty="0"/>
          </a:p>
          <a:p>
            <a:pPr>
              <a:spcBef>
                <a:spcPct val="50000"/>
              </a:spcBef>
            </a:pPr>
            <a:r>
              <a:rPr lang="en-US" sz="1200" dirty="0"/>
              <a:t>../images/photos/photo1.</a:t>
            </a:r>
            <a:r>
              <a:rPr lang="en-US" sz="1200" dirty="0" smtClean="0"/>
              <a:t>jpeg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13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FBB3-621E-2C4C-B985-6C2D63D6F904}" type="datetime1">
              <a:rPr lang="en-US" smtClean="0"/>
              <a:t>5/16/2016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A77D-30CC-D24A-BB0D-64F3FFECC66A}" type="slidenum">
              <a:rPr lang="en-US"/>
              <a:pPr/>
              <a:t>15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hierarchies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924800" cy="129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As the number of files in a site grows, </a:t>
            </a:r>
            <a:r>
              <a:rPr lang="en-US" sz="2400" dirty="0" smtClean="0"/>
              <a:t>it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common to add more subfolders to help organize them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Often these new folders are created inside other subfolders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can result in large, complex hierarchies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such cases, relative URLs typically contain multi-step paths</a:t>
            </a:r>
          </a:p>
        </p:txBody>
      </p:sp>
      <p:pic>
        <p:nvPicPr>
          <p:cNvPr id="46086" name="Picture 6" descr="tre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09800"/>
            <a:ext cx="5600700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28800" y="5181600"/>
            <a:ext cx="678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="../</a:t>
            </a:r>
            <a:r>
              <a:rPr lang="en-US" sz="1400" dirty="0" err="1" smtClean="0"/>
              <a:t>contact.html</a:t>
            </a:r>
            <a:r>
              <a:rPr lang="en-US" sz="1400" dirty="0" smtClean="0"/>
              <a:t>"&gt;Contact us&lt;/a&gt;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=".</a:t>
            </a:r>
            <a:r>
              <a:rPr lang="en-US" sz="1400" dirty="0" smtClean="0"/>
              <a:t>./../</a:t>
            </a:r>
            <a:r>
              <a:rPr lang="en-US" sz="1400" dirty="0" err="1"/>
              <a:t>index.html</a:t>
            </a:r>
            <a:r>
              <a:rPr lang="en-US" sz="1400" dirty="0"/>
              <a:t>"&gt;Home page&lt;/a&gt;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 smtClean="0"/>
              <a:t>="../../images/photos/photo1.jpeg" </a:t>
            </a:r>
            <a:r>
              <a:rPr lang="en-US" sz="1400" dirty="0"/>
              <a:t>alt</a:t>
            </a:r>
            <a:r>
              <a:rPr lang="en-US" sz="1400" dirty="0" smtClean="0"/>
              <a:t>="Photo of </a:t>
            </a:r>
            <a:r>
              <a:rPr lang="en-US" sz="1400" dirty="0" err="1" smtClean="0"/>
              <a:t>Wizbang</a:t>
            </a:r>
            <a:r>
              <a:rPr lang="en-US" sz="1400" dirty="0" smtClean="0"/>
              <a:t> 3000" </a:t>
            </a:r>
            <a:r>
              <a:rPr lang="en-US" sz="1400" dirty="0"/>
              <a:t>/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13" name="Up Arrow 12"/>
          <p:cNvSpPr/>
          <p:nvPr/>
        </p:nvSpPr>
        <p:spPr bwMode="auto">
          <a:xfrm>
            <a:off x="3323164" y="4912641"/>
            <a:ext cx="140563" cy="28317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638800" y="2667000"/>
            <a:ext cx="3352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Relative URLs used in prod1.html</a:t>
            </a:r>
          </a:p>
          <a:p>
            <a:pPr>
              <a:spcBef>
                <a:spcPct val="50000"/>
              </a:spcBef>
            </a:pPr>
            <a:r>
              <a:rPr lang="en-US" sz="1200" dirty="0"/>
              <a:t>../</a:t>
            </a:r>
            <a:r>
              <a:rPr lang="en-US" sz="1200" dirty="0" err="1"/>
              <a:t>contact.html</a:t>
            </a:r>
            <a:endParaRPr lang="en-US" sz="1200" dirty="0"/>
          </a:p>
          <a:p>
            <a:pPr>
              <a:spcBef>
                <a:spcPct val="50000"/>
              </a:spcBef>
            </a:pPr>
            <a:r>
              <a:rPr lang="en-US" sz="1200" dirty="0"/>
              <a:t>../../</a:t>
            </a:r>
            <a:r>
              <a:rPr lang="en-US" sz="1200" dirty="0" err="1"/>
              <a:t>index.html</a:t>
            </a:r>
            <a:endParaRPr lang="en-US" sz="1200" dirty="0"/>
          </a:p>
          <a:p>
            <a:pPr>
              <a:spcBef>
                <a:spcPct val="50000"/>
              </a:spcBef>
            </a:pPr>
            <a:r>
              <a:rPr lang="en-US" sz="1200" dirty="0"/>
              <a:t>../../images/photos/photo1.jpeg</a:t>
            </a:r>
          </a:p>
        </p:txBody>
      </p:sp>
    </p:spTree>
    <p:extLst>
      <p:ext uri="{BB962C8B-B14F-4D97-AF65-F5344CB8AC3E}">
        <p14:creationId xmlns:p14="http://schemas.microsoft.com/office/powerpoint/2010/main" val="34431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15FF-6A8F-2444-8CD9-9D314D730F14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0543-4D3C-8D4D-997C-80D5BC11041A}" type="slidenum">
              <a:rPr lang="en-US"/>
              <a:pPr/>
              <a:t>16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</a:t>
            </a:r>
            <a:r>
              <a:rPr lang="en-US" dirty="0"/>
              <a:t>for using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Carefully </a:t>
            </a:r>
            <a:r>
              <a:rPr lang="en-US" sz="2000" dirty="0" smtClean="0"/>
              <a:t>consider both </a:t>
            </a:r>
            <a:r>
              <a:rPr lang="en-US" sz="2000" dirty="0"/>
              <a:t>label and destination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Take user directly to intended destination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Make it clear where the link goes before </a:t>
            </a:r>
            <a:r>
              <a:rPr lang="en-US" sz="1800" dirty="0" smtClean="0"/>
              <a:t>it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s clicked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Use e-mail address as label of mailto: </a:t>
            </a:r>
            <a:r>
              <a:rPr lang="en-US" sz="1800" dirty="0" smtClean="0"/>
              <a:t>links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/>
              <a:t>Carefully consider </a:t>
            </a:r>
            <a:r>
              <a:rPr lang="en-US" sz="2000" dirty="0" smtClean="0"/>
              <a:t>path and filenames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Human readable drives traffic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People know where they are navigating to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Carefully consider both label and destination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Make </a:t>
            </a:r>
            <a:r>
              <a:rPr lang="en-US" sz="1800" dirty="0"/>
              <a:t>it clear where the link goes before it</a:t>
            </a:r>
            <a:r>
              <a:rPr lang="en-US" sz="1800" dirty="0">
                <a:latin typeface="Arial"/>
              </a:rPr>
              <a:t>’</a:t>
            </a:r>
            <a:r>
              <a:rPr lang="en-US" sz="1800" dirty="0"/>
              <a:t>s clicked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Use e-mail address as label of mailto: links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Take user directly to intended destination 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Always </a:t>
            </a:r>
            <a:r>
              <a:rPr lang="en-US" sz="2000" dirty="0"/>
              <a:t>provide a link to every local resource a user may want to reach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Don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t </a:t>
            </a:r>
            <a:r>
              <a:rPr lang="en-US" sz="1800" dirty="0"/>
              <a:t>assume </a:t>
            </a:r>
            <a:r>
              <a:rPr lang="en-US" sz="1800" dirty="0" smtClean="0"/>
              <a:t>they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ll </a:t>
            </a:r>
            <a:r>
              <a:rPr lang="en-US" sz="1800" dirty="0"/>
              <a:t>use the </a:t>
            </a:r>
            <a:r>
              <a:rPr lang="en-US" sz="1800" dirty="0" smtClean="0"/>
              <a:t>browser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s </a:t>
            </a:r>
            <a:r>
              <a:rPr lang="en-US" sz="1800" dirty="0"/>
              <a:t>Back button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Keep your navigational links consistent from page to page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They should be the same links, presented in the same way, and located in the same place on every page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Unless you have a very good reason to do otherwise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absolute URLs for links to remote resources and relative URLs for links to local </a:t>
            </a:r>
            <a:r>
              <a:rPr lang="en-US" sz="2000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4829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122DEC-2035-EB4A-8ABB-FE7D30A6DB4C}" type="datetime1">
              <a:rPr lang="en-US" sz="1000" smtClean="0"/>
              <a:t>5/17/2016</a:t>
            </a:fld>
            <a:endParaRPr lang="en-US" sz="10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smtClean="0"/>
              <a:t>CS403 - URLs and Links</a:t>
            </a:r>
            <a:endParaRPr lang="en-US" sz="10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0D8820-EFDA-B246-8636-4FECFE090C76}" type="slidenum">
              <a:rPr lang="en-US" sz="1000"/>
              <a:pPr eaLnBrk="1" hangingPunct="1"/>
              <a:t>17</a:t>
            </a:fld>
            <a:endParaRPr lang="en-US" sz="10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Useful Tools/Websites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3058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Interactive tool for html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  <a:hlinkClick r:id="rId2"/>
              </a:rPr>
              <a:t>http://</a:t>
            </a:r>
            <a:r>
              <a:rPr lang="en-US" sz="1800" dirty="0" smtClean="0">
                <a:latin typeface="Tahoma" charset="0"/>
                <a:hlinkClick r:id="rId2"/>
              </a:rPr>
              <a:t>www.w3schools.com/html/tryit.asp?filename=tryhtml_links</a:t>
            </a:r>
            <a:endParaRPr lang="en-US" sz="1800" dirty="0" smtClean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  <a:hlinkClick r:id="rId3"/>
              </a:rPr>
              <a:t>http://</a:t>
            </a:r>
            <a:r>
              <a:rPr lang="en-US" sz="1800" dirty="0" smtClean="0">
                <a:latin typeface="Tahoma" charset="0"/>
                <a:hlinkClick r:id="rId3"/>
              </a:rPr>
              <a:t>www.w3schools.com/tags/tryit.asp?filename=tryhtml_link_mailto</a:t>
            </a:r>
            <a:endParaRPr lang="en-US" sz="1800" dirty="0" smtClean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 smtClean="0">
                <a:latin typeface="Tahoma" charset="0"/>
              </a:rPr>
              <a:t>Additional Reference Material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  <a:hlinkClick r:id="rId4"/>
              </a:rPr>
              <a:t>http://</a:t>
            </a:r>
            <a:r>
              <a:rPr lang="en-US" sz="1800" dirty="0" smtClean="0">
                <a:latin typeface="Tahoma" charset="0"/>
                <a:hlinkClick r:id="rId4"/>
              </a:rPr>
              <a:t>www.w3schools.com/html/html_links.asp</a:t>
            </a:r>
            <a:endParaRPr lang="en-US" sz="1800" dirty="0" smtClean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  <a:hlinkClick r:id="rId5"/>
              </a:rPr>
              <a:t>http://</a:t>
            </a:r>
            <a:r>
              <a:rPr lang="en-US" sz="1800" dirty="0" smtClean="0">
                <a:latin typeface="Tahoma" charset="0"/>
                <a:hlinkClick r:id="rId5"/>
              </a:rPr>
              <a:t>www.w3schools.com/tags/tag_a.asp</a:t>
            </a:r>
            <a:endParaRPr lang="en-US" sz="1800" dirty="0" smtClean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  <a:hlinkClick r:id="rId6"/>
              </a:rPr>
              <a:t>https://</a:t>
            </a:r>
            <a:r>
              <a:rPr lang="en-US" sz="1800" dirty="0" smtClean="0">
                <a:latin typeface="Tahoma" charset="0"/>
                <a:hlinkClick r:id="rId6"/>
              </a:rPr>
              <a:t>www.w3.org/community/webed/wiki/HTML/Training/Hyperlinks</a:t>
            </a:r>
            <a:endParaRPr lang="en-US" sz="1800" dirty="0" smtClean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  <a:hlinkClick r:id="rId7"/>
              </a:rPr>
              <a:t>https://</a:t>
            </a:r>
            <a:r>
              <a:rPr lang="en-US" sz="1800" dirty="0" smtClean="0">
                <a:latin typeface="Tahoma" charset="0"/>
                <a:hlinkClick r:id="rId7"/>
              </a:rPr>
              <a:t>www.w3.org/community/webed/wiki/HTML/Training/Image</a:t>
            </a:r>
            <a:endParaRPr lang="en-US" sz="1800" dirty="0" smtClean="0">
              <a:latin typeface="Tahoma" charset="0"/>
            </a:endParaRPr>
          </a:p>
          <a:p>
            <a:pPr lvl="1" eaLnBrk="1" hangingPunct="1"/>
            <a:endParaRPr lang="en-U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122DEC-2035-EB4A-8ABB-FE7D30A6DB4C}" type="datetime1">
              <a:rPr lang="en-US" sz="1000" smtClean="0"/>
              <a:t>5/17/2016</a:t>
            </a:fld>
            <a:endParaRPr lang="en-US" sz="10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smtClean="0"/>
              <a:t>CS403 - URLs and Links</a:t>
            </a:r>
            <a:endParaRPr lang="en-US" sz="10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0D8820-EFDA-B246-8636-4FECFE090C76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Billions of resources on the </a:t>
            </a:r>
            <a:r>
              <a:rPr lang="en-US" dirty="0" smtClean="0">
                <a:latin typeface="Tahoma" charset="0"/>
              </a:rPr>
              <a:t>Web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How Do You Find The One You Are Looking For?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Require </a:t>
            </a:r>
            <a:r>
              <a:rPr lang="en-US" dirty="0" smtClean="0">
                <a:latin typeface="Tahoma" charset="0"/>
              </a:rPr>
              <a:t>unique identities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Uniform Resource Locator (URL)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How you “find” a resource on the web</a:t>
            </a:r>
            <a:endParaRPr lang="en-US" dirty="0" smtClean="0"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2" y="3764774"/>
            <a:ext cx="7734136" cy="25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122DEC-2035-EB4A-8ABB-FE7D30A6DB4C}" type="datetime1">
              <a:rPr lang="en-US" sz="1000" smtClean="0"/>
              <a:t>5/17/2016</a:t>
            </a:fld>
            <a:endParaRPr lang="en-US" sz="10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smtClean="0"/>
              <a:t>CS403 - URLs and Links</a:t>
            </a:r>
            <a:endParaRPr lang="en-US" sz="10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0D8820-EFDA-B246-8636-4FECFE090C76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How &amp; What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Scheme: Main identifier of “how” to access a given resource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http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https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ftp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mailto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What you are accessing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Pages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Documents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Images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Videos</a:t>
            </a:r>
            <a:endParaRPr lang="en-US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122DEC-2035-EB4A-8ABB-FE7D30A6DB4C}" type="datetime1">
              <a:rPr lang="en-US" sz="1000" smtClean="0"/>
              <a:t>5/16/2016</a:t>
            </a:fld>
            <a:endParaRPr lang="en-US" sz="10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smtClean="0"/>
              <a:t>CS403 - URLs and Links</a:t>
            </a:r>
            <a:endParaRPr lang="en-US" sz="10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0D8820-EFDA-B246-8636-4FECFE090C76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URL Component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752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URL Component(URL</a:t>
            </a:r>
            <a:r>
              <a:rPr lang="en-US" dirty="0">
                <a:latin typeface="Tahoma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Scheme – tells browser how to retrieve the resource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Identifier – where to go to get </a:t>
            </a:r>
            <a:r>
              <a:rPr lang="en-US" dirty="0" smtClean="0">
                <a:latin typeface="Tahoma" charset="0"/>
              </a:rPr>
              <a:t>it (may include a path)</a:t>
            </a:r>
            <a:endParaRPr lang="en-US" dirty="0" smtClean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Default file name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D</a:t>
            </a:r>
            <a:r>
              <a:rPr lang="en-US" dirty="0" smtClean="0">
                <a:latin typeface="Tahoma" charset="0"/>
              </a:rPr>
              <a:t>ocument root folder</a:t>
            </a:r>
            <a:endParaRPr lang="en-US" dirty="0">
              <a:latin typeface="Tahoma" charset="0"/>
            </a:endParaRPr>
          </a:p>
        </p:txBody>
      </p:sp>
      <p:pic>
        <p:nvPicPr>
          <p:cNvPr id="4" name="Picture 3" descr="anatomyofurl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7010400" cy="37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122DEC-2035-EB4A-8ABB-FE7D30A6DB4C}" type="datetime1">
              <a:rPr lang="en-US" sz="1000" smtClean="0"/>
              <a:t>5/17/2016</a:t>
            </a:fld>
            <a:endParaRPr lang="en-US" sz="10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smtClean="0"/>
              <a:t>CS403 - URLs and Links</a:t>
            </a:r>
            <a:endParaRPr lang="en-US" sz="10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0D8820-EFDA-B246-8636-4FECFE090C76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Absolute </a:t>
            </a:r>
            <a:r>
              <a:rPr lang="en-US" dirty="0">
                <a:latin typeface="Tahoma" charset="0"/>
              </a:rPr>
              <a:t>URLs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971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Includes hostname</a:t>
            </a:r>
          </a:p>
          <a:p>
            <a:r>
              <a:rPr lang="en-US" dirty="0" smtClean="0">
                <a:latin typeface="Tahoma" charset="0"/>
              </a:rPr>
              <a:t>Can access directly from anywhere on the web - </a:t>
            </a:r>
            <a:r>
              <a:rPr lang="en-US" dirty="0">
                <a:latin typeface="Tahoma" charset="0"/>
              </a:rPr>
              <a:t>No Matter Where You are Starting From...    You will find your </a:t>
            </a:r>
            <a:r>
              <a:rPr lang="en-US" dirty="0" smtClean="0">
                <a:latin typeface="Tahoma" charset="0"/>
              </a:rPr>
              <a:t>destination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No implied relationship</a:t>
            </a:r>
          </a:p>
          <a:p>
            <a:pPr eaLnBrk="1" hangingPunct="1"/>
            <a:r>
              <a:rPr lang="en-US" dirty="0">
                <a:latin typeface="Tahoma" charset="0"/>
              </a:rPr>
              <a:t>Fully Qualified</a:t>
            </a:r>
            <a:br>
              <a:rPr lang="en-US" dirty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Require </a:t>
            </a:r>
            <a:r>
              <a:rPr lang="en-US" dirty="0">
                <a:latin typeface="Tahoma" charset="0"/>
              </a:rPr>
              <a:t>unique </a:t>
            </a:r>
            <a:r>
              <a:rPr lang="en-US" dirty="0" smtClean="0">
                <a:latin typeface="Tahoma" charset="0"/>
              </a:rPr>
              <a:t>identities</a:t>
            </a:r>
            <a:endParaRPr lang="en-US" dirty="0">
              <a:latin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4113258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http://www.w3.org/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www.w3.org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www.amazon.com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www.plymouth.edu/arena/live-schedule/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://www.hockeymonkey.com/bauer-hockey-skates-vapor-x90-jr.html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B65-0181-DD47-B393-5D5A40CEE68F}" type="datetime1">
              <a:rPr lang="en-US" smtClean="0"/>
              <a:t>5/17/2016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17B-FE03-FC49-83F0-621833FD403C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URLs</a:t>
            </a:r>
            <a:endParaRPr lang="en-US" dirty="0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Organized like your files on your personal machine</a:t>
            </a:r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5" y="2133600"/>
            <a:ext cx="8723809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B65-0181-DD47-B393-5D5A40CEE68F}" type="datetime1">
              <a:rPr lang="en-US" smtClean="0"/>
              <a:t>5/17/2016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17B-FE03-FC49-83F0-621833FD403C}" type="slidenum">
              <a:rPr lang="en-US"/>
              <a:pPr/>
              <a:t>7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URLs</a:t>
            </a:r>
            <a:endParaRPr lang="en-US" dirty="0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Implies a Relationship</a:t>
            </a:r>
          </a:p>
          <a:p>
            <a:r>
              <a:rPr lang="en-US" sz="2400" dirty="0" smtClean="0"/>
              <a:t>Always Based on (Relative) to Current Location</a:t>
            </a:r>
            <a:endParaRPr lang="en-US" sz="2400" dirty="0"/>
          </a:p>
          <a:p>
            <a:r>
              <a:rPr lang="en-US" sz="2400" dirty="0" smtClean="0"/>
              <a:t>3 Possible Relationships</a:t>
            </a:r>
            <a:endParaRPr lang="en-US" sz="2400" dirty="0" smtClean="0"/>
          </a:p>
          <a:p>
            <a:pPr lvl="1"/>
            <a:r>
              <a:rPr lang="en-US" sz="2000" dirty="0" smtClean="0"/>
              <a:t>Parent – Always a Folder</a:t>
            </a:r>
          </a:p>
          <a:p>
            <a:pPr lvl="1"/>
            <a:r>
              <a:rPr lang="en-US" sz="2000" dirty="0" smtClean="0"/>
              <a:t>Child – Folder</a:t>
            </a:r>
          </a:p>
          <a:p>
            <a:pPr lvl="1"/>
            <a:r>
              <a:rPr lang="en-US" sz="2000" dirty="0" smtClean="0"/>
              <a:t>Sibling – Folder or </a:t>
            </a:r>
            <a:r>
              <a:rPr lang="en-US" sz="2000" dirty="0"/>
              <a:t>a </a:t>
            </a:r>
            <a:r>
              <a:rPr lang="en-US" sz="2000" dirty="0" smtClean="0"/>
              <a:t>File 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 smtClean="0"/>
          </a:p>
        </p:txBody>
      </p:sp>
      <p:pic>
        <p:nvPicPr>
          <p:cNvPr id="41988" name="Picture 4" descr="tre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2286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029200" y="3733800"/>
            <a:ext cx="3581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index.html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err="1"/>
              <a:t>contact.html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err="1"/>
              <a:t>photo.jpeg</a:t>
            </a:r>
            <a:endParaRPr lang="en-US" sz="14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8800" y="5388858"/>
            <a:ext cx="67818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contact.html</a:t>
            </a:r>
            <a:r>
              <a:rPr lang="en-US" sz="1400" dirty="0" smtClean="0"/>
              <a:t>"&gt;Contact us&lt;/a&gt;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</a:t>
            </a:r>
            <a:r>
              <a:rPr lang="en-US" sz="1400" dirty="0" err="1" smtClean="0"/>
              <a:t>photo.jpeg</a:t>
            </a:r>
            <a:r>
              <a:rPr lang="en-US" sz="1400" dirty="0" smtClean="0"/>
              <a:t>" alt="A photo of us" /&gt;</a:t>
            </a:r>
            <a:endParaRPr lang="en-US" sz="1400" dirty="0"/>
          </a:p>
        </p:txBody>
      </p:sp>
      <p:sp>
        <p:nvSpPr>
          <p:cNvPr id="2" name="Up Arrow 1"/>
          <p:cNvSpPr/>
          <p:nvPr/>
        </p:nvSpPr>
        <p:spPr bwMode="auto">
          <a:xfrm>
            <a:off x="2133600" y="4876800"/>
            <a:ext cx="146687" cy="55956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600" y="4038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Siblings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03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B65-0181-DD47-B393-5D5A40CEE68F}" type="datetime1">
              <a:rPr lang="en-US" smtClean="0"/>
              <a:t>5/17/2016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17B-FE03-FC49-83F0-621833FD403C}" type="slidenum">
              <a:rPr lang="en-US"/>
              <a:pPr/>
              <a:t>8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Relative URLs</a:t>
            </a:r>
            <a:endParaRPr lang="en-US" dirty="0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Siblings / “Over”</a:t>
            </a:r>
            <a:endParaRPr lang="en-US" sz="2400" dirty="0"/>
          </a:p>
          <a:p>
            <a:pPr lvl="1"/>
            <a:r>
              <a:rPr lang="en-US" sz="2000" dirty="0" smtClean="0"/>
              <a:t>Name-of-file</a:t>
            </a:r>
            <a:endParaRPr lang="en-US" sz="2000" dirty="0"/>
          </a:p>
          <a:p>
            <a:r>
              <a:rPr lang="en-US" sz="2400" dirty="0" smtClean="0"/>
              <a:t>Parent / “Up”</a:t>
            </a:r>
          </a:p>
          <a:p>
            <a:pPr lvl="1"/>
            <a:r>
              <a:rPr lang="en-US" sz="2000" dirty="0" smtClean="0"/>
              <a:t>../</a:t>
            </a:r>
            <a:endParaRPr lang="en-US" sz="2000" dirty="0"/>
          </a:p>
          <a:p>
            <a:r>
              <a:rPr lang="en-US" sz="2400" dirty="0" smtClean="0"/>
              <a:t>Children </a:t>
            </a:r>
            <a:r>
              <a:rPr lang="en-US" sz="2400" dirty="0"/>
              <a:t>/ </a:t>
            </a:r>
            <a:r>
              <a:rPr lang="en-US" sz="2400" dirty="0" smtClean="0"/>
              <a:t>“Down”</a:t>
            </a:r>
            <a:endParaRPr lang="en-US" sz="2400" dirty="0"/>
          </a:p>
          <a:p>
            <a:pPr lvl="1"/>
            <a:r>
              <a:rPr lang="en-US" sz="2000" dirty="0" smtClean="0"/>
              <a:t>Name-of-folder/filename</a:t>
            </a:r>
            <a:endParaRPr lang="en-US" sz="2400" dirty="0" smtClean="0"/>
          </a:p>
          <a:p>
            <a:r>
              <a:rPr lang="en-US" sz="2400" dirty="0" smtClean="0"/>
              <a:t>Grandparent </a:t>
            </a:r>
            <a:r>
              <a:rPr lang="en-US" sz="2400" dirty="0"/>
              <a:t>/ “Up</a:t>
            </a:r>
            <a:r>
              <a:rPr lang="en-US" sz="2400" dirty="0" smtClean="0"/>
              <a:t>” “Up”</a:t>
            </a:r>
            <a:endParaRPr lang="en-US" sz="2400" dirty="0"/>
          </a:p>
          <a:p>
            <a:pPr lvl="1"/>
            <a:r>
              <a:rPr lang="en-US" sz="2000" dirty="0" smtClean="0"/>
              <a:t>../../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6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B65-0181-DD47-B393-5D5A40CEE68F}" type="datetime1">
              <a:rPr lang="en-US" smtClean="0"/>
              <a:t>5/17/2016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URLs and Links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17B-FE03-FC49-83F0-621833FD403C}" type="slidenum">
              <a:rPr lang="en-US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667000"/>
          </a:xfrm>
        </p:spPr>
        <p:txBody>
          <a:bodyPr/>
          <a:lstStyle/>
          <a:p>
            <a:r>
              <a:rPr lang="en-US" sz="2400" dirty="0" smtClean="0"/>
              <a:t>Create links to navigate your site</a:t>
            </a:r>
            <a:endParaRPr lang="en-US" sz="2400" dirty="0"/>
          </a:p>
          <a:p>
            <a:pPr lvl="1"/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="index.html"&gt;Home page&lt;/a</a:t>
            </a:r>
            <a:r>
              <a:rPr lang="en-US" sz="2000" dirty="0" smtClean="0"/>
              <a:t>&gt;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Adding Images</a:t>
            </a:r>
            <a:endParaRPr lang="en-US" sz="2400" dirty="0"/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=“photo.jpeg“ alt=“A photo of us”/ &gt;</a:t>
            </a:r>
          </a:p>
          <a:p>
            <a:pPr lvl="1"/>
            <a:endParaRPr lang="en-US" sz="2000" dirty="0"/>
          </a:p>
        </p:txBody>
      </p:sp>
      <p:pic>
        <p:nvPicPr>
          <p:cNvPr id="41988" name="Picture 4" descr="tre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2286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029200" y="3733800"/>
            <a:ext cx="2667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index.html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err="1"/>
              <a:t>contact.html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err="1"/>
              <a:t>photo.jpeg</a:t>
            </a:r>
            <a:endParaRPr lang="en-US" sz="14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8800" y="5388858"/>
            <a:ext cx="67818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index.html</a:t>
            </a:r>
            <a:r>
              <a:rPr lang="en-US" sz="1400" dirty="0" smtClean="0"/>
              <a:t>"&gt;Home page&lt;/a&gt;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</a:t>
            </a:r>
            <a:r>
              <a:rPr lang="en-US" sz="1400" dirty="0" err="1" smtClean="0"/>
              <a:t>photo.jpeg</a:t>
            </a:r>
            <a:r>
              <a:rPr lang="en-US" sz="1400" dirty="0" smtClean="0"/>
              <a:t>" alt="A photo of us" /&gt;</a:t>
            </a:r>
            <a:endParaRPr lang="en-US" sz="1400" dirty="0"/>
          </a:p>
        </p:txBody>
      </p:sp>
      <p:sp>
        <p:nvSpPr>
          <p:cNvPr id="2" name="Up Arrow 1"/>
          <p:cNvSpPr/>
          <p:nvPr/>
        </p:nvSpPr>
        <p:spPr bwMode="auto">
          <a:xfrm>
            <a:off x="2971800" y="5029200"/>
            <a:ext cx="152400" cy="304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6666FF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6625</TotalTime>
  <Words>1283</Words>
  <Application>Microsoft Office PowerPoint</Application>
  <PresentationFormat>On-screen Show (4:3)</PresentationFormat>
  <Paragraphs>228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Tahoma</vt:lpstr>
      <vt:lpstr>Times New Roman</vt:lpstr>
      <vt:lpstr>Wingdings</vt:lpstr>
      <vt:lpstr>Blueprint</vt:lpstr>
      <vt:lpstr>The Web – Don’t Get Lost!</vt:lpstr>
      <vt:lpstr>Billions of resources on the Web</vt:lpstr>
      <vt:lpstr>How &amp; What</vt:lpstr>
      <vt:lpstr>URL Component</vt:lpstr>
      <vt:lpstr>Absolute URLs</vt:lpstr>
      <vt:lpstr>Relative URLs</vt:lpstr>
      <vt:lpstr>Relative URLs</vt:lpstr>
      <vt:lpstr>Representing Relative URLs</vt:lpstr>
      <vt:lpstr>Using URLs</vt:lpstr>
      <vt:lpstr>Simple relative URLs</vt:lpstr>
      <vt:lpstr>Adding subfolders</vt:lpstr>
      <vt:lpstr>Parent folders</vt:lpstr>
      <vt:lpstr>Complex hierarchies</vt:lpstr>
      <vt:lpstr>Complex hierarchies</vt:lpstr>
      <vt:lpstr>Complex hierarchies</vt:lpstr>
      <vt:lpstr>Best practices for using links</vt:lpstr>
      <vt:lpstr>Useful Tools/Websites</vt:lpstr>
    </vt:vector>
  </TitlesOfParts>
  <Company>University of New Hampshire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CS403: Online Network Exploration</dc:title>
  <dc:creator>amg</dc:creator>
  <cp:lastModifiedBy>Coleman, Betsy</cp:lastModifiedBy>
  <cp:revision>49</cp:revision>
  <cp:lastPrinted>1601-01-01T00:00:00Z</cp:lastPrinted>
  <dcterms:created xsi:type="dcterms:W3CDTF">2004-08-04T01:48:54Z</dcterms:created>
  <dcterms:modified xsi:type="dcterms:W3CDTF">2016-05-18T03:04:04Z</dcterms:modified>
</cp:coreProperties>
</file>