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1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09" autoAdjust="0"/>
  </p:normalViewPr>
  <p:slideViewPr>
    <p:cSldViewPr>
      <p:cViewPr varScale="1">
        <p:scale>
          <a:sx n="88" d="100"/>
          <a:sy n="88" d="100"/>
        </p:scale>
        <p:origin x="-720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handoutMaster" Target="handoutMasters/handout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CFC926-0AF2-1249-9487-074222D49154}" type="datetimeFigureOut">
              <a:rPr lang="en-US" smtClean="0"/>
              <a:t>4/3/14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43F112-E5BF-5347-8396-7A8127910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6321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348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48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48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48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72043ED-2553-E74D-AFC6-DFBDA558C06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81193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Figure 14-3 f</a:t>
            </a:r>
            <a:r>
              <a:rPr lang="en-US" dirty="0" smtClean="0"/>
              <a:t>rom </a:t>
            </a:r>
            <a:r>
              <a:rPr lang="en-US" i="1" dirty="0" smtClean="0"/>
              <a:t>Computer Networking First-Step</a:t>
            </a:r>
            <a:r>
              <a:rPr lang="en-US" dirty="0" smtClean="0"/>
              <a:t> by Wendell Odom</a:t>
            </a:r>
            <a:r>
              <a:rPr lang="en-US" baseline="0" dirty="0" smtClean="0"/>
              <a:t> </a:t>
            </a:r>
            <a:r>
              <a:rPr lang="en-US" dirty="0" smtClean="0"/>
              <a:t>(ISBN: 1587201011) Copyright © 2013 Cisco Systems, Inc. All rights reserved.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2043ED-2553-E74D-AFC6-DFBDA558C06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0765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Figure </a:t>
            </a:r>
            <a:r>
              <a:rPr lang="en-US" baseline="0" smtClean="0"/>
              <a:t>15-4 </a:t>
            </a:r>
            <a:r>
              <a:rPr lang="en-US" baseline="0" dirty="0" smtClean="0"/>
              <a:t>f</a:t>
            </a:r>
            <a:r>
              <a:rPr lang="en-US" dirty="0" smtClean="0"/>
              <a:t>rom </a:t>
            </a:r>
            <a:r>
              <a:rPr lang="en-US" i="1" dirty="0" smtClean="0"/>
              <a:t>Computer Networking First-Step</a:t>
            </a:r>
            <a:r>
              <a:rPr lang="en-US" dirty="0" smtClean="0"/>
              <a:t> by Wendell Odom</a:t>
            </a:r>
            <a:r>
              <a:rPr lang="en-US" baseline="0" dirty="0" smtClean="0"/>
              <a:t> </a:t>
            </a:r>
            <a:r>
              <a:rPr lang="en-US" dirty="0" smtClean="0"/>
              <a:t>(ISBN: 1587201011) Copyright © 2013 Cisco Systems, Inc. All rights reserved.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2043ED-2553-E74D-AFC6-DFBDA558C062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0765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Figure 14-4 f</a:t>
            </a:r>
            <a:r>
              <a:rPr lang="en-US" dirty="0" smtClean="0"/>
              <a:t>rom </a:t>
            </a:r>
            <a:r>
              <a:rPr lang="en-US" i="1" dirty="0" smtClean="0"/>
              <a:t>Computer Networking First-Step</a:t>
            </a:r>
            <a:r>
              <a:rPr lang="en-US" dirty="0" smtClean="0"/>
              <a:t> by Wendell Odom</a:t>
            </a:r>
            <a:r>
              <a:rPr lang="en-US" baseline="0" dirty="0" smtClean="0"/>
              <a:t> </a:t>
            </a:r>
            <a:r>
              <a:rPr lang="en-US" dirty="0" smtClean="0"/>
              <a:t>(ISBN: 1587201011) Copyright © 2013 Cisco Systems, Inc. All rights reserved.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2043ED-2553-E74D-AFC6-DFBDA558C062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0765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Figure 14-5 f</a:t>
            </a:r>
            <a:r>
              <a:rPr lang="en-US" dirty="0" smtClean="0"/>
              <a:t>rom </a:t>
            </a:r>
            <a:r>
              <a:rPr lang="en-US" i="1" dirty="0" smtClean="0"/>
              <a:t>Computer Networking First-Step</a:t>
            </a:r>
            <a:r>
              <a:rPr lang="en-US" dirty="0" smtClean="0"/>
              <a:t> by Wendell Odom</a:t>
            </a:r>
            <a:r>
              <a:rPr lang="en-US" baseline="0" dirty="0" smtClean="0"/>
              <a:t> </a:t>
            </a:r>
            <a:r>
              <a:rPr lang="en-US" dirty="0" smtClean="0"/>
              <a:t>(ISBN: 1587201011) Copyright © 2013 Cisco Systems, Inc. All rights reserved.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2043ED-2553-E74D-AFC6-DFBDA558C062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0765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Figure 14-7 f</a:t>
            </a:r>
            <a:r>
              <a:rPr lang="en-US" dirty="0" smtClean="0"/>
              <a:t>rom </a:t>
            </a:r>
            <a:r>
              <a:rPr lang="en-US" i="1" dirty="0" smtClean="0"/>
              <a:t>Computer Networking First-Step</a:t>
            </a:r>
            <a:r>
              <a:rPr lang="en-US" dirty="0" smtClean="0"/>
              <a:t> by Wendell Odom</a:t>
            </a:r>
            <a:r>
              <a:rPr lang="en-US" baseline="0" dirty="0" smtClean="0"/>
              <a:t> </a:t>
            </a:r>
            <a:r>
              <a:rPr lang="en-US" dirty="0" smtClean="0"/>
              <a:t>(ISBN: 1587201011) Copyright © 2013 Cisco Systems, Inc. All rights reserved.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2043ED-2553-E74D-AFC6-DFBDA558C062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0765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Figure 15-1 f</a:t>
            </a:r>
            <a:r>
              <a:rPr lang="en-US" dirty="0" smtClean="0"/>
              <a:t>rom </a:t>
            </a:r>
            <a:r>
              <a:rPr lang="en-US" i="1" dirty="0" smtClean="0"/>
              <a:t>Computer Networking First-Step</a:t>
            </a:r>
            <a:r>
              <a:rPr lang="en-US" dirty="0" smtClean="0"/>
              <a:t> by Wendell Odom</a:t>
            </a:r>
            <a:r>
              <a:rPr lang="en-US" baseline="0" dirty="0" smtClean="0"/>
              <a:t> </a:t>
            </a:r>
            <a:r>
              <a:rPr lang="en-US" dirty="0" smtClean="0"/>
              <a:t>(ISBN: 1587201011) Copyright © 2013 Cisco Systems, Inc. All rights reserved.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2043ED-2553-E74D-AFC6-DFBDA558C062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0765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2043ED-2553-E74D-AFC6-DFBDA558C062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0765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Figure 15-2 f</a:t>
            </a:r>
            <a:r>
              <a:rPr lang="en-US" dirty="0" smtClean="0"/>
              <a:t>rom </a:t>
            </a:r>
            <a:r>
              <a:rPr lang="en-US" i="1" dirty="0" smtClean="0"/>
              <a:t>Computer Networking First-Step</a:t>
            </a:r>
            <a:r>
              <a:rPr lang="en-US" dirty="0" smtClean="0"/>
              <a:t> by Wendell Odom</a:t>
            </a:r>
            <a:r>
              <a:rPr lang="en-US" baseline="0" dirty="0" smtClean="0"/>
              <a:t> </a:t>
            </a:r>
            <a:r>
              <a:rPr lang="en-US" dirty="0" smtClean="0"/>
              <a:t>(ISBN: 1587201011) Copyright © 2013 Cisco Systems, Inc. All rights reserved.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2043ED-2553-E74D-AFC6-DFBDA558C062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0765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Figure 15-4 f</a:t>
            </a:r>
            <a:r>
              <a:rPr lang="en-US" dirty="0" smtClean="0"/>
              <a:t>rom </a:t>
            </a:r>
            <a:r>
              <a:rPr lang="en-US" i="1" dirty="0" smtClean="0"/>
              <a:t>Computer Networking First-Step</a:t>
            </a:r>
            <a:r>
              <a:rPr lang="en-US" dirty="0" smtClean="0"/>
              <a:t> by Wendell Odom</a:t>
            </a:r>
            <a:r>
              <a:rPr lang="en-US" baseline="0" dirty="0" smtClean="0"/>
              <a:t> </a:t>
            </a:r>
            <a:r>
              <a:rPr lang="en-US" dirty="0" smtClean="0"/>
              <a:t>(ISBN: 1587201011) Copyright © 2013 Cisco Systems, Inc. All rights reserved.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2043ED-2553-E74D-AFC6-DFBDA558C062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0765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Figure 15-5 f</a:t>
            </a:r>
            <a:r>
              <a:rPr lang="en-US" dirty="0" smtClean="0"/>
              <a:t>rom </a:t>
            </a:r>
            <a:r>
              <a:rPr lang="en-US" i="1" dirty="0" smtClean="0"/>
              <a:t>Computer Networking First-Step</a:t>
            </a:r>
            <a:r>
              <a:rPr lang="en-US" dirty="0" smtClean="0"/>
              <a:t> by Wendell Odom</a:t>
            </a:r>
            <a:r>
              <a:rPr lang="en-US" baseline="0" dirty="0" smtClean="0"/>
              <a:t> </a:t>
            </a:r>
            <a:r>
              <a:rPr lang="en-US" dirty="0" smtClean="0"/>
              <a:t>(ISBN: 1587201011) Copyright © 2013 Cisco Systems, Inc. All rights reserved.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2043ED-2553-E74D-AFC6-DFBDA558C062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0765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21" name="Group 77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6146" name="Group 2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6147" name="Rectangle 3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6148" name="Group 4"/>
              <p:cNvGrpSpPr>
                <a:grpSpLocks/>
              </p:cNvGrpSpPr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6149" name="Line 5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50" name="Line 6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51" name="Line 7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52" name="Line 8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53" name="Line 9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54" name="Line 10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55" name="Line 11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56" name="Line 12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57" name="Line 13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58" name="Line 14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59" name="Line 15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60" name="Line 16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61" name="Line 17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62" name="Line 18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63" name="Line 19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64" name="Line 20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65" name="Line 21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66" name="Line 22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67" name="Line 23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68" name="Line 24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69" name="Line 25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70" name="Line 26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71" name="Line 27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72" name="Line 28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73" name="Line 29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74" name="Line 30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75" name="Line 31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76" name="Line 32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77" name="Line 33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78" name="Line 34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79" name="Line 35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80" name="Line 36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81" name="Line 37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82" name="Line 38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83" name="Line 39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84" name="Line 40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85" name="Line 41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86" name="Line 42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87" name="Line 43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88" name="Line 44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89" name="Line 45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90" name="Line 46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91" name="Line 47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92" name="Line 48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93" name="Line 49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94" name="Line 50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95" name="Line 51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96" name="Line 52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97" name="Line 53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98" name="Line 54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99" name="Line 55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6200" name="Line 56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220" name="Group 76"/>
            <p:cNvGrpSpPr>
              <a:grpSpLocks/>
            </p:cNvGrpSpPr>
            <p:nvPr userDrawn="1"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6209" name="Line 65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07" name="Line 63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08" name="Line 64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10" name="Arc 66"/>
              <p:cNvSpPr>
                <a:spLocks/>
              </p:cNvSpPr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-1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199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-1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199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219" name="Group 75"/>
            <p:cNvGrpSpPr>
              <a:grpSpLocks/>
            </p:cNvGrpSpPr>
            <p:nvPr userDrawn="1"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6211" name="Line 67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12" name="Line 68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13" name="Arc 69"/>
              <p:cNvSpPr>
                <a:spLocks/>
              </p:cNvSpPr>
              <p:nvPr/>
            </p:nvSpPr>
            <p:spPr bwMode="ltGray">
              <a:xfrm rot="5400000">
                <a:off x="5097" y="3346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-1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199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-1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199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6201" name="Rectangle 57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6202" name="Rectangle 58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charset="0"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6215" name="Rectangle 71"/>
          <p:cNvSpPr>
            <a:spLocks noGrp="1" noChangeArrowheads="1"/>
          </p:cNvSpPr>
          <p:nvPr>
            <p:ph type="dt" sz="quarter" idx="2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 sz="1400"/>
            </a:lvl1pPr>
          </a:lstStyle>
          <a:p>
            <a:fld id="{D252AD8E-47A1-1C42-9105-C3B5FF82886B}" type="datetime1">
              <a:rPr lang="en-US" smtClean="0"/>
              <a:t>4/3/14</a:t>
            </a:fld>
            <a:endParaRPr lang="en-US"/>
          </a:p>
        </p:txBody>
      </p:sp>
      <p:sp>
        <p:nvSpPr>
          <p:cNvPr id="6216" name="Rectangle 72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 sz="1400"/>
            </a:lvl1pPr>
          </a:lstStyle>
          <a:p>
            <a:r>
              <a:rPr lang="en-US" smtClean="0"/>
              <a:t>CS403 - Wide Area Networks</a:t>
            </a:r>
            <a:endParaRPr lang="en-US"/>
          </a:p>
        </p:txBody>
      </p:sp>
      <p:sp>
        <p:nvSpPr>
          <p:cNvPr id="6217" name="Rectangle 73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 sz="1400"/>
            </a:lvl1pPr>
          </a:lstStyle>
          <a:p>
            <a:fld id="{4CF620EE-681A-C842-A1AB-1F6A45E9B8E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739702-7EDA-C94F-95BD-1D641F2C6282}" type="datetime1">
              <a:rPr lang="en-US" smtClean="0"/>
              <a:t>4/3/14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CS403 - Wide Area Networks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49A71E-418F-8941-88FD-B8857512DF9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734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28600"/>
            <a:ext cx="2057400" cy="6096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28600"/>
            <a:ext cx="6019800" cy="6096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013E866-B897-7541-B1D4-3480EB6D9D82}" type="datetime1">
              <a:rPr lang="en-US" smtClean="0"/>
              <a:t>4/3/14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CS403 - Wide Area Networks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3A518B-0878-FE4E-8888-7D0A074F605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664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E9F66DD-7C63-A34B-9B82-405F2AC0996D}" type="datetime1">
              <a:rPr lang="en-US" smtClean="0"/>
              <a:t>4/3/14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CS403 - Wide Area Networks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F2F3EB-2CF3-5847-A4B5-99A43F53310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135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17BBA11-BDB1-AE46-B37A-8440E475E628}" type="datetime1">
              <a:rPr lang="en-US" smtClean="0"/>
              <a:t>4/3/14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CS403 - Wide Area Networks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1A649E-141E-2040-8F16-3214AA61327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985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990600"/>
            <a:ext cx="38100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990600"/>
            <a:ext cx="38100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B3AF273-FA66-E24C-91CA-BBACEE24C892}" type="datetime1">
              <a:rPr lang="en-US" smtClean="0"/>
              <a:t>4/3/14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CS403 - Wide Area Networks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9DB986-219D-9149-8943-094F85EC2D6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240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78CA82-576B-E44C-A3F5-01A19DBD519B}" type="datetime1">
              <a:rPr lang="en-US" smtClean="0"/>
              <a:t>4/3/14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CS403 - Wide Area Networks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8F94F0-E4C0-6643-B2CC-85552AACD56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395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EFD42C7-B5E2-9D46-ADF1-DCAD627D83F9}" type="datetime1">
              <a:rPr lang="en-US" smtClean="0"/>
              <a:t>4/3/14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CS403 - Wide Area Networks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DF5BD4-BDC4-954C-AAFE-A14250E7E88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998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BEEDE9F-1499-EF44-88DD-4F57504D1543}" type="datetime1">
              <a:rPr lang="en-US" smtClean="0"/>
              <a:t>4/3/14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CS403 - Wide Area Networks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2AD420-F6EA-9547-AA34-6A41098F507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104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21EDAB6-3FC4-A844-9E36-C18C2A059315}" type="datetime1">
              <a:rPr lang="en-US" smtClean="0"/>
              <a:t>4/3/14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CS403 - Wide Area Networks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A191DB-4E92-4A4E-9386-A5B70B3E6E1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192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55E84C-F7A1-4F4E-A71B-EF09BB4FC187}" type="datetime1">
              <a:rPr lang="en-US" smtClean="0"/>
              <a:t>4/3/14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CS403 - Wide Area Networks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D5D48A-94B6-B44D-B681-6B540D8E8EB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875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5" name="Group 71"/>
          <p:cNvGrpSpPr>
            <a:grpSpLocks/>
          </p:cNvGrpSpPr>
          <p:nvPr userDrawn="1"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1027" name="Group 3"/>
            <p:cNvGrpSpPr>
              <a:grpSpLocks/>
            </p:cNvGrpSpPr>
            <p:nvPr userDrawn="1"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1028" name="Group 4"/>
              <p:cNvGrpSpPr>
                <a:grpSpLocks/>
              </p:cNvGrpSpPr>
              <p:nvPr userDrawn="1"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1029" name="Line 5"/>
                <p:cNvSpPr>
                  <a:spLocks noChangeShapeType="1"/>
                </p:cNvSpPr>
                <p:nvPr userDrawn="1"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pattFill prst="pct30">
                        <a:fgClr>
                          <a:schemeClr val="folHlink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30" name="Line 6"/>
                <p:cNvSpPr>
                  <a:spLocks noChangeShapeType="1"/>
                </p:cNvSpPr>
                <p:nvPr userDrawn="1"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pattFill prst="pct30">
                        <a:fgClr>
                          <a:schemeClr val="folHlink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31" name="Line 7"/>
                <p:cNvSpPr>
                  <a:spLocks noChangeShapeType="1"/>
                </p:cNvSpPr>
                <p:nvPr userDrawn="1"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pattFill prst="pct30">
                        <a:fgClr>
                          <a:schemeClr val="folHlink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32" name="Line 8"/>
                <p:cNvSpPr>
                  <a:spLocks noChangeShapeType="1"/>
                </p:cNvSpPr>
                <p:nvPr userDrawn="1"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pattFill prst="pct30">
                        <a:fgClr>
                          <a:schemeClr val="folHlink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33" name="Line 9"/>
                <p:cNvSpPr>
                  <a:spLocks noChangeShapeType="1"/>
                </p:cNvSpPr>
                <p:nvPr userDrawn="1"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pattFill prst="pct30">
                        <a:fgClr>
                          <a:schemeClr val="folHlink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34" name="Line 10"/>
                <p:cNvSpPr>
                  <a:spLocks noChangeShapeType="1"/>
                </p:cNvSpPr>
                <p:nvPr userDrawn="1"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pattFill prst="pct30">
                        <a:fgClr>
                          <a:schemeClr val="folHlink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35" name="Line 11"/>
                <p:cNvSpPr>
                  <a:spLocks noChangeShapeType="1"/>
                </p:cNvSpPr>
                <p:nvPr userDrawn="1"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pattFill prst="pct30">
                        <a:fgClr>
                          <a:schemeClr val="folHlink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36" name="Line 12"/>
                <p:cNvSpPr>
                  <a:spLocks noChangeShapeType="1"/>
                </p:cNvSpPr>
                <p:nvPr userDrawn="1"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pattFill prst="pct30">
                        <a:fgClr>
                          <a:schemeClr val="folHlink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37" name="Line 13"/>
                <p:cNvSpPr>
                  <a:spLocks noChangeShapeType="1"/>
                </p:cNvSpPr>
                <p:nvPr userDrawn="1"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pattFill prst="pct30">
                        <a:fgClr>
                          <a:schemeClr val="folHlink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38" name="Line 14"/>
                <p:cNvSpPr>
                  <a:spLocks noChangeShapeType="1"/>
                </p:cNvSpPr>
                <p:nvPr userDrawn="1"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pattFill prst="pct30">
                        <a:fgClr>
                          <a:schemeClr val="folHlink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39" name="Line 15"/>
                <p:cNvSpPr>
                  <a:spLocks noChangeShapeType="1"/>
                </p:cNvSpPr>
                <p:nvPr userDrawn="1"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pattFill prst="pct30">
                        <a:fgClr>
                          <a:schemeClr val="folHlink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0" name="Line 16"/>
                <p:cNvSpPr>
                  <a:spLocks noChangeShapeType="1"/>
                </p:cNvSpPr>
                <p:nvPr userDrawn="1"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pattFill prst="pct30">
                        <a:fgClr>
                          <a:schemeClr val="folHlink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1" name="Line 17"/>
                <p:cNvSpPr>
                  <a:spLocks noChangeShapeType="1"/>
                </p:cNvSpPr>
                <p:nvPr userDrawn="1"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pattFill prst="pct30">
                        <a:fgClr>
                          <a:schemeClr val="folHlink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2" name="Line 18"/>
                <p:cNvSpPr>
                  <a:spLocks noChangeShapeType="1"/>
                </p:cNvSpPr>
                <p:nvPr userDrawn="1"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pattFill prst="pct30">
                        <a:fgClr>
                          <a:schemeClr val="folHlink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3" name="Line 19"/>
                <p:cNvSpPr>
                  <a:spLocks noChangeShapeType="1"/>
                </p:cNvSpPr>
                <p:nvPr userDrawn="1"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pattFill prst="pct30">
                        <a:fgClr>
                          <a:schemeClr val="folHlink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4" name="Line 20"/>
                <p:cNvSpPr>
                  <a:spLocks noChangeShapeType="1"/>
                </p:cNvSpPr>
                <p:nvPr userDrawn="1"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pattFill prst="pct30">
                        <a:fgClr>
                          <a:schemeClr val="folHlink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5" name="Line 21"/>
                <p:cNvSpPr>
                  <a:spLocks noChangeShapeType="1"/>
                </p:cNvSpPr>
                <p:nvPr userDrawn="1"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pattFill prst="pct30">
                        <a:fgClr>
                          <a:schemeClr val="folHlink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6" name="Line 22"/>
                <p:cNvSpPr>
                  <a:spLocks noChangeShapeType="1"/>
                </p:cNvSpPr>
                <p:nvPr userDrawn="1"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pattFill prst="pct30">
                        <a:fgClr>
                          <a:schemeClr val="folHlink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7" name="Line 23"/>
                <p:cNvSpPr>
                  <a:spLocks noChangeShapeType="1"/>
                </p:cNvSpPr>
                <p:nvPr userDrawn="1"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pattFill prst="pct30">
                        <a:fgClr>
                          <a:schemeClr val="folHlink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8" name="Line 24"/>
                <p:cNvSpPr>
                  <a:spLocks noChangeShapeType="1"/>
                </p:cNvSpPr>
                <p:nvPr userDrawn="1"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pattFill prst="pct30">
                        <a:fgClr>
                          <a:schemeClr val="folHlink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9" name="Line 25"/>
                <p:cNvSpPr>
                  <a:spLocks noChangeShapeType="1"/>
                </p:cNvSpPr>
                <p:nvPr userDrawn="1"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pattFill prst="pct30">
                        <a:fgClr>
                          <a:schemeClr val="folHlink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0" name="Line 26"/>
                <p:cNvSpPr>
                  <a:spLocks noChangeShapeType="1"/>
                </p:cNvSpPr>
                <p:nvPr userDrawn="1"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pattFill prst="pct30">
                        <a:fgClr>
                          <a:schemeClr val="folHlink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051" name="Group 27"/>
              <p:cNvGrpSpPr>
                <a:grpSpLocks/>
              </p:cNvGrpSpPr>
              <p:nvPr userDrawn="1"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1052" name="Line 28"/>
                <p:cNvSpPr>
                  <a:spLocks noChangeShapeType="1"/>
                </p:cNvSpPr>
                <p:nvPr userDrawn="1"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pattFill prst="pct30">
                        <a:fgClr>
                          <a:schemeClr val="folHlink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3" name="Line 29"/>
                <p:cNvSpPr>
                  <a:spLocks noChangeShapeType="1"/>
                </p:cNvSpPr>
                <p:nvPr userDrawn="1"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pattFill prst="pct30">
                        <a:fgClr>
                          <a:schemeClr val="folHlink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4" name="Line 30"/>
                <p:cNvSpPr>
                  <a:spLocks noChangeShapeType="1"/>
                </p:cNvSpPr>
                <p:nvPr userDrawn="1"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pattFill prst="pct30">
                        <a:fgClr>
                          <a:schemeClr val="folHlink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5" name="Line 31"/>
                <p:cNvSpPr>
                  <a:spLocks noChangeShapeType="1"/>
                </p:cNvSpPr>
                <p:nvPr userDrawn="1"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pattFill prst="pct30">
                        <a:fgClr>
                          <a:schemeClr val="folHlink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6" name="Line 32"/>
                <p:cNvSpPr>
                  <a:spLocks noChangeShapeType="1"/>
                </p:cNvSpPr>
                <p:nvPr userDrawn="1"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pattFill prst="pct30">
                        <a:fgClr>
                          <a:schemeClr val="folHlink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7" name="Line 33"/>
                <p:cNvSpPr>
                  <a:spLocks noChangeShapeType="1"/>
                </p:cNvSpPr>
                <p:nvPr userDrawn="1"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pattFill prst="pct30">
                        <a:fgClr>
                          <a:schemeClr val="folHlink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8" name="Line 34"/>
                <p:cNvSpPr>
                  <a:spLocks noChangeShapeType="1"/>
                </p:cNvSpPr>
                <p:nvPr userDrawn="1"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pattFill prst="pct30">
                        <a:fgClr>
                          <a:schemeClr val="folHlink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9" name="Line 35"/>
                <p:cNvSpPr>
                  <a:spLocks noChangeShapeType="1"/>
                </p:cNvSpPr>
                <p:nvPr userDrawn="1"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pattFill prst="pct30">
                        <a:fgClr>
                          <a:schemeClr val="folHlink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0" name="Line 36"/>
                <p:cNvSpPr>
                  <a:spLocks noChangeShapeType="1"/>
                </p:cNvSpPr>
                <p:nvPr userDrawn="1"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pattFill prst="pct30">
                        <a:fgClr>
                          <a:schemeClr val="folHlink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1" name="Line 37"/>
                <p:cNvSpPr>
                  <a:spLocks noChangeShapeType="1"/>
                </p:cNvSpPr>
                <p:nvPr userDrawn="1"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pattFill prst="pct30">
                        <a:fgClr>
                          <a:schemeClr val="folHlink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2" name="Line 38"/>
                <p:cNvSpPr>
                  <a:spLocks noChangeShapeType="1"/>
                </p:cNvSpPr>
                <p:nvPr userDrawn="1"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pattFill prst="pct30">
                        <a:fgClr>
                          <a:schemeClr val="folHlink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3" name="Line 39"/>
                <p:cNvSpPr>
                  <a:spLocks noChangeShapeType="1"/>
                </p:cNvSpPr>
                <p:nvPr userDrawn="1"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pattFill prst="pct30">
                        <a:fgClr>
                          <a:schemeClr val="folHlink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4" name="Line 40"/>
                <p:cNvSpPr>
                  <a:spLocks noChangeShapeType="1"/>
                </p:cNvSpPr>
                <p:nvPr userDrawn="1"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pattFill prst="pct30">
                        <a:fgClr>
                          <a:schemeClr val="folHlink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5" name="Line 41"/>
                <p:cNvSpPr>
                  <a:spLocks noChangeShapeType="1"/>
                </p:cNvSpPr>
                <p:nvPr userDrawn="1"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pattFill prst="pct30">
                        <a:fgClr>
                          <a:schemeClr val="folHlink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6" name="Line 42"/>
                <p:cNvSpPr>
                  <a:spLocks noChangeShapeType="1"/>
                </p:cNvSpPr>
                <p:nvPr userDrawn="1"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pattFill prst="pct30">
                        <a:fgClr>
                          <a:schemeClr val="folHlink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7" name="Line 43"/>
                <p:cNvSpPr>
                  <a:spLocks noChangeShapeType="1"/>
                </p:cNvSpPr>
                <p:nvPr userDrawn="1"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pattFill prst="pct30">
                        <a:fgClr>
                          <a:schemeClr val="folHlink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8" name="Line 44"/>
                <p:cNvSpPr>
                  <a:spLocks noChangeShapeType="1"/>
                </p:cNvSpPr>
                <p:nvPr userDrawn="1"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pattFill prst="pct30">
                        <a:fgClr>
                          <a:schemeClr val="folHlink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9" name="Line 45"/>
                <p:cNvSpPr>
                  <a:spLocks noChangeShapeType="1"/>
                </p:cNvSpPr>
                <p:nvPr userDrawn="1"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pattFill prst="pct30">
                        <a:fgClr>
                          <a:schemeClr val="folHlink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0" name="Line 46"/>
                <p:cNvSpPr>
                  <a:spLocks noChangeShapeType="1"/>
                </p:cNvSpPr>
                <p:nvPr userDrawn="1"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pattFill prst="pct30">
                        <a:fgClr>
                          <a:schemeClr val="folHlink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1" name="Line 47"/>
                <p:cNvSpPr>
                  <a:spLocks noChangeShapeType="1"/>
                </p:cNvSpPr>
                <p:nvPr userDrawn="1"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pattFill prst="pct30">
                        <a:fgClr>
                          <a:schemeClr val="folHlink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2" name="Line 48"/>
                <p:cNvSpPr>
                  <a:spLocks noChangeShapeType="1"/>
                </p:cNvSpPr>
                <p:nvPr userDrawn="1"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pattFill prst="pct30">
                        <a:fgClr>
                          <a:schemeClr val="folHlink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3" name="Line 49"/>
                <p:cNvSpPr>
                  <a:spLocks noChangeShapeType="1"/>
                </p:cNvSpPr>
                <p:nvPr userDrawn="1"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pattFill prst="pct30">
                        <a:fgClr>
                          <a:schemeClr val="folHlink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4" name="Line 50"/>
                <p:cNvSpPr>
                  <a:spLocks noChangeShapeType="1"/>
                </p:cNvSpPr>
                <p:nvPr userDrawn="1"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pattFill prst="pct30">
                        <a:fgClr>
                          <a:schemeClr val="folHlink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5" name="Line 51"/>
                <p:cNvSpPr>
                  <a:spLocks noChangeShapeType="1"/>
                </p:cNvSpPr>
                <p:nvPr userDrawn="1"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pattFill prst="pct30">
                        <a:fgClr>
                          <a:schemeClr val="folHlink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6" name="Line 52"/>
                <p:cNvSpPr>
                  <a:spLocks noChangeShapeType="1"/>
                </p:cNvSpPr>
                <p:nvPr userDrawn="1"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pattFill prst="pct30">
                        <a:fgClr>
                          <a:schemeClr val="folHlink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7" name="Line 53"/>
                <p:cNvSpPr>
                  <a:spLocks noChangeShapeType="1"/>
                </p:cNvSpPr>
                <p:nvPr userDrawn="1"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pattFill prst="pct30">
                        <a:fgClr>
                          <a:schemeClr val="folHlink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8" name="Line 54"/>
                <p:cNvSpPr>
                  <a:spLocks noChangeShapeType="1"/>
                </p:cNvSpPr>
                <p:nvPr userDrawn="1"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pattFill prst="pct30">
                        <a:fgClr>
                          <a:schemeClr val="folHlink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9" name="Line 55"/>
                <p:cNvSpPr>
                  <a:spLocks noChangeShapeType="1"/>
                </p:cNvSpPr>
                <p:nvPr userDrawn="1"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pattFill prst="pct30">
                        <a:fgClr>
                          <a:schemeClr val="folHlink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0" name="Line 56"/>
                <p:cNvSpPr>
                  <a:spLocks noChangeShapeType="1"/>
                </p:cNvSpPr>
                <p:nvPr userDrawn="1"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pattFill prst="pct30">
                        <a:fgClr>
                          <a:schemeClr val="folHlink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081" name="Rectangle 57" descr="60%"/>
            <p:cNvSpPr>
              <a:spLocks noChangeArrowheads="1"/>
            </p:cNvSpPr>
            <p:nvPr userDrawn="1"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2" name="Line 58"/>
            <p:cNvSpPr>
              <a:spLocks noChangeShapeType="1"/>
            </p:cNvSpPr>
            <p:nvPr userDrawn="1"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083" name="Group 59"/>
            <p:cNvGrpSpPr>
              <a:grpSpLocks/>
            </p:cNvGrpSpPr>
            <p:nvPr userDrawn="1"/>
          </p:nvGrpSpPr>
          <p:grpSpPr bwMode="auto">
            <a:xfrm>
              <a:off x="261" y="528"/>
              <a:ext cx="1124" cy="1464"/>
              <a:chOff x="96" y="916"/>
              <a:chExt cx="2208" cy="2876"/>
            </a:xfrm>
          </p:grpSpPr>
          <p:sp>
            <p:nvSpPr>
              <p:cNvPr id="1084" name="Line 60"/>
              <p:cNvSpPr>
                <a:spLocks noChangeShapeType="1"/>
              </p:cNvSpPr>
              <p:nvPr userDrawn="1"/>
            </p:nvSpPr>
            <p:spPr bwMode="ltGray">
              <a:xfrm flipH="1">
                <a:off x="96" y="1037"/>
                <a:ext cx="22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85" name="Line 61"/>
              <p:cNvSpPr>
                <a:spLocks noChangeShapeType="1"/>
              </p:cNvSpPr>
              <p:nvPr userDrawn="1"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86" name="Arc 62"/>
              <p:cNvSpPr>
                <a:spLocks/>
              </p:cNvSpPr>
              <p:nvPr userDrawn="1"/>
            </p:nvSpPr>
            <p:spPr bwMode="ltGray">
              <a:xfrm flipH="1">
                <a:off x="217" y="916"/>
                <a:ext cx="239" cy="239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-1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199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-1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199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087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28600"/>
            <a:ext cx="82296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88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990600"/>
            <a:ext cx="7772400" cy="53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92" name="Rectangle 6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400800"/>
            <a:ext cx="1905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fld id="{F719F0BB-E8CF-CB49-87F9-F7D9E43E82F5}" type="datetime1">
              <a:rPr lang="en-US" smtClean="0"/>
              <a:t>4/3/14</a:t>
            </a:fld>
            <a:endParaRPr lang="en-US"/>
          </a:p>
        </p:txBody>
      </p:sp>
      <p:sp>
        <p:nvSpPr>
          <p:cNvPr id="1093" name="Rectangle 6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00800"/>
            <a:ext cx="2895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000"/>
            </a:lvl1pPr>
          </a:lstStyle>
          <a:p>
            <a:r>
              <a:rPr lang="en-US" smtClean="0"/>
              <a:t>CS403 - Wide Area Networks</a:t>
            </a:r>
            <a:endParaRPr lang="en-US"/>
          </a:p>
        </p:txBody>
      </p:sp>
      <p:sp>
        <p:nvSpPr>
          <p:cNvPr id="1094" name="Rectangle 7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1905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fld id="{00AD07E7-E1A2-764E-BC8B-4DA7020C38C9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charset="0"/>
          <a:ea typeface="ＭＳ Ｐゴシック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charset="0"/>
          <a:ea typeface="ＭＳ Ｐゴシック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charset="0"/>
          <a:ea typeface="ＭＳ Ｐゴシック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charset="0"/>
          <a:ea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charset="0"/>
          <a:ea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charset="0"/>
          <a:ea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charset="0"/>
          <a:ea typeface="ＭＳ Ｐゴシック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charset="0"/>
        <a:buBlip>
          <a:blip r:embed="rId13"/>
        </a:buBlip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charset="0"/>
        <a:buChar char="n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charset="0"/>
        <a:buChar char="w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charset="0"/>
        <a:buChar char="n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charset="0"/>
        <a:buChar char="n"/>
        <a:defRPr sz="14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charset="0"/>
        <a:buChar char="n"/>
        <a:defRPr sz="1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charset="0"/>
        <a:buChar char="n"/>
        <a:defRPr sz="1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charset="0"/>
        <a:buChar char="n"/>
        <a:defRPr sz="1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charset="0"/>
        <a:buChar char="n"/>
        <a:defRPr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190C8-410D-214C-A57C-D913C71E50CC}" type="datetime1">
              <a:rPr lang="en-US" smtClean="0"/>
              <a:t>4/3/14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CS403 - Wide Area Networks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89428-790E-4342-A505-69DE52AD9A5F}" type="slidenum">
              <a:rPr lang="en-US"/>
              <a:pPr/>
              <a:t>1</a:t>
            </a:fld>
            <a:endParaRPr lang="en-US"/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Wide area networks (WANs)</a:t>
            </a:r>
            <a:endParaRPr lang="en-US" dirty="0"/>
          </a:p>
        </p:txBody>
      </p:sp>
      <p:sp>
        <p:nvSpPr>
          <p:cNvPr id="3379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US" dirty="0" smtClean="0"/>
              <a:t>LANs are physical networks connecting devices that are close together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Typically, all under the operator’s control and ownership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WANs are physical networks connecting devices that are far apart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Typically, significant portions are not completely under operator’s control or ownership</a:t>
            </a:r>
          </a:p>
          <a:p>
            <a:pPr lvl="2">
              <a:lnSpc>
                <a:spcPct val="110000"/>
              </a:lnSpc>
            </a:pPr>
            <a:r>
              <a:rPr lang="en-US" dirty="0" smtClean="0"/>
              <a:t>Illegal and impractical to run cabling across town or around the countryside </a:t>
            </a:r>
          </a:p>
          <a:p>
            <a:pPr lvl="2">
              <a:lnSpc>
                <a:spcPct val="110000"/>
              </a:lnSpc>
            </a:pPr>
            <a:r>
              <a:rPr lang="en-US" dirty="0" smtClean="0"/>
              <a:t>Telephone companies (</a:t>
            </a:r>
            <a:r>
              <a:rPr lang="en-US" dirty="0" err="1" smtClean="0"/>
              <a:t>telcos</a:t>
            </a:r>
            <a:r>
              <a:rPr lang="en-US" dirty="0" smtClean="0"/>
              <a:t>) have been doing that work for over 150 years</a:t>
            </a:r>
          </a:p>
          <a:p>
            <a:pPr lvl="3">
              <a:lnSpc>
                <a:spcPct val="110000"/>
              </a:lnSpc>
            </a:pPr>
            <a:r>
              <a:rPr lang="en-US" dirty="0" smtClean="0"/>
              <a:t>They have lots of wires already in place both across town and around the countryside</a:t>
            </a:r>
          </a:p>
          <a:p>
            <a:pPr lvl="4">
              <a:lnSpc>
                <a:spcPct val="110000"/>
              </a:lnSpc>
            </a:pPr>
            <a:r>
              <a:rPr lang="en-US" dirty="0" smtClean="0"/>
              <a:t>Wires pass through Rights of Way (ROWs) secured by the </a:t>
            </a:r>
            <a:r>
              <a:rPr lang="en-US" dirty="0" err="1" smtClean="0"/>
              <a:t>telco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190C8-410D-214C-A57C-D913C71E50CC}" type="datetime1">
              <a:rPr lang="en-US" smtClean="0"/>
              <a:t>4/3/14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CS403 - Wide Area Networks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89428-790E-4342-A505-69DE52AD9A5F}" type="slidenum">
              <a:rPr lang="en-US"/>
              <a:pPr/>
              <a:t>10</a:t>
            </a:fld>
            <a:endParaRPr lang="en-US"/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Full mesh vs. partial mesh</a:t>
            </a:r>
            <a:endParaRPr lang="en-US" dirty="0"/>
          </a:p>
        </p:txBody>
      </p:sp>
      <p:sp>
        <p:nvSpPr>
          <p:cNvPr id="3379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990600"/>
            <a:ext cx="7772400" cy="13716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 smtClean="0"/>
              <a:t>If all routers in a Frame Relay network are connected via PVCs, it’s a full mesh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Otherwise, it’s a partial mesh</a:t>
            </a:r>
            <a:endParaRPr lang="en-US" dirty="0"/>
          </a:p>
        </p:txBody>
      </p:sp>
      <p:pic>
        <p:nvPicPr>
          <p:cNvPr id="9" name="Picture 2" descr="CN73150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0075" y="2362200"/>
            <a:ext cx="6580925" cy="3911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885140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190C8-410D-214C-A57C-D913C71E50CC}" type="datetime1">
              <a:rPr lang="en-US" smtClean="0"/>
              <a:t>4/3/14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CS403 - Wide Area Networks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89428-790E-4342-A505-69DE52AD9A5F}" type="slidenum">
              <a:rPr lang="en-US"/>
              <a:pPr/>
              <a:t>11</a:t>
            </a:fld>
            <a:endParaRPr lang="en-US"/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 of Frame Relay networks</a:t>
            </a:r>
            <a:endParaRPr lang="en-US" dirty="0"/>
          </a:p>
        </p:txBody>
      </p:sp>
      <p:sp>
        <p:nvSpPr>
          <p:cNvPr id="3379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990600"/>
            <a:ext cx="7772400" cy="5486400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 smtClean="0"/>
              <a:t>Cheaper than several WAN links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Less than half the hardware and cabling required</a:t>
            </a:r>
          </a:p>
          <a:p>
            <a:pPr lvl="2">
              <a:lnSpc>
                <a:spcPct val="120000"/>
              </a:lnSpc>
            </a:pPr>
            <a:r>
              <a:rPr lang="en-US" dirty="0" smtClean="0"/>
              <a:t>Each router would need a serial interface and a CSU/DSU</a:t>
            </a:r>
          </a:p>
          <a:p>
            <a:pPr lvl="2">
              <a:lnSpc>
                <a:spcPct val="120000"/>
              </a:lnSpc>
            </a:pPr>
            <a:r>
              <a:rPr lang="en-US" dirty="0" smtClean="0"/>
              <a:t>Each pair of routers needs a separate leased cable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Faster than a WAN link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Telco contracts a specific committed information rate (CIR) for each PVC</a:t>
            </a:r>
          </a:p>
          <a:p>
            <a:pPr lvl="2">
              <a:lnSpc>
                <a:spcPct val="120000"/>
              </a:lnSpc>
            </a:pPr>
            <a:r>
              <a:rPr lang="en-US" dirty="0" smtClean="0"/>
              <a:t>Guaranteed minimum bandwidth</a:t>
            </a:r>
          </a:p>
          <a:p>
            <a:pPr lvl="2">
              <a:lnSpc>
                <a:spcPct val="120000"/>
              </a:lnSpc>
            </a:pPr>
            <a:r>
              <a:rPr lang="en-US" dirty="0" smtClean="0"/>
              <a:t>Imposed as logical, not physical, limit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Physical links within network must operate at higher rate, called the access rate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If a router exceeds its CIR on a given PVC and the Frame Relay network is not already overloaded, the router will get more than its CIR</a:t>
            </a:r>
          </a:p>
          <a:p>
            <a:pPr lvl="2">
              <a:lnSpc>
                <a:spcPct val="120000"/>
              </a:lnSpc>
            </a:pPr>
            <a:r>
              <a:rPr lang="en-US" dirty="0" smtClean="0"/>
              <a:t>Since this happens more often than not, the average speed of the Frame Relay network generally exceeds that of a single equivalent WAN link, which runs only at its configured speed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Can be treated as a separate subnet to simplify routing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Routers learn each others DLCIs by exchanging Inverse ARP messages over the PVC connecting them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4082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190C8-410D-214C-A57C-D913C71E50CC}" type="datetime1">
              <a:rPr lang="en-US" smtClean="0"/>
              <a:t>4/3/14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CS403 - Wide Area Networks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89428-790E-4342-A505-69DE52AD9A5F}" type="slidenum">
              <a:rPr lang="en-US"/>
              <a:pPr/>
              <a:t>2</a:t>
            </a:fld>
            <a:endParaRPr lang="en-US"/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WAN links</a:t>
            </a:r>
            <a:endParaRPr lang="en-US" dirty="0"/>
          </a:p>
        </p:txBody>
      </p:sp>
      <p:sp>
        <p:nvSpPr>
          <p:cNvPr id="3379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990600"/>
            <a:ext cx="7772400" cy="3886200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 smtClean="0"/>
              <a:t>Physical media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Conceptually, similar to a crossover Ethernet cable</a:t>
            </a:r>
          </a:p>
          <a:p>
            <a:pPr lvl="2">
              <a:lnSpc>
                <a:spcPct val="120000"/>
              </a:lnSpc>
            </a:pPr>
            <a:r>
              <a:rPr lang="en-US" dirty="0" smtClean="0"/>
              <a:t>But doesn’t adhere to Ethernet protocols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Routers at each end</a:t>
            </a:r>
          </a:p>
          <a:p>
            <a:pPr lvl="2">
              <a:lnSpc>
                <a:spcPct val="120000"/>
              </a:lnSpc>
            </a:pPr>
            <a:r>
              <a:rPr lang="en-US" dirty="0" smtClean="0"/>
              <a:t>Each with a serial interface connecting to the WAN link</a:t>
            </a:r>
          </a:p>
          <a:p>
            <a:pPr lvl="2">
              <a:lnSpc>
                <a:spcPct val="120000"/>
              </a:lnSpc>
            </a:pPr>
            <a:r>
              <a:rPr lang="en-US" dirty="0" smtClean="0"/>
              <a:t>Serial WAN link is typically a 4-wire circuit leased from a </a:t>
            </a:r>
            <a:r>
              <a:rPr lang="en-US" dirty="0" err="1" smtClean="0"/>
              <a:t>telco</a:t>
            </a:r>
            <a:endParaRPr lang="en-US" dirty="0" smtClean="0"/>
          </a:p>
          <a:p>
            <a:pPr lvl="3">
              <a:lnSpc>
                <a:spcPct val="120000"/>
              </a:lnSpc>
            </a:pPr>
            <a:r>
              <a:rPr lang="en-US" dirty="0" smtClean="0"/>
              <a:t>Aka: leased line, leased circuit, point-to-point link, WAN link, or serial link</a:t>
            </a:r>
          </a:p>
          <a:p>
            <a:pPr lvl="3">
              <a:lnSpc>
                <a:spcPct val="120000"/>
              </a:lnSpc>
            </a:pPr>
            <a:r>
              <a:rPr lang="en-US" dirty="0" smtClean="0"/>
              <a:t>Functionally equivalent to a single cable, even though it’s probably comprised of many separate cables and switching devices</a:t>
            </a:r>
          </a:p>
          <a:p>
            <a:pPr lvl="2">
              <a:lnSpc>
                <a:spcPct val="120000"/>
              </a:lnSpc>
            </a:pPr>
            <a:r>
              <a:rPr lang="en-US" dirty="0" smtClean="0"/>
              <a:t>Connecting to a 4-wire circuit often requires the </a:t>
            </a:r>
            <a:r>
              <a:rPr lang="en-US" dirty="0" err="1" smtClean="0"/>
              <a:t>telco</a:t>
            </a:r>
            <a:r>
              <a:rPr lang="en-US" dirty="0" smtClean="0"/>
              <a:t> to run a cable from your site to their nearest central office (CO)</a:t>
            </a:r>
          </a:p>
          <a:p>
            <a:pPr lvl="3">
              <a:lnSpc>
                <a:spcPct val="120000"/>
              </a:lnSpc>
            </a:pPr>
            <a:r>
              <a:rPr lang="en-US" dirty="0" smtClean="0"/>
              <a:t>That cable connects a router at your site to a WAN switch in the CO</a:t>
            </a:r>
          </a:p>
          <a:p>
            <a:pPr lvl="3">
              <a:lnSpc>
                <a:spcPct val="120000"/>
              </a:lnSpc>
            </a:pPr>
            <a:r>
              <a:rPr lang="en-US" dirty="0" smtClean="0"/>
              <a:t>Telco assumes responsibility for moving bits among all of its WAN switches as needed</a:t>
            </a:r>
          </a:p>
          <a:p>
            <a:pPr lvl="3">
              <a:lnSpc>
                <a:spcPct val="120000"/>
              </a:lnSpc>
            </a:pPr>
            <a:r>
              <a:rPr lang="en-US" dirty="0" smtClean="0"/>
              <a:t>So a similar setup between a router at another site and a WAN switch in a different CO completes the WAN link</a:t>
            </a:r>
            <a:endParaRPr lang="en-US" dirty="0"/>
          </a:p>
        </p:txBody>
      </p:sp>
      <p:pic>
        <p:nvPicPr>
          <p:cNvPr id="8" name="Picture 2" descr="CN73140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4775997"/>
            <a:ext cx="4648200" cy="1688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67083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190C8-410D-214C-A57C-D913C71E50CC}" type="datetime1">
              <a:rPr lang="en-US" smtClean="0"/>
              <a:t>4/3/14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CS403 - Wide Area Networks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89428-790E-4342-A505-69DE52AD9A5F}" type="slidenum">
              <a:rPr lang="en-US"/>
              <a:pPr/>
              <a:t>3</a:t>
            </a:fld>
            <a:endParaRPr lang="en-US"/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WAN speeds</a:t>
            </a:r>
            <a:endParaRPr lang="en-US" dirty="0"/>
          </a:p>
        </p:txBody>
      </p:sp>
      <p:sp>
        <p:nvSpPr>
          <p:cNvPr id="3379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990600"/>
            <a:ext cx="7772400" cy="2286000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 smtClean="0"/>
              <a:t>WAN links typically support different transmission speeds than Ethernet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Generally, multiples of 64 Kbps</a:t>
            </a:r>
          </a:p>
          <a:p>
            <a:pPr lvl="2">
              <a:lnSpc>
                <a:spcPct val="120000"/>
              </a:lnSpc>
            </a:pPr>
            <a:r>
              <a:rPr lang="en-US" dirty="0" smtClean="0"/>
              <a:t>24 x 64 = 1.544 Mbps (T1 line)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Speed is specified within the lease and configured into both the WAN switch and the serial interface</a:t>
            </a:r>
          </a:p>
          <a:p>
            <a:pPr lvl="2">
              <a:lnSpc>
                <a:spcPct val="120000"/>
              </a:lnSpc>
            </a:pPr>
            <a:r>
              <a:rPr lang="en-US" dirty="0" smtClean="0"/>
              <a:t>The part of the interface that governs the speed is the Channel Service Unit/Data Service Unit (CSU/DSU)</a:t>
            </a:r>
          </a:p>
          <a:p>
            <a:pPr lvl="2">
              <a:lnSpc>
                <a:spcPct val="120000"/>
              </a:lnSpc>
            </a:pPr>
            <a:r>
              <a:rPr lang="en-US" dirty="0" smtClean="0"/>
              <a:t>May be either internal or external</a:t>
            </a:r>
            <a:endParaRPr lang="en-US" dirty="0"/>
          </a:p>
        </p:txBody>
      </p:sp>
      <p:pic>
        <p:nvPicPr>
          <p:cNvPr id="9" name="Picture 2" descr="CN73140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3048000"/>
            <a:ext cx="4191000" cy="33809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783397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190C8-410D-214C-A57C-D913C71E50CC}" type="datetime1">
              <a:rPr lang="en-US" smtClean="0"/>
              <a:t>4/3/14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CS403 - Wide Area Networks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89428-790E-4342-A505-69DE52AD9A5F}" type="slidenum">
              <a:rPr lang="en-US"/>
              <a:pPr/>
              <a:t>4</a:t>
            </a:fld>
            <a:endParaRPr lang="en-US"/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Routing over a WAN link</a:t>
            </a:r>
            <a:endParaRPr lang="en-US" dirty="0"/>
          </a:p>
        </p:txBody>
      </p:sp>
      <p:sp>
        <p:nvSpPr>
          <p:cNvPr id="3379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990600"/>
            <a:ext cx="7772400" cy="182880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 smtClean="0"/>
              <a:t>As far as a router is concerned, a serial interface to a WAN is just another interface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The WAN is just a separate subnet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So routing is handled just like it would be for any other subnet</a:t>
            </a:r>
          </a:p>
          <a:p>
            <a:pPr lvl="2">
              <a:lnSpc>
                <a:spcPct val="120000"/>
              </a:lnSpc>
            </a:pPr>
            <a:r>
              <a:rPr lang="en-US" dirty="0" smtClean="0"/>
              <a:t>The WAN is just entered into the routing table like any other subnet</a:t>
            </a:r>
            <a:endParaRPr lang="en-US" dirty="0"/>
          </a:p>
        </p:txBody>
      </p:sp>
      <p:pic>
        <p:nvPicPr>
          <p:cNvPr id="8" name="Picture 2" descr="CN73140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3505200"/>
            <a:ext cx="6465888" cy="2942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71585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190C8-410D-214C-A57C-D913C71E50CC}" type="datetime1">
              <a:rPr lang="en-US" smtClean="0"/>
              <a:t>4/3/14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CS403 - Wide Area Networks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89428-790E-4342-A505-69DE52AD9A5F}" type="slidenum">
              <a:rPr lang="en-US"/>
              <a:pPr/>
              <a:t>5</a:t>
            </a:fld>
            <a:endParaRPr lang="en-US"/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Forwarding over a WAN link</a:t>
            </a:r>
            <a:endParaRPr lang="en-US" dirty="0"/>
          </a:p>
        </p:txBody>
      </p:sp>
      <p:sp>
        <p:nvSpPr>
          <p:cNvPr id="3379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990600"/>
            <a:ext cx="7772400" cy="2971800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 smtClean="0"/>
              <a:t>WAN links typically use technologies other than Ethernet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There are many data link layer protocols that might be used</a:t>
            </a:r>
          </a:p>
          <a:p>
            <a:pPr lvl="2">
              <a:lnSpc>
                <a:spcPct val="120000"/>
              </a:lnSpc>
            </a:pPr>
            <a:r>
              <a:rPr lang="en-US" dirty="0" smtClean="0"/>
              <a:t>High-level Data Link Control (HDLC)</a:t>
            </a:r>
          </a:p>
          <a:p>
            <a:pPr lvl="2">
              <a:lnSpc>
                <a:spcPct val="120000"/>
              </a:lnSpc>
            </a:pPr>
            <a:r>
              <a:rPr lang="en-US" dirty="0" smtClean="0"/>
              <a:t>Point-to-Point Protocol (PPP)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Have a frame check sequence (FCS) field in their trailer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Have a destination address field in their header</a:t>
            </a:r>
          </a:p>
          <a:p>
            <a:pPr lvl="2">
              <a:lnSpc>
                <a:spcPct val="120000"/>
              </a:lnSpc>
            </a:pPr>
            <a:r>
              <a:rPr lang="en-US" dirty="0" smtClean="0"/>
              <a:t>But since there are only two ends to the link, this field is generally not used</a:t>
            </a:r>
          </a:p>
          <a:p>
            <a:pPr lvl="2">
              <a:lnSpc>
                <a:spcPct val="120000"/>
              </a:lnSpc>
            </a:pPr>
            <a:r>
              <a:rPr lang="en-US" dirty="0" smtClean="0"/>
              <a:t>Likewise, there’s no need for ARP or a similar service</a:t>
            </a:r>
          </a:p>
          <a:p>
            <a:pPr lvl="2">
              <a:lnSpc>
                <a:spcPct val="120000"/>
              </a:lnSpc>
            </a:pPr>
            <a:r>
              <a:rPr lang="en-US" dirty="0" smtClean="0"/>
              <a:t>Everything sent by one modem is received by the other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Note that WAN links are shown as “lightning lines” in diagrams</a:t>
            </a:r>
            <a:endParaRPr lang="en-US" dirty="0"/>
          </a:p>
        </p:txBody>
      </p:sp>
      <p:pic>
        <p:nvPicPr>
          <p:cNvPr id="9" name="Picture 2" descr="CN73140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962400"/>
            <a:ext cx="7785100" cy="247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401058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190C8-410D-214C-A57C-D913C71E50CC}" type="datetime1">
              <a:rPr lang="en-US" smtClean="0"/>
              <a:t>4/3/14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CS403 - Wide Area Networks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89428-790E-4342-A505-69DE52AD9A5F}" type="slidenum">
              <a:rPr lang="en-US"/>
              <a:pPr/>
              <a:t>6</a:t>
            </a:fld>
            <a:endParaRPr lang="en-US"/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Frame Relay</a:t>
            </a:r>
            <a:endParaRPr lang="en-US" dirty="0"/>
          </a:p>
        </p:txBody>
      </p:sp>
      <p:sp>
        <p:nvSpPr>
          <p:cNvPr id="3379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990600"/>
            <a:ext cx="7772400" cy="259080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 smtClean="0"/>
              <a:t>Lets multiple routers communicate, each using only a single WAN link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A frame relay network is conceptually similar to an Ethernet switch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Several routers can be connected to their local COs via WAN links and communicate with one another as if connected to an Ethernet switch</a:t>
            </a:r>
            <a:endParaRPr lang="en-US" dirty="0"/>
          </a:p>
        </p:txBody>
      </p:sp>
      <p:pic>
        <p:nvPicPr>
          <p:cNvPr id="8" name="Picture 2" descr="CN73150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412" y="3627825"/>
            <a:ext cx="7215188" cy="277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907827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190C8-410D-214C-A57C-D913C71E50CC}" type="datetime1">
              <a:rPr lang="en-US" smtClean="0"/>
              <a:t>4/3/14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CS403 - Wide Area Networks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89428-790E-4342-A505-69DE52AD9A5F}" type="slidenum">
              <a:rPr lang="en-US"/>
              <a:pPr/>
              <a:t>7</a:t>
            </a:fld>
            <a:endParaRPr lang="en-US"/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Frame Relay service</a:t>
            </a:r>
            <a:endParaRPr lang="en-US" dirty="0"/>
          </a:p>
        </p:txBody>
      </p:sp>
      <p:sp>
        <p:nvSpPr>
          <p:cNvPr id="3379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990600"/>
            <a:ext cx="7772400" cy="5410200"/>
          </a:xfrm>
        </p:spPr>
        <p:txBody>
          <a:bodyPr>
            <a:normAutofit fontScale="92500"/>
          </a:bodyPr>
          <a:lstStyle/>
          <a:p>
            <a:pPr>
              <a:lnSpc>
                <a:spcPct val="120000"/>
              </a:lnSpc>
            </a:pPr>
            <a:r>
              <a:rPr lang="en-US" dirty="0" smtClean="0"/>
              <a:t>Routers connect to Frame Relay switches in COs 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Provides a Frame Relay service</a:t>
            </a:r>
          </a:p>
          <a:p>
            <a:pPr lvl="2">
              <a:lnSpc>
                <a:spcPct val="120000"/>
              </a:lnSpc>
            </a:pPr>
            <a:r>
              <a:rPr lang="en-US" dirty="0" smtClean="0"/>
              <a:t>Telco becomes a Frame Relay service provider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Frame Relay is a set of OSI Layer 2 protocols</a:t>
            </a:r>
          </a:p>
          <a:p>
            <a:pPr lvl="2">
              <a:lnSpc>
                <a:spcPct val="120000"/>
              </a:lnSpc>
            </a:pPr>
            <a:r>
              <a:rPr lang="en-US" dirty="0" smtClean="0"/>
              <a:t>Layer 1 services are provided by the individual WAN links</a:t>
            </a:r>
          </a:p>
          <a:p>
            <a:pPr lvl="2">
              <a:lnSpc>
                <a:spcPct val="120000"/>
              </a:lnSpc>
            </a:pPr>
            <a:r>
              <a:rPr lang="en-US" dirty="0" smtClean="0"/>
              <a:t>Those WAN links are called access links in Frame Relay terminology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Several Frame Relay switches and the connections among them form a Frame Relay network</a:t>
            </a:r>
          </a:p>
          <a:p>
            <a:pPr lvl="2">
              <a:lnSpc>
                <a:spcPct val="120000"/>
              </a:lnSpc>
            </a:pPr>
            <a:r>
              <a:rPr lang="en-US" dirty="0" smtClean="0"/>
              <a:t>Operation governed by Frame Relay protocols</a:t>
            </a:r>
          </a:p>
          <a:p>
            <a:pPr lvl="3">
              <a:lnSpc>
                <a:spcPct val="120000"/>
              </a:lnSpc>
            </a:pPr>
            <a:r>
              <a:rPr lang="en-US" dirty="0" smtClean="0"/>
              <a:t>Originally </a:t>
            </a:r>
            <a:r>
              <a:rPr lang="en-US" smtClean="0"/>
              <a:t>formulated </a:t>
            </a:r>
            <a:r>
              <a:rPr lang="en-US" smtClean="0"/>
              <a:t>by a </a:t>
            </a:r>
            <a:r>
              <a:rPr lang="en-US" dirty="0" smtClean="0"/>
              <a:t>vendor consortium called the Frame Relay Forum</a:t>
            </a:r>
          </a:p>
          <a:p>
            <a:pPr lvl="3">
              <a:lnSpc>
                <a:spcPct val="120000"/>
              </a:lnSpc>
            </a:pPr>
            <a:r>
              <a:rPr lang="en-US" dirty="0" smtClean="0"/>
              <a:t>Later formalized by ITU and ANSI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2322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190C8-410D-214C-A57C-D913C71E50CC}" type="datetime1">
              <a:rPr lang="en-US" smtClean="0"/>
              <a:t>4/3/14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CS403 - Wide Area Networks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89428-790E-4342-A505-69DE52AD9A5F}" type="slidenum">
              <a:rPr lang="en-US"/>
              <a:pPr/>
              <a:t>8</a:t>
            </a:fld>
            <a:endParaRPr lang="en-US"/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Frame Relay works</a:t>
            </a:r>
            <a:endParaRPr lang="en-US" dirty="0"/>
          </a:p>
        </p:txBody>
      </p:sp>
      <p:sp>
        <p:nvSpPr>
          <p:cNvPr id="3379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990600"/>
            <a:ext cx="7772400" cy="281940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 smtClean="0"/>
              <a:t>Essentially, it’s a promise to forward frames from one router to one of several other routers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Encapsulation – add header and trailer to build a frame</a:t>
            </a:r>
          </a:p>
          <a:p>
            <a:pPr lvl="2">
              <a:lnSpc>
                <a:spcPct val="120000"/>
              </a:lnSpc>
            </a:pPr>
            <a:r>
              <a:rPr lang="en-US" dirty="0" smtClean="0"/>
              <a:t>Header contains a data-link connection identifier (DLCI)</a:t>
            </a:r>
          </a:p>
          <a:p>
            <a:pPr lvl="3">
              <a:lnSpc>
                <a:spcPct val="120000"/>
              </a:lnSpc>
            </a:pPr>
            <a:r>
              <a:rPr lang="en-US" dirty="0" smtClean="0"/>
              <a:t>10-bit number that identifies destination router</a:t>
            </a:r>
          </a:p>
          <a:p>
            <a:pPr lvl="3">
              <a:lnSpc>
                <a:spcPct val="120000"/>
              </a:lnSpc>
            </a:pPr>
            <a:r>
              <a:rPr lang="en-US" dirty="0" smtClean="0"/>
              <a:t>No automatic learning of addresses, each switch must be manually configured</a:t>
            </a:r>
          </a:p>
          <a:p>
            <a:pPr lvl="2">
              <a:lnSpc>
                <a:spcPct val="120000"/>
              </a:lnSpc>
            </a:pPr>
            <a:r>
              <a:rPr lang="en-US" dirty="0" smtClean="0"/>
              <a:t>Trailer contains a frame check sequence (FCS) field for error detection</a:t>
            </a:r>
            <a:endParaRPr lang="en-US" dirty="0"/>
          </a:p>
        </p:txBody>
      </p:sp>
      <p:pic>
        <p:nvPicPr>
          <p:cNvPr id="9" name="Picture 2" descr="CN73150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3810000"/>
            <a:ext cx="5257890" cy="25928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58810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190C8-410D-214C-A57C-D913C71E50CC}" type="datetime1">
              <a:rPr lang="en-US" smtClean="0"/>
              <a:t>4/3/14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CS403 - Wide Area Networks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89428-790E-4342-A505-69DE52AD9A5F}" type="slidenum">
              <a:rPr lang="en-US"/>
              <a:pPr/>
              <a:t>9</a:t>
            </a:fld>
            <a:endParaRPr lang="en-US"/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 circuits (VCs)</a:t>
            </a:r>
            <a:endParaRPr lang="en-US" dirty="0"/>
          </a:p>
        </p:txBody>
      </p:sp>
      <p:sp>
        <p:nvSpPr>
          <p:cNvPr id="3379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990600"/>
            <a:ext cx="7772400" cy="35052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dirty="0" smtClean="0"/>
              <a:t>Telco provides DLCI values for all contracted destinations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Customer’s router can reach any of them through its single WAN link to a Frame Relay switch</a:t>
            </a:r>
          </a:p>
          <a:p>
            <a:pPr lvl="2">
              <a:lnSpc>
                <a:spcPct val="120000"/>
              </a:lnSpc>
            </a:pPr>
            <a:r>
              <a:rPr lang="en-US" dirty="0" smtClean="0"/>
              <a:t>Equivalent to having a physical 4-wire circuit to each contracted destination with only one actual connection</a:t>
            </a:r>
          </a:p>
          <a:p>
            <a:pPr lvl="3">
              <a:lnSpc>
                <a:spcPct val="120000"/>
              </a:lnSpc>
            </a:pPr>
            <a:r>
              <a:rPr lang="en-US" dirty="0" smtClean="0"/>
              <a:t>Hence the term virtual circuit</a:t>
            </a:r>
          </a:p>
          <a:p>
            <a:pPr lvl="4">
              <a:lnSpc>
                <a:spcPct val="120000"/>
              </a:lnSpc>
            </a:pPr>
            <a:r>
              <a:rPr lang="en-US" dirty="0" smtClean="0"/>
              <a:t>Diagrammatically, shown as a thick line surrounded by thinner lines</a:t>
            </a:r>
          </a:p>
          <a:p>
            <a:pPr lvl="4">
              <a:lnSpc>
                <a:spcPct val="120000"/>
              </a:lnSpc>
            </a:pPr>
            <a:r>
              <a:rPr lang="en-US" dirty="0" smtClean="0"/>
              <a:t>Since each VC is permanently configured within the Frame Relay network, they’re commonly called permanent virtual circuits (PVCs) </a:t>
            </a:r>
            <a:endParaRPr lang="en-US" dirty="0"/>
          </a:p>
        </p:txBody>
      </p:sp>
      <p:pic>
        <p:nvPicPr>
          <p:cNvPr id="8" name="Picture 2" descr="CN73150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4578994"/>
            <a:ext cx="6172200" cy="18980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248253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Blueprint">
  <a:themeElements>
    <a:clrScheme name="Blueprint 9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6F89F7"/>
      </a:hlink>
      <a:folHlink>
        <a:srgbClr val="6666FF"/>
      </a:folHlink>
    </a:clrScheme>
    <a:fontScheme name="Blueprint">
      <a:majorFont>
        <a:latin typeface="Tahoma"/>
        <a:ea typeface="ＭＳ Ｐゴシック"/>
        <a:cs typeface=""/>
      </a:majorFont>
      <a:minorFont>
        <a:latin typeface="Tahom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ahoma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ahoma" charset="0"/>
            <a:ea typeface="ＭＳ Ｐゴシック" charset="0"/>
          </a:defRPr>
        </a:defPPr>
      </a:lstStyle>
    </a:ln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9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6666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Designs\Blueprint.pot</Template>
  <TotalTime>11871</TotalTime>
  <Words>1360</Words>
  <Application>Microsoft Macintosh PowerPoint</Application>
  <PresentationFormat>On-screen Show (4:3)</PresentationFormat>
  <Paragraphs>143</Paragraphs>
  <Slides>11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Blueprint</vt:lpstr>
      <vt:lpstr>Wide area networks (WANs)</vt:lpstr>
      <vt:lpstr>WAN links</vt:lpstr>
      <vt:lpstr>WAN speeds</vt:lpstr>
      <vt:lpstr>Routing over a WAN link</vt:lpstr>
      <vt:lpstr>Forwarding over a WAN link</vt:lpstr>
      <vt:lpstr>Frame Relay</vt:lpstr>
      <vt:lpstr>Frame Relay service</vt:lpstr>
      <vt:lpstr>How Frame Relay works</vt:lpstr>
      <vt:lpstr>Virtual circuits (VCs)</vt:lpstr>
      <vt:lpstr>Full mesh vs. partial mesh</vt:lpstr>
      <vt:lpstr>Advantages of Frame Relay networks</vt:lpstr>
    </vt:vector>
  </TitlesOfParts>
  <Company>University of New Hampshire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CS403: Online Network Exploration</dc:title>
  <dc:creator>amg</dc:creator>
  <cp:lastModifiedBy>Mike Gildersleeve</cp:lastModifiedBy>
  <cp:revision>34</cp:revision>
  <cp:lastPrinted>1601-01-01T00:00:00Z</cp:lastPrinted>
  <dcterms:created xsi:type="dcterms:W3CDTF">2004-08-04T01:48:54Z</dcterms:created>
  <dcterms:modified xsi:type="dcterms:W3CDTF">2014-04-03T17:44:35Z</dcterms:modified>
</cp:coreProperties>
</file>