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76" r:id="rId2"/>
    <p:sldId id="256" r:id="rId3"/>
    <p:sldId id="261" r:id="rId4"/>
    <p:sldId id="262" r:id="rId5"/>
    <p:sldId id="263" r:id="rId6"/>
    <p:sldId id="277" r:id="rId7"/>
    <p:sldId id="264" r:id="rId8"/>
    <p:sldId id="265" r:id="rId9"/>
    <p:sldId id="266" r:id="rId10"/>
    <p:sldId id="269" r:id="rId11"/>
    <p:sldId id="271" r:id="rId12"/>
    <p:sldId id="272" r:id="rId13"/>
    <p:sldId id="273" r:id="rId14"/>
    <p:sldId id="274" r:id="rId15"/>
    <p:sldId id="275" r:id="rId16"/>
    <p:sldId id="267" r:id="rId17"/>
    <p:sldId id="268" r:id="rId1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0"/>
    <p:restoredTop sz="94694"/>
  </p:normalViewPr>
  <p:slideViewPr>
    <p:cSldViewPr>
      <p:cViewPr varScale="1">
        <p:scale>
          <a:sx n="121" d="100"/>
          <a:sy n="121" d="100"/>
        </p:scale>
        <p:origin x="1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942779-A399-2743-B84E-EFD701C478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52AB2-9EA6-C049-9E47-9782E2BEC4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413CA3F8-4F39-BB4D-8586-88C277B1DF97}" type="datetimeFigureOut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98C57-F296-B342-B8EA-1B1AE4142E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2DE35-31BB-1446-977A-03C7E5C069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952151F4-CD7D-9F44-A365-35B7C7149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13A1212-4142-C441-BA04-075D95EF81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33F09CC-6052-D745-AB09-DB6129BBE0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C60B4A7-1BF1-CB43-BC2D-9FB0BBF761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2AF14E38-E154-D547-8CE4-0A471CDECE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CA7B6BE-8F58-114F-A7E8-DBC4C724F2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EE3B2147-05A6-3A43-8AAC-FC1DCA2B9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3A96EFC1-69DA-694E-A75A-3CC576CD2C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 excellent overview of the design process in general, see the video course </a:t>
            </a:r>
            <a:r>
              <a:rPr lang="en-US" i="1" dirty="0"/>
              <a:t>Graphic Design Fundamentals </a:t>
            </a:r>
            <a:r>
              <a:rPr lang="en-US" dirty="0"/>
              <a:t>by Timothy Samara (The Great Courses, 2018) at https://</a:t>
            </a:r>
            <a:r>
              <a:rPr lang="en-US" dirty="0" err="1"/>
              <a:t>www.thegreatcourses.com</a:t>
            </a:r>
            <a:r>
              <a:rPr lang="en-US" dirty="0"/>
              <a:t>/courses/graphic-design-</a:t>
            </a:r>
            <a:r>
              <a:rPr lang="en-US" dirty="0" err="1"/>
              <a:t>fundamentals.html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6EFC1-69DA-694E-A75A-3CC576CD2C0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9AE5ABF9-B851-6C4E-80E2-3EE34CDBE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2CF453-CF81-6641-893A-70AEDEBEE1BE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CEBA169-7087-B146-9EE9-272759606A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EB82795-D9B1-3342-9A5C-A2BFD721B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more info, see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Unusually Useful Web Book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by June Cohen (New Riders, 2003, ISBN: 0-7357-1206-9)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David </a:t>
            </a:r>
            <a:r>
              <a:rPr lang="en-US" dirty="0" err="1"/>
              <a:t>Blezard</a:t>
            </a:r>
            <a:r>
              <a:rPr lang="en-US" dirty="0"/>
              <a:t> in UNH IT for his assistance in clarifying the best resource starting points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96EFC1-69DA-694E-A75A-3CC576CD2C0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8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9D324450-9F5B-B64E-A9EF-ADDBB5536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463AB7-1D04-8547-8A2A-88E30735AAE6}" type="slidenum">
              <a:rPr kumimoji="0"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965A367-7451-C34F-AACB-A963DEF2D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BDDF822-D9DB-244A-9D7E-84E746E20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more details, see chapter 4 of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Unusually Useful Web Book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by June Cohen (New Riders, 2003)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7">
            <a:extLst>
              <a:ext uri="{FF2B5EF4-FFF2-40B4-BE49-F238E27FC236}">
                <a16:creationId xmlns:a16="http://schemas.microsoft.com/office/drawing/2014/main" id="{87DD4626-0A67-1147-8EBB-106B9FE7F60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68">
              <a:extLst>
                <a:ext uri="{FF2B5EF4-FFF2-40B4-BE49-F238E27FC236}">
                  <a16:creationId xmlns:a16="http://schemas.microsoft.com/office/drawing/2014/main" id="{7500BCFA-139E-0A42-9580-70071F943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41596713-C890-954A-916C-DA0B0054ED7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grpSp>
            <p:nvGrpSpPr>
              <p:cNvPr id="16" name="Group 4">
                <a:extLst>
                  <a:ext uri="{FF2B5EF4-FFF2-40B4-BE49-F238E27FC236}">
                    <a16:creationId xmlns:a16="http://schemas.microsoft.com/office/drawing/2014/main" id="{91E47456-C989-3244-AA70-8139E9656FF9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5">
                  <a:extLst>
                    <a:ext uri="{FF2B5EF4-FFF2-40B4-BE49-F238E27FC236}">
                      <a16:creationId xmlns:a16="http://schemas.microsoft.com/office/drawing/2014/main" id="{77E28D8B-6D92-B14D-A17D-65C1264A17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6">
                  <a:extLst>
                    <a:ext uri="{FF2B5EF4-FFF2-40B4-BE49-F238E27FC236}">
                      <a16:creationId xmlns:a16="http://schemas.microsoft.com/office/drawing/2014/main" id="{3A6FB935-1838-B74E-B53B-6773861348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>
                  <a:extLst>
                    <a:ext uri="{FF2B5EF4-FFF2-40B4-BE49-F238E27FC236}">
                      <a16:creationId xmlns:a16="http://schemas.microsoft.com/office/drawing/2014/main" id="{02F9EE13-ABB9-654B-AB8E-0EFE66DD9B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>
                  <a:extLst>
                    <a:ext uri="{FF2B5EF4-FFF2-40B4-BE49-F238E27FC236}">
                      <a16:creationId xmlns:a16="http://schemas.microsoft.com/office/drawing/2014/main" id="{B44322AB-C710-0747-8AFF-B13479515C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>
                  <a:extLst>
                    <a:ext uri="{FF2B5EF4-FFF2-40B4-BE49-F238E27FC236}">
                      <a16:creationId xmlns:a16="http://schemas.microsoft.com/office/drawing/2014/main" id="{CBCEEC73-991F-2047-91A9-10C33FCB61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>
                  <a:extLst>
                    <a:ext uri="{FF2B5EF4-FFF2-40B4-BE49-F238E27FC236}">
                      <a16:creationId xmlns:a16="http://schemas.microsoft.com/office/drawing/2014/main" id="{5E44331A-B687-4941-AA2B-464746763F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>
                  <a:extLst>
                    <a:ext uri="{FF2B5EF4-FFF2-40B4-BE49-F238E27FC236}">
                      <a16:creationId xmlns:a16="http://schemas.microsoft.com/office/drawing/2014/main" id="{E29BE4D0-F0A5-D74A-AB14-9B8B77C33D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>
                  <a:extLst>
                    <a:ext uri="{FF2B5EF4-FFF2-40B4-BE49-F238E27FC236}">
                      <a16:creationId xmlns:a16="http://schemas.microsoft.com/office/drawing/2014/main" id="{8CD5DDB1-0798-CE4E-94E8-B2477A5278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>
                  <a:extLst>
                    <a:ext uri="{FF2B5EF4-FFF2-40B4-BE49-F238E27FC236}">
                      <a16:creationId xmlns:a16="http://schemas.microsoft.com/office/drawing/2014/main" id="{135B07D4-7275-0F49-8A57-608068202D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>
                  <a:extLst>
                    <a:ext uri="{FF2B5EF4-FFF2-40B4-BE49-F238E27FC236}">
                      <a16:creationId xmlns:a16="http://schemas.microsoft.com/office/drawing/2014/main" id="{0FB5CF92-133F-2847-8F25-391ED5D718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>
                  <a:extLst>
                    <a:ext uri="{FF2B5EF4-FFF2-40B4-BE49-F238E27FC236}">
                      <a16:creationId xmlns:a16="http://schemas.microsoft.com/office/drawing/2014/main" id="{7CCD4DBB-3933-A647-A8FD-85079190E4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>
                  <a:extLst>
                    <a:ext uri="{FF2B5EF4-FFF2-40B4-BE49-F238E27FC236}">
                      <a16:creationId xmlns:a16="http://schemas.microsoft.com/office/drawing/2014/main" id="{1297B176-EC10-1C4F-8444-9178D8C05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>
                  <a:extLst>
                    <a:ext uri="{FF2B5EF4-FFF2-40B4-BE49-F238E27FC236}">
                      <a16:creationId xmlns:a16="http://schemas.microsoft.com/office/drawing/2014/main" id="{3BF88370-55D4-5841-BBA1-6F11C9A6C5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>
                  <a:extLst>
                    <a:ext uri="{FF2B5EF4-FFF2-40B4-BE49-F238E27FC236}">
                      <a16:creationId xmlns:a16="http://schemas.microsoft.com/office/drawing/2014/main" id="{4BA33EBB-17A1-864D-BEB9-592E6A0E2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9">
                  <a:extLst>
                    <a:ext uri="{FF2B5EF4-FFF2-40B4-BE49-F238E27FC236}">
                      <a16:creationId xmlns:a16="http://schemas.microsoft.com/office/drawing/2014/main" id="{F8872848-B75B-AD43-9526-3D7D08AAC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0">
                  <a:extLst>
                    <a:ext uri="{FF2B5EF4-FFF2-40B4-BE49-F238E27FC236}">
                      <a16:creationId xmlns:a16="http://schemas.microsoft.com/office/drawing/2014/main" id="{F328FF85-30B1-314E-8ED5-B3F1CEDEC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3C6365C8-4C83-3941-A7CF-9AC5195CA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2">
                  <a:extLst>
                    <a:ext uri="{FF2B5EF4-FFF2-40B4-BE49-F238E27FC236}">
                      <a16:creationId xmlns:a16="http://schemas.microsoft.com/office/drawing/2014/main" id="{498D7459-0FAB-CE44-80DD-BC8EA9FA9C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3">
                  <a:extLst>
                    <a:ext uri="{FF2B5EF4-FFF2-40B4-BE49-F238E27FC236}">
                      <a16:creationId xmlns:a16="http://schemas.microsoft.com/office/drawing/2014/main" id="{B72F112C-0DD4-2D4C-A6FA-4C6584A4D9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4">
                  <a:extLst>
                    <a:ext uri="{FF2B5EF4-FFF2-40B4-BE49-F238E27FC236}">
                      <a16:creationId xmlns:a16="http://schemas.microsoft.com/office/drawing/2014/main" id="{B5835450-F38D-5543-97F9-7D37BC08D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5">
                  <a:extLst>
                    <a:ext uri="{FF2B5EF4-FFF2-40B4-BE49-F238E27FC236}">
                      <a16:creationId xmlns:a16="http://schemas.microsoft.com/office/drawing/2014/main" id="{19F312F8-2C0C-5F47-A47F-6262FEF345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6">
                  <a:extLst>
                    <a:ext uri="{FF2B5EF4-FFF2-40B4-BE49-F238E27FC236}">
                      <a16:creationId xmlns:a16="http://schemas.microsoft.com/office/drawing/2014/main" id="{EAD12599-3E91-A14D-AD76-D412AD51C1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7">
                  <a:extLst>
                    <a:ext uri="{FF2B5EF4-FFF2-40B4-BE49-F238E27FC236}">
                      <a16:creationId xmlns:a16="http://schemas.microsoft.com/office/drawing/2014/main" id="{C367B82F-CAC6-464F-BBD2-EA645ABF1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8">
                  <a:extLst>
                    <a:ext uri="{FF2B5EF4-FFF2-40B4-BE49-F238E27FC236}">
                      <a16:creationId xmlns:a16="http://schemas.microsoft.com/office/drawing/2014/main" id="{624A40BB-2708-BA4A-BCD5-63B87A3E65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29">
                  <a:extLst>
                    <a:ext uri="{FF2B5EF4-FFF2-40B4-BE49-F238E27FC236}">
                      <a16:creationId xmlns:a16="http://schemas.microsoft.com/office/drawing/2014/main" id="{59C314AA-3E4E-9D43-A0E6-EBB00844C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0">
                  <a:extLst>
                    <a:ext uri="{FF2B5EF4-FFF2-40B4-BE49-F238E27FC236}">
                      <a16:creationId xmlns:a16="http://schemas.microsoft.com/office/drawing/2014/main" id="{0C0B8C8D-1569-D24F-9E74-D9D6F0B49C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1">
                  <a:extLst>
                    <a:ext uri="{FF2B5EF4-FFF2-40B4-BE49-F238E27FC236}">
                      <a16:creationId xmlns:a16="http://schemas.microsoft.com/office/drawing/2014/main" id="{D22CD34C-5511-F249-87E9-0A207794E2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2">
                  <a:extLst>
                    <a:ext uri="{FF2B5EF4-FFF2-40B4-BE49-F238E27FC236}">
                      <a16:creationId xmlns:a16="http://schemas.microsoft.com/office/drawing/2014/main" id="{20FE63C0-A8CF-694D-979E-32DDE7E0CD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3">
                  <a:extLst>
                    <a:ext uri="{FF2B5EF4-FFF2-40B4-BE49-F238E27FC236}">
                      <a16:creationId xmlns:a16="http://schemas.microsoft.com/office/drawing/2014/main" id="{36DDD431-2126-C443-9447-E7EB7AC37F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4">
                  <a:extLst>
                    <a:ext uri="{FF2B5EF4-FFF2-40B4-BE49-F238E27FC236}">
                      <a16:creationId xmlns:a16="http://schemas.microsoft.com/office/drawing/2014/main" id="{92F85245-7693-3644-819A-56516968F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5">
                  <a:extLst>
                    <a:ext uri="{FF2B5EF4-FFF2-40B4-BE49-F238E27FC236}">
                      <a16:creationId xmlns:a16="http://schemas.microsoft.com/office/drawing/2014/main" id="{263C1918-8F55-4549-B252-A77FACAD33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6">
                  <a:extLst>
                    <a:ext uri="{FF2B5EF4-FFF2-40B4-BE49-F238E27FC236}">
                      <a16:creationId xmlns:a16="http://schemas.microsoft.com/office/drawing/2014/main" id="{0B078DEF-1839-9444-B29C-7974C6EB4F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7">
                  <a:extLst>
                    <a:ext uri="{FF2B5EF4-FFF2-40B4-BE49-F238E27FC236}">
                      <a16:creationId xmlns:a16="http://schemas.microsoft.com/office/drawing/2014/main" id="{8C24E87F-D74E-FF46-B976-9F2A1731D3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8">
                  <a:extLst>
                    <a:ext uri="{FF2B5EF4-FFF2-40B4-BE49-F238E27FC236}">
                      <a16:creationId xmlns:a16="http://schemas.microsoft.com/office/drawing/2014/main" id="{1BA3DEB4-96C9-B54B-A68C-2DABD73B6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39">
                  <a:extLst>
                    <a:ext uri="{FF2B5EF4-FFF2-40B4-BE49-F238E27FC236}">
                      <a16:creationId xmlns:a16="http://schemas.microsoft.com/office/drawing/2014/main" id="{0D7686A9-97A9-0E46-A6CC-FBCFB5D047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0">
                  <a:extLst>
                    <a:ext uri="{FF2B5EF4-FFF2-40B4-BE49-F238E27FC236}">
                      <a16:creationId xmlns:a16="http://schemas.microsoft.com/office/drawing/2014/main" id="{157F6F56-02B0-2A42-A088-268CA784A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1">
                  <a:extLst>
                    <a:ext uri="{FF2B5EF4-FFF2-40B4-BE49-F238E27FC236}">
                      <a16:creationId xmlns:a16="http://schemas.microsoft.com/office/drawing/2014/main" id="{50FA98BD-B481-4E47-A2E1-6D0AAFC67C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2">
                  <a:extLst>
                    <a:ext uri="{FF2B5EF4-FFF2-40B4-BE49-F238E27FC236}">
                      <a16:creationId xmlns:a16="http://schemas.microsoft.com/office/drawing/2014/main" id="{ACDF17EC-0C36-FD46-8666-EA30D07EF4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3">
                  <a:extLst>
                    <a:ext uri="{FF2B5EF4-FFF2-40B4-BE49-F238E27FC236}">
                      <a16:creationId xmlns:a16="http://schemas.microsoft.com/office/drawing/2014/main" id="{9C1193A6-7FB8-A741-AAAA-F90C8F937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4">
                  <a:extLst>
                    <a:ext uri="{FF2B5EF4-FFF2-40B4-BE49-F238E27FC236}">
                      <a16:creationId xmlns:a16="http://schemas.microsoft.com/office/drawing/2014/main" id="{1BB7724A-6FB4-7E4E-BEDD-384F2745E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5">
                  <a:extLst>
                    <a:ext uri="{FF2B5EF4-FFF2-40B4-BE49-F238E27FC236}">
                      <a16:creationId xmlns:a16="http://schemas.microsoft.com/office/drawing/2014/main" id="{CB226B15-6599-AB45-8949-279F8950B6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6">
                  <a:extLst>
                    <a:ext uri="{FF2B5EF4-FFF2-40B4-BE49-F238E27FC236}">
                      <a16:creationId xmlns:a16="http://schemas.microsoft.com/office/drawing/2014/main" id="{96ED89F6-F04F-7F4C-9FEF-C12CEB645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7">
                  <a:extLst>
                    <a:ext uri="{FF2B5EF4-FFF2-40B4-BE49-F238E27FC236}">
                      <a16:creationId xmlns:a16="http://schemas.microsoft.com/office/drawing/2014/main" id="{69C47DE3-6E2C-6343-943D-A84B5279A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8">
                  <a:extLst>
                    <a:ext uri="{FF2B5EF4-FFF2-40B4-BE49-F238E27FC236}">
                      <a16:creationId xmlns:a16="http://schemas.microsoft.com/office/drawing/2014/main" id="{4B85DF9A-4AF3-8948-9E4C-172DB3F33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49">
                  <a:extLst>
                    <a:ext uri="{FF2B5EF4-FFF2-40B4-BE49-F238E27FC236}">
                      <a16:creationId xmlns:a16="http://schemas.microsoft.com/office/drawing/2014/main" id="{11707A02-B497-1A41-A834-330ABF915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0">
                  <a:extLst>
                    <a:ext uri="{FF2B5EF4-FFF2-40B4-BE49-F238E27FC236}">
                      <a16:creationId xmlns:a16="http://schemas.microsoft.com/office/drawing/2014/main" id="{20A593C3-0ED1-AC43-A4D7-89888F519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1">
                  <a:extLst>
                    <a:ext uri="{FF2B5EF4-FFF2-40B4-BE49-F238E27FC236}">
                      <a16:creationId xmlns:a16="http://schemas.microsoft.com/office/drawing/2014/main" id="{0207B9D4-94F2-0943-A79F-3BF652DF86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2">
                  <a:extLst>
                    <a:ext uri="{FF2B5EF4-FFF2-40B4-BE49-F238E27FC236}">
                      <a16:creationId xmlns:a16="http://schemas.microsoft.com/office/drawing/2014/main" id="{7E995158-6FFE-C04C-9C25-DA7DC398BD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3">
                  <a:extLst>
                    <a:ext uri="{FF2B5EF4-FFF2-40B4-BE49-F238E27FC236}">
                      <a16:creationId xmlns:a16="http://schemas.microsoft.com/office/drawing/2014/main" id="{BB9EFA27-94E8-6245-AA79-FBB5687544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4">
                  <a:extLst>
                    <a:ext uri="{FF2B5EF4-FFF2-40B4-BE49-F238E27FC236}">
                      <a16:creationId xmlns:a16="http://schemas.microsoft.com/office/drawing/2014/main" id="{6E285C52-088A-DB41-832E-6365878BDF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5">
                  <a:extLst>
                    <a:ext uri="{FF2B5EF4-FFF2-40B4-BE49-F238E27FC236}">
                      <a16:creationId xmlns:a16="http://schemas.microsoft.com/office/drawing/2014/main" id="{35609A31-F429-5043-AEE3-F52707D3ED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6">
                <a:extLst>
                  <a:ext uri="{FF2B5EF4-FFF2-40B4-BE49-F238E27FC236}">
                    <a16:creationId xmlns:a16="http://schemas.microsoft.com/office/drawing/2014/main" id="{2B9E5734-E5AB-9340-AAFC-7EAF85E3718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id="{CC90A02D-DB2B-A74C-A00C-D9F21C890A5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65">
                <a:extLst>
                  <a:ext uri="{FF2B5EF4-FFF2-40B4-BE49-F238E27FC236}">
                    <a16:creationId xmlns:a16="http://schemas.microsoft.com/office/drawing/2014/main" id="{BB93DB6E-8A57-344B-85F3-A76DDBDE097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3">
                <a:extLst>
                  <a:ext uri="{FF2B5EF4-FFF2-40B4-BE49-F238E27FC236}">
                    <a16:creationId xmlns:a16="http://schemas.microsoft.com/office/drawing/2014/main" id="{85A4E93E-9619-534D-82C3-A4CEC08A44C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4">
                <a:extLst>
                  <a:ext uri="{FF2B5EF4-FFF2-40B4-BE49-F238E27FC236}">
                    <a16:creationId xmlns:a16="http://schemas.microsoft.com/office/drawing/2014/main" id="{85B96BC8-F2E1-E046-83E2-C7C27E87C05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6">
                <a:extLst>
                  <a:ext uri="{FF2B5EF4-FFF2-40B4-BE49-F238E27FC236}">
                    <a16:creationId xmlns:a16="http://schemas.microsoft.com/office/drawing/2014/main" id="{01479E1B-F2B1-F545-A3A3-5377E91635F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5">
              <a:extLst>
                <a:ext uri="{FF2B5EF4-FFF2-40B4-BE49-F238E27FC236}">
                  <a16:creationId xmlns:a16="http://schemas.microsoft.com/office/drawing/2014/main" id="{1B6F16C7-BBEC-684A-AF3A-11ECE8D7356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7">
                <a:extLst>
                  <a:ext uri="{FF2B5EF4-FFF2-40B4-BE49-F238E27FC236}">
                    <a16:creationId xmlns:a16="http://schemas.microsoft.com/office/drawing/2014/main" id="{642CB6C3-F70C-9A4D-A163-F3E23C5B64D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8">
                <a:extLst>
                  <a:ext uri="{FF2B5EF4-FFF2-40B4-BE49-F238E27FC236}">
                    <a16:creationId xmlns:a16="http://schemas.microsoft.com/office/drawing/2014/main" id="{B7FAE21E-2400-E24A-B959-0ABD0F4930C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9">
                <a:extLst>
                  <a:ext uri="{FF2B5EF4-FFF2-40B4-BE49-F238E27FC236}">
                    <a16:creationId xmlns:a16="http://schemas.microsoft.com/office/drawing/2014/main" id="{58292396-B705-3D4F-8955-ABDBA7DFC04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71">
            <a:extLst>
              <a:ext uri="{FF2B5EF4-FFF2-40B4-BE49-F238E27FC236}">
                <a16:creationId xmlns:a16="http://schemas.microsoft.com/office/drawing/2014/main" id="{D4E4C8CE-1E8F-CB4C-94D5-F8C3B6425C7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DE6B8E7-1C23-4545-8974-B9B503F84F06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70" name="Rectangle 72">
            <a:extLst>
              <a:ext uri="{FF2B5EF4-FFF2-40B4-BE49-F238E27FC236}">
                <a16:creationId xmlns:a16="http://schemas.microsoft.com/office/drawing/2014/main" id="{16CF4988-C47F-1F4C-A298-5EFDF13B9B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71" name="Rectangle 73">
            <a:extLst>
              <a:ext uri="{FF2B5EF4-FFF2-40B4-BE49-F238E27FC236}">
                <a16:creationId xmlns:a16="http://schemas.microsoft.com/office/drawing/2014/main" id="{2A7C6D81-8687-4641-A9D0-25B315D87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6A596E00-0C26-D144-979A-1638E0F44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26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F1F298C2-65C7-0141-8B4C-DAE9AB4AC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8C2EE-3465-F24D-B06B-79382F9AA4CC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0EFD7B0A-ACA9-554B-B664-680921E325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0D6249DD-EC44-F243-8510-249ED157B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C4BC9-CAFF-364F-8E0D-FFC20BD39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55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0574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198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8107F550-16CD-E843-A1E0-C2D4F2EFCE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400F-7123-A74B-B26D-2AF7FE2D3331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340AF469-DB74-A54F-8EC9-FEDB5CB049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7BE89424-68D1-3540-9997-D0D0661B5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BBE57-8E26-D74B-BEAB-B5BC058343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62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2CFA6993-EE2A-E146-8D76-752CBE49B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14FFB-80AC-A947-A8D5-5F63F49CB090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2817E491-2E79-2742-90BE-9D5554ADE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7FE419A5-1D1F-3546-955B-C2D2A08DCD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313CC-2C3C-3B48-9B33-EBA83FB99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2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44B65DA3-8167-8D4C-94EF-DE1DDD551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59B1C-B405-084B-B5D8-C61D8B05AC75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6969DD17-7327-EF43-AD67-2FEB5F58A6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85855916-1BCA-1048-A565-6FC00C7790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D9F05-1404-1F43-AEA5-CCF2C67634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1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D8675457-3049-874A-900A-EE84B0B94D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D2F81-49A9-B641-A371-A4322C66ADD8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AEB09766-2DAC-9142-8A35-74E7B7ABE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598A9BBE-2664-154C-B9D0-C2A9CD572E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19DC3-D2F5-DB42-9BB9-ADCE06150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58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6D529454-1B85-2345-9DA7-5F7CD89560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FB7C4-54F9-684C-B088-CA5EC0884A60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7622EADF-C5FA-774A-A6C6-7F98CED615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9" name="Rectangle 70">
            <a:extLst>
              <a:ext uri="{FF2B5EF4-FFF2-40B4-BE49-F238E27FC236}">
                <a16:creationId xmlns:a16="http://schemas.microsoft.com/office/drawing/2014/main" id="{D94893DB-5A3B-3443-AE6A-2BE0171308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D1E65-0B52-CE4B-AA34-B5A1DF970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3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641CEBE8-6AD0-CE4F-9D97-7FBA984B89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0049D-A8C0-784F-9545-6A60DEAC12B5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BFC60E21-D33C-4541-9CD7-AD136B6E15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842C93C1-A785-9749-885F-0AB47FB39D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206F6-540E-A24B-BDCF-0F137EAB1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89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>
            <a:extLst>
              <a:ext uri="{FF2B5EF4-FFF2-40B4-BE49-F238E27FC236}">
                <a16:creationId xmlns:a16="http://schemas.microsoft.com/office/drawing/2014/main" id="{CBAB470C-FC96-B34A-BFF5-656D9A28B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5B010-DD16-2B43-B61A-7A7BCBC25A28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0E9AFA37-D897-664A-8CDC-FED73515CA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7A840254-2DF4-FD41-87E6-D2A30BF5C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86851-DFAA-FC48-A16C-28ED595C2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00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1A9A3A79-E4A3-8041-AA74-BB7B2BFC0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13FEE-2E15-4347-AE65-E292B133E773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D84B5E36-DED6-C24A-A54B-F7868EB15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032A34A3-81AB-0C44-804A-A5692E1D9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913D5-5B09-3540-AC5B-E3FF3649A8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87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1BCF6D5A-BA7F-604A-A625-85B4831B1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90C9D-6DE2-CF46-8385-71BD027CC163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07D454FF-9C51-0643-9837-F890FF8E8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A08B317E-BFB0-D742-B4C3-BE63A0CEA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6187A-EF5D-EE48-9A65-A5DE0370D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94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1">
            <a:extLst>
              <a:ext uri="{FF2B5EF4-FFF2-40B4-BE49-F238E27FC236}">
                <a16:creationId xmlns:a16="http://schemas.microsoft.com/office/drawing/2014/main" id="{2F87A3D3-2DDE-E947-B864-9E0E953695F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338" y="0"/>
            <a:ext cx="8729662" cy="3162300"/>
            <a:chOff x="261" y="0"/>
            <a:chExt cx="5499" cy="1992"/>
          </a:xfrm>
        </p:grpSpPr>
        <p:sp>
          <p:nvSpPr>
            <p:cNvPr id="1032" name="Rectangle 57" descr="60%">
              <a:extLst>
                <a:ext uri="{FF2B5EF4-FFF2-40B4-BE49-F238E27FC236}">
                  <a16:creationId xmlns:a16="http://schemas.microsoft.com/office/drawing/2014/main" id="{45F64A08-2976-C642-A4A2-414684CBECE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3" name="Line 58">
              <a:extLst>
                <a:ext uri="{FF2B5EF4-FFF2-40B4-BE49-F238E27FC236}">
                  <a16:creationId xmlns:a16="http://schemas.microsoft.com/office/drawing/2014/main" id="{E24C3CF2-C89D-6F45-9E93-D8709A380E35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4" name="Group 59">
              <a:extLst>
                <a:ext uri="{FF2B5EF4-FFF2-40B4-BE49-F238E27FC236}">
                  <a16:creationId xmlns:a16="http://schemas.microsoft.com/office/drawing/2014/main" id="{69AD4E40-9D07-FE41-8FCB-0F0A290C1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528"/>
              <a:ext cx="1124" cy="1464"/>
              <a:chOff x="96" y="916"/>
              <a:chExt cx="2208" cy="2876"/>
            </a:xfrm>
          </p:grpSpPr>
          <p:sp>
            <p:nvSpPr>
              <p:cNvPr id="1035" name="Line 60">
                <a:extLst>
                  <a:ext uri="{FF2B5EF4-FFF2-40B4-BE49-F238E27FC236}">
                    <a16:creationId xmlns:a16="http://schemas.microsoft.com/office/drawing/2014/main" id="{543A8212-C97A-0646-9B7B-324E17C75E1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61">
                <a:extLst>
                  <a:ext uri="{FF2B5EF4-FFF2-40B4-BE49-F238E27FC236}">
                    <a16:creationId xmlns:a16="http://schemas.microsoft.com/office/drawing/2014/main" id="{92BBD506-7449-2841-BB35-B6B4ADE4553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Arc 62">
                <a:extLst>
                  <a:ext uri="{FF2B5EF4-FFF2-40B4-BE49-F238E27FC236}">
                    <a16:creationId xmlns:a16="http://schemas.microsoft.com/office/drawing/2014/main" id="{D2D794E5-E52D-BC49-B33B-7027E0DB947F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ECB67732-ED73-5241-BF02-D52006054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04C7629-7250-994A-AB43-801B91A23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90600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9B8C3AAA-2433-BA48-997E-BE1C4A51E0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64B31961-8F83-C14D-ADFB-4A9185EA218D}" type="datetime1">
              <a:rPr lang="en-US" altLang="en-US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75CA1E62-FD59-6B4B-B0B2-8E4EA81623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B054AFD5-627D-B44F-B931-41B3550DC6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82577AAF-BC6C-3440-AC5D-AD89B2D9C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h.edu/digit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h.edu/digital/standards/unh-logos-name-external-websites" TargetMode="External"/><Relationship Id="rId5" Type="http://schemas.openxmlformats.org/officeDocument/2006/relationships/hyperlink" Target="https://www.unh.edu/digital/standards" TargetMode="External"/><Relationship Id="rId4" Type="http://schemas.openxmlformats.org/officeDocument/2006/relationships/hyperlink" Target="https://www.unh.edu/digital/set-websi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78CC-3F81-A847-B5BD-B9457464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BB4C-8B53-C140-8686-4B7D48BC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80010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Web design involves far more than writing code in languages such as HTML and CSS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tremendous amount of work goes into a well designed site before the first code ever gets written</a:t>
            </a:r>
          </a:p>
          <a:p>
            <a:pPr>
              <a:lnSpc>
                <a:spcPct val="120000"/>
              </a:lnSpc>
            </a:pPr>
            <a:r>
              <a:rPr lang="en-US" dirty="0"/>
              <a:t>The process can be divided up in a variety of ways, but one common division results in four stages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Research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Learning about the needs and expectations of the people involved in the project (most importantly the users and the stakeholder) and defining the problem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Ideation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Generating multiple creative ideas as to how to solve the problem effectively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Refinement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Choosing from amongst the generated ideas to compile a fine-tuned set of </a:t>
            </a:r>
            <a:r>
              <a:rPr lang="en-US"/>
              <a:t>those that, when combined, </a:t>
            </a:r>
            <a:r>
              <a:rPr lang="en-US" dirty="0"/>
              <a:t>will provide the most effective solution possible and developing a concrete plan for their implementation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Execution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Actually implementing the design plan using appropriate languages and technologies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EF9B-E718-A64C-9477-16BEAFF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14FFB-80AC-A947-A8D5-5F63F49CB090}" type="datetime1">
              <a:rPr lang="en-US" altLang="en-US" smtClean="0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D893-5848-E24D-A7DA-9F0CDF70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75508-46BA-384D-9AAA-8F837D7E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313CC-2C3C-3B48-9B33-EBA83FB9922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24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B331A38A-9F67-6543-9B68-C9913CCF77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C29654-AEE5-734F-9E5E-5752EA355782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85A0082F-829E-4A44-A76B-2F3F4DCE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0BA55771-6F0A-4D4B-B81C-687BDA5D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679B4D-1772-C747-9513-58DDBD43D20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3A4A1BFD-DB08-9E47-9ACE-F5897F0D0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target audience</a:t>
            </a:r>
          </a:p>
        </p:txBody>
      </p:sp>
      <p:sp>
        <p:nvSpPr>
          <p:cNvPr id="2355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6800CBCE-32FC-4A4F-97DC-939271254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users you expect to utilize your site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Voluntary medium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Users must want to be there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Users control their own destiny (and yours!)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User-centered design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Focused on needs and expectations of the target audience(s)</a:t>
            </a:r>
          </a:p>
          <a:p>
            <a:pPr lvl="3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Keep the user at the center of every design decision</a:t>
            </a:r>
          </a:p>
          <a:p>
            <a:pPr lvl="3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Ensure they can locate, comprehend and navigate your site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Provide users with a strong motivation to visit (or revisit) the site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If tasks are not easily accomplished, the users wi</a:t>
            </a:r>
            <a:r>
              <a:rPr lang="en-US" altLang="ja-JP" dirty="0">
                <a:ea typeface="ＭＳ Ｐゴシック" panose="020B0600070205080204" pitchFamily="34" charset="-128"/>
              </a:rPr>
              <a:t>ll go elsewhere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You need to know as much as possible about the users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The stakeholder’s needs and expectations come second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Site you are designing is for the users, not for you!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Make designs user-driven, don’t expect users to be design-driven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1B3E9001-0923-9748-9E16-2CB34A40FE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8FA25B-8078-1940-8787-28698AD75E8D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5A1CABC2-672A-E64D-AFC8-1D7E5CAE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0F8017FB-E768-9D49-BDE8-7261E38D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852A96-0945-D446-9D42-4601800C16C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3533D5A4-9202-F74B-B5AA-6BD9A489D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Target audience analysis</a:t>
            </a:r>
          </a:p>
        </p:txBody>
      </p:sp>
      <p:sp>
        <p:nvSpPr>
          <p:cNvPr id="2560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0CE36C14-8654-1D40-BAFE-354875A55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01000" cy="5334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Cohen’s five essential questions</a:t>
            </a:r>
          </a:p>
          <a:p>
            <a:pPr lvl="1" eaLnBrk="1" hangingPunct="1"/>
            <a:r>
              <a:rPr lang="en-US" altLang="en-US" sz="1900" dirty="0">
                <a:ea typeface="ＭＳ Ｐゴシック" panose="020B0600070205080204" pitchFamily="34" charset="-128"/>
              </a:rPr>
              <a:t>Who are my users?</a:t>
            </a:r>
          </a:p>
          <a:p>
            <a:pPr lvl="2"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You’d plan a party differently for a bunch of fourth graders than you would for a group of Hell’</a:t>
            </a:r>
            <a:r>
              <a:rPr lang="en-US" altLang="ja-JP" sz="1700" dirty="0">
                <a:ea typeface="ＭＳ Ｐゴシック" panose="020B0600070205080204" pitchFamily="34" charset="-128"/>
              </a:rPr>
              <a:t>s Angels</a:t>
            </a:r>
          </a:p>
          <a:p>
            <a:pPr lvl="1" eaLnBrk="1" hangingPunct="1"/>
            <a:r>
              <a:rPr lang="en-US" altLang="en-US" sz="1900" dirty="0">
                <a:ea typeface="ＭＳ Ｐゴシック" panose="020B0600070205080204" pitchFamily="34" charset="-128"/>
              </a:rPr>
              <a:t>How many are there?</a:t>
            </a:r>
          </a:p>
          <a:p>
            <a:pPr lvl="2"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There’</a:t>
            </a:r>
            <a:r>
              <a:rPr lang="en-US" altLang="ja-JP" sz="1700" dirty="0">
                <a:ea typeface="ＭＳ Ｐゴシック" panose="020B0600070205080204" pitchFamily="34" charset="-128"/>
              </a:rPr>
              <a:t>s a world of difference between organizing a dinner for a half dozen people and organizing one for a million people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How do they access the Web?</a:t>
            </a:r>
          </a:p>
          <a:p>
            <a:pPr lvl="2"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Nursery schools, dance clubs and nursing homes are all designed with different types of access in mind</a:t>
            </a:r>
          </a:p>
          <a:p>
            <a:pPr lvl="1" eaLnBrk="1" hangingPunct="1"/>
            <a:r>
              <a:rPr lang="en-US" altLang="en-US" sz="1900" dirty="0">
                <a:ea typeface="ＭＳ Ｐゴシック" panose="020B0600070205080204" pitchFamily="34" charset="-128"/>
              </a:rPr>
              <a:t>What do they need?</a:t>
            </a:r>
          </a:p>
          <a:p>
            <a:pPr lvl="2"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Auto dealerships have different inventories than souvenir shops and grocery stores </a:t>
            </a:r>
          </a:p>
          <a:p>
            <a:pPr lvl="1" eaLnBrk="1" hangingPunct="1"/>
            <a:r>
              <a:rPr lang="en-US" altLang="en-US" sz="1900" dirty="0">
                <a:ea typeface="ＭＳ Ｐゴシック" panose="020B0600070205080204" pitchFamily="34" charset="-128"/>
              </a:rPr>
              <a:t>What do they do?</a:t>
            </a:r>
          </a:p>
          <a:p>
            <a:pPr lvl="2"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Reorganizing the shelves in a grocery store is a very different consideration than reorganizing the shelves in a souvenir shop </a:t>
            </a:r>
          </a:p>
          <a:p>
            <a:pPr lvl="2"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Test drives, free samples, wireless hotspots, pretzel bowls and the like all grew out of observing user behavior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>
            <a:extLst>
              <a:ext uri="{FF2B5EF4-FFF2-40B4-BE49-F238E27FC236}">
                <a16:creationId xmlns:a16="http://schemas.microsoft.com/office/drawing/2014/main" id="{004352DD-129A-1146-9113-77097C59A0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0AEA0F-DA2C-0543-8B1A-FDB89F481142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232BD01C-7249-F042-8AE1-FBA14B2B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E4DA4484-8336-2C49-8E84-76727DA8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F49B06-A71D-5542-BFC0-5E030039678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E679D6F-FE3D-9D4D-9E38-1AA6FE016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User profiles</a:t>
            </a:r>
          </a:p>
        </p:txBody>
      </p:sp>
      <p:sp>
        <p:nvSpPr>
          <p:cNvPr id="2662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1F88685B-3D7D-4E4B-8D85-722049BC5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Document the results of target audience analysis</a:t>
            </a:r>
          </a:p>
          <a:p>
            <a:pPr lvl="1"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Several possible foundations upon which to draw</a:t>
            </a:r>
          </a:p>
          <a:p>
            <a:pPr lvl="2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Demographics </a:t>
            </a:r>
          </a:p>
          <a:p>
            <a:pPr lvl="3" eaLnBrk="1" hangingPunct="1"/>
            <a:r>
              <a:rPr lang="en-US" altLang="en-US" sz="1200" dirty="0">
                <a:ea typeface="ＭＳ Ｐゴシック" panose="020B0600070205080204" pitchFamily="34" charset="-128"/>
              </a:rPr>
              <a:t>Hard facts concerning all people in general</a:t>
            </a:r>
          </a:p>
          <a:p>
            <a:pPr lvl="3" eaLnBrk="1" hangingPunct="1"/>
            <a:r>
              <a:rPr lang="en-US" altLang="en-US" sz="1200" dirty="0">
                <a:ea typeface="ＭＳ Ｐゴシック" panose="020B0600070205080204" pitchFamily="34" charset="-128"/>
              </a:rPr>
              <a:t>Age, gender, ethnicity, location, education, income, occupation, etc.</a:t>
            </a:r>
          </a:p>
          <a:p>
            <a:pPr lvl="2" eaLnBrk="1" hangingPunct="1"/>
            <a:r>
              <a:rPr lang="en-US" altLang="ja-JP" sz="1500" dirty="0">
                <a:ea typeface="ＭＳ Ｐゴシック" panose="020B0600070205080204" pitchFamily="34" charset="-128"/>
              </a:rPr>
              <a:t>“</a:t>
            </a:r>
            <a:r>
              <a:rPr lang="en-US" altLang="ja-JP" sz="1500" dirty="0" err="1">
                <a:ea typeface="ＭＳ Ｐゴシック" panose="020B0600070205080204" pitchFamily="34" charset="-128"/>
              </a:rPr>
              <a:t>Webographics</a:t>
            </a:r>
            <a:r>
              <a:rPr lang="en-US" altLang="ja-JP" sz="1500" dirty="0">
                <a:ea typeface="ＭＳ Ｐゴシック" panose="020B0600070205080204" pitchFamily="34" charset="-128"/>
              </a:rPr>
              <a:t>” </a:t>
            </a:r>
          </a:p>
          <a:p>
            <a:pPr lvl="3" eaLnBrk="1" hangingPunct="1"/>
            <a:r>
              <a:rPr lang="en-US" altLang="en-US" sz="1200" dirty="0">
                <a:ea typeface="ＭＳ Ｐゴシック" panose="020B0600070205080204" pitchFamily="34" charset="-128"/>
              </a:rPr>
              <a:t>Hard facts concerning Web users specifically</a:t>
            </a:r>
          </a:p>
          <a:p>
            <a:pPr lvl="3" eaLnBrk="1" hangingPunct="1"/>
            <a:r>
              <a:rPr lang="en-US" altLang="en-US" sz="1200" dirty="0">
                <a:ea typeface="ＭＳ Ｐゴシック" panose="020B0600070205080204" pitchFamily="34" charset="-128"/>
              </a:rPr>
              <a:t>Experience, frequency, access location, time of use, bandwidth, hardware and software used, etc.</a:t>
            </a:r>
          </a:p>
          <a:p>
            <a:pPr lvl="2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Psychographics </a:t>
            </a:r>
          </a:p>
          <a:p>
            <a:pPr lvl="3" eaLnBrk="1" hangingPunct="1"/>
            <a:r>
              <a:rPr lang="en-US" altLang="en-US" sz="1200" dirty="0">
                <a:ea typeface="ＭＳ Ｐゴシック" panose="020B0600070205080204" pitchFamily="34" charset="-128"/>
              </a:rPr>
              <a:t>Attitudes, expectations, and interests (not necessarily hard facts!)</a:t>
            </a:r>
          </a:p>
          <a:p>
            <a:pPr lvl="3" eaLnBrk="1" hangingPunct="1"/>
            <a:r>
              <a:rPr lang="en-US" altLang="en-US" sz="1200" dirty="0">
                <a:ea typeface="ＭＳ Ｐゴシック" panose="020B0600070205080204" pitchFamily="34" charset="-128"/>
              </a:rPr>
              <a:t>Often involve stereotypes and other ad hoc classifications of individuals</a:t>
            </a:r>
          </a:p>
          <a:p>
            <a:pPr lvl="4" eaLnBrk="1" hangingPunct="1"/>
            <a:r>
              <a:rPr lang="en-US" altLang="en-US" sz="900" dirty="0">
                <a:ea typeface="ＭＳ Ｐゴシック" panose="020B0600070205080204" pitchFamily="34" charset="-128"/>
              </a:rPr>
              <a:t>Avoid negative or emotionally charged stereotypes</a:t>
            </a:r>
          </a:p>
          <a:p>
            <a:pPr lvl="2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Behavioral factors </a:t>
            </a:r>
          </a:p>
          <a:p>
            <a:pPr lvl="3" eaLnBrk="1" hangingPunct="1"/>
            <a:r>
              <a:rPr lang="en-US" altLang="en-US" sz="1200" dirty="0">
                <a:ea typeface="ＭＳ Ｐゴシック" panose="020B0600070205080204" pitchFamily="34" charset="-128"/>
              </a:rPr>
              <a:t>What users do (or wish to do)</a:t>
            </a:r>
          </a:p>
          <a:p>
            <a:pPr lvl="3" eaLnBrk="1" hangingPunct="1"/>
            <a:r>
              <a:rPr lang="en-US" altLang="en-US" sz="1200" dirty="0">
                <a:ea typeface="ＭＳ Ｐゴシック" panose="020B0600070205080204" pitchFamily="34" charset="-128"/>
              </a:rPr>
              <a:t>Focus on behaviors and activities with some relation to your site</a:t>
            </a:r>
          </a:p>
          <a:p>
            <a:pPr lvl="2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Site-specific factors </a:t>
            </a:r>
          </a:p>
          <a:p>
            <a:pPr lvl="3" eaLnBrk="1" hangingPunct="1"/>
            <a:r>
              <a:rPr lang="en-US" altLang="en-US" sz="1200" dirty="0">
                <a:ea typeface="ＭＳ Ｐゴシック" panose="020B0600070205080204" pitchFamily="34" charset="-128"/>
              </a:rPr>
              <a:t>Level of site-specific expertise or experience</a:t>
            </a:r>
          </a:p>
          <a:p>
            <a:pPr lvl="3" eaLnBrk="1" hangingPunct="1"/>
            <a:r>
              <a:rPr lang="en-US" altLang="en-US" sz="1200" dirty="0">
                <a:ea typeface="ＭＳ Ｐゴシック" panose="020B0600070205080204" pitchFamily="34" charset="-128"/>
              </a:rPr>
              <a:t>Useful for fine-tuning focus</a:t>
            </a: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Several distinct target audiences are likely</a:t>
            </a:r>
          </a:p>
          <a:p>
            <a:pPr lvl="1"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Create a user profile for each and prioritize them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>
            <a:extLst>
              <a:ext uri="{FF2B5EF4-FFF2-40B4-BE49-F238E27FC236}">
                <a16:creationId xmlns:a16="http://schemas.microsoft.com/office/drawing/2014/main" id="{721FF5DC-CAA5-1247-8408-7CC3C88249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537B87-A105-E443-8236-62ABC35F1DF1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8D19E37F-7C15-6A4A-955F-4D772A3B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5B33EE82-8E00-0942-B5AC-EC397043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9D31BF-F11B-1443-9D5B-99CB7CD00A7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B2C1C06-D50D-FC43-8584-983D401E2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Personas</a:t>
            </a:r>
          </a:p>
        </p:txBody>
      </p:sp>
      <p:sp>
        <p:nvSpPr>
          <p:cNvPr id="2765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66897917-B7D2-CB4B-9397-54F306C7A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Detailed descriptions of imaginary users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Based upon the project’s user profiles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Take general characteristics that describe a target audience and put an individual </a:t>
            </a:r>
            <a:r>
              <a:rPr lang="en-US" altLang="ja-JP" dirty="0">
                <a:ea typeface="ＭＳ Ｐゴシック" panose="020B0600070205080204" pitchFamily="34" charset="-128"/>
              </a:rPr>
              <a:t>“face” on them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Specifics of each should be reflective of the user profile on which it is based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Include a photo that is appropriate yet fairly generic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Create at least one persona for each user profile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Help you relate to representative users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Counteract the tendency to view yourself as a typical user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Make them readily available to all team members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They can then be used to assume the audiences</a:t>
            </a:r>
            <a:r>
              <a:rPr lang="en-US" altLang="ja-JP" sz="1800" dirty="0">
                <a:ea typeface="ＭＳ Ｐゴシック" panose="020B0600070205080204" pitchFamily="34" charset="-128"/>
              </a:rPr>
              <a:t>’ perspective when making decisions</a:t>
            </a: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526A67CE-6598-A546-938A-69C44A2EF2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68D711-648C-8843-B756-B259223D1C9A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B58D63D3-94A8-5A47-8D78-7BC04706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E7E5CAE6-C6AE-A842-9B23-159838B6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3F54FD-0A0B-4A4E-8A95-EDCFCC32F28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99F04BD-CCA2-8847-BDE5-EFBC20B63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Scenarios</a:t>
            </a:r>
          </a:p>
        </p:txBody>
      </p:sp>
      <p:sp>
        <p:nvSpPr>
          <p:cNvPr id="2867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D10F9137-CF22-0842-A4BC-E065B9404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Realistic, but hypothetical, situations 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Each demonstrates a way in which the site might be utilized by a persona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Each carefully describes the entire process 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From persona’s inception of an idea or task, through finding the site, to fulfillment of the idea or completion of the task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Make them as realistic as possible, including inevitable distractions and errors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Consider each scenario from the perspective of all applicable personas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Avoid artificially sterile or structured scenarios 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Not very realistic and therefore of very little use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Don’t all have to be worst case scenarios, but there should be plenty of bad case scenarios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id="{51B2F841-DFD0-A047-B42B-F5C97E98E9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2B3E58-67CB-1A40-A88B-1EEB0EFCA28F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F5811987-5782-1F4F-8ECE-18660E72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2E954F1B-1BFA-624B-9BBA-329632E7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05474A-F45F-4140-8B44-262E0A509AC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86247EED-27D0-C941-BC6F-671EE2519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Usability testing</a:t>
            </a:r>
          </a:p>
        </p:txBody>
      </p:sp>
      <p:sp>
        <p:nvSpPr>
          <p:cNvPr id="2970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BD39BC0F-F317-684B-9D4F-429A5734F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01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ea typeface="ＭＳ Ｐゴシック" panose="020B0600070205080204" pitchFamily="34" charset="-128"/>
              </a:rPr>
              <a:t>Personas and scenarios are not substitutes for real users doing real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Don’t wait until the end of the project to get input from real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Get actual users involved as early as possible and keep them involved throughout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This will help inform and expand your personas and scenarios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Which can then be used to fill gaps when real users are unavailable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Usability testing is an integral part of good Web design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Without it, you run the risk of designing in a vacuum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The result is likely to be a site that’s of little or no use to anybody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A69E724D-8A8C-FE4C-8FD1-6EF639468F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A9780-2EA9-0A49-B9DA-0428E23DCC4B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EB509197-2812-024C-A049-F4A1F057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A42ABD5D-E68A-0245-A2C8-18DAD53D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1AE539-57C5-6149-B134-439BD5575C8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C28859C2-5045-2E41-94BB-CF2B124C1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Identifying features</a:t>
            </a:r>
          </a:p>
        </p:txBody>
      </p:sp>
      <p:sp>
        <p:nvSpPr>
          <p:cNvPr id="3072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0E60B026-9B0F-D54E-893A-9F6D4E983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010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The product plan should list expected features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Choose features based on mission statement and goals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Begin by establishing priorities based upon the stakeholder’s interests and the target audience’s goals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Then brainstorm a list of features that would support these interests and goals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At this point, include every feature you can think of without judging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When list is done, identify core features essential to project’s very existence</a:t>
            </a: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Prioritize the remaining items on the list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sz="1500" dirty="0">
                <a:ea typeface="ＭＳ Ｐゴシック" panose="020B0600070205080204" pitchFamily="34" charset="-128"/>
              </a:rPr>
              <a:t>Weigh each one’s value to the stakeholder and the users against the difficulty of implementing it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sz="1500" dirty="0">
                <a:ea typeface="ＭＳ Ｐゴシック" panose="020B0600070205080204" pitchFamily="34" charset="-128"/>
              </a:rPr>
              <a:t>Consider using prioritization charts as described in the Cohen book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9109EAF-70D9-9D42-952C-0A7952FC99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63401B-BFD8-2F48-B851-83691E1C1C46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031ACA2D-08B6-1C42-96BE-3755E77A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7D556E95-BAF3-F746-A78D-224185F8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B3F956-7CE1-F84B-B301-446AC377724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A585DC2A-3B23-2845-AA87-B46304142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Sizing up the competition</a:t>
            </a:r>
          </a:p>
        </p:txBody>
      </p:sp>
      <p:sp>
        <p:nvSpPr>
          <p:cNvPr id="3174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59CA136F-DDA8-1842-A34C-0C44B5F93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01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Product plan should include a competitive analysis report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Include known and potential competitors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Who are the competitors and what are they doing?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What’s working and what isn’t?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 can you do better?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First, identify your target audience, goals and features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Put yourself in the shoes of your target audience(s)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Explore how to satisfy your goals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Evaluate the features you intend to offer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Look beyond the Web for possible 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possible, consider the financial health of competitors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Bigger war chests can often out-compete better sites with fewer 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4035B327-C330-934C-9BFF-74703CAB58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0EBC19-CB63-DF47-BB7E-24FAF29EABFE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A67FA1AE-BF7F-CD4D-BBDE-E6F3D753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C0674559-B59E-7148-956D-BBFE99F1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3643F6-1B80-084B-843E-D4024BB2FB5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8F04813-A33D-5C41-B9BE-14A23E563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Web design as a team effort</a:t>
            </a:r>
          </a:p>
        </p:txBody>
      </p:sp>
      <p:sp>
        <p:nvSpPr>
          <p:cNvPr id="3078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77300BF-510B-234F-9021-D050C8AAE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ea typeface="+mn-ea"/>
                <a:cs typeface="+mn-cs"/>
              </a:rPr>
              <a:t>Designing and implementing a web site requires a diverse set of skills, which are often achieved by joining forces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Stakeholder (often external)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Management and administration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Documentation of the process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Communication with stakeholder and users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Graphical design and creative vision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Information architecture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Content creation and editing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Coding and database administration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Quality assurance (QA)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>
            <a:extLst>
              <a:ext uri="{FF2B5EF4-FFF2-40B4-BE49-F238E27FC236}">
                <a16:creationId xmlns:a16="http://schemas.microsoft.com/office/drawing/2014/main" id="{4C44B7AA-2A62-004C-B6F4-82D4B487A2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144F3B-5B7F-214B-9AA2-59BB6A3BD179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330CD298-11ED-C54F-9005-31B41FF0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AE2798F5-18AA-E047-97C2-3819E98C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0006A7-B390-184A-9556-6FA64F67397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A0309CC2-D13E-C047-9830-6255604FA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about our teams?</a:t>
            </a:r>
          </a:p>
        </p:txBody>
      </p:sp>
      <p:sp>
        <p:nvSpPr>
          <p:cNvPr id="1638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064DFAA1-E05C-6A45-883B-33752B642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Four members 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Each member wears multiple hats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All should contribute in as many different ways and to the greatest extent possible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Leadership is at each team’s discretion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May find it effective to identify leaders for specific skill areas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Project selection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External stakeholder who is excited about the project and reliably available to your team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Avoid significant programming and/or backend databases for the purposes of this course</a:t>
            </a:r>
          </a:p>
          <a:p>
            <a:pPr lvl="2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Feel free to “carve out” a design project that defers more advanced features for another time and/or 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E3CFCDCB-7200-5240-9EC6-CE244155AB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FB370B-8358-0B4B-9F27-2BADD848F9D2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FEF082FF-60D1-A14E-B4DB-F20B62A1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6E73A941-B17E-5648-B8AF-259BB00E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1C5ADB-ED53-DC42-A83B-39F08B84EE1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8AF4C33-4EF4-F64D-80A5-3230B696E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Picking a direction</a:t>
            </a:r>
          </a:p>
        </p:txBody>
      </p:sp>
      <p:sp>
        <p:nvSpPr>
          <p:cNvPr id="1741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AFB7BBF-2EF1-5245-B1F7-32697C982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What do you intend your site to do?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Should benefit both stakeholder and users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These benefits form the foundation of everything else that follows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If results don’t benefit stakeholder, your cash flow and reputation suffer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If results don’t benefit users, they won’t visit</a:t>
            </a:r>
          </a:p>
          <a:p>
            <a:pPr lvl="3" eaLnBrk="1" hangingPunct="1"/>
            <a:r>
              <a:rPr lang="en-US" altLang="en-US" sz="1800">
                <a:ea typeface="ＭＳ Ｐゴシック" panose="020B0600070205080204" pitchFamily="34" charset="-128"/>
              </a:rPr>
              <a:t>Also ultimately impacts cash flow and reputation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To achieve true success on the Web keep everyone – stakeholder and users – happy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2AFEA907-4854-944A-A10D-0ACC260E8E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B5266F-0690-7D42-AEEE-30E743AD58B9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31392EDC-ED17-3345-AC1D-EFC44870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927665A3-0346-0540-8D17-F1104024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6E207C-A810-3B40-A292-B17F885C090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4C8DBD1-3E20-7440-ABF1-EB1F23D0E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Taking the Web into account</a:t>
            </a:r>
          </a:p>
        </p:txBody>
      </p:sp>
      <p:sp>
        <p:nvSpPr>
          <p:cNvPr id="1946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5156093-BC38-334A-9CD2-0F17F7607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01000" cy="5334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What does (and doesn’t) the Web do well? 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Consider things that wouldn’t otherwise be possible or things done more easily than they would otherwise be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Think Amazon, Wikipedia, and Facebook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 will your users utilize the site? 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Most will be goal-oriented and focused on a specific task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They’ll return again and again to sites that facilitate that task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Simplicity goes a long way in this regard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Simple sites appeal to more users (if they get the job done)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Simple sites are easier to develop (finish on time and on budget)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Find a focus at the outset and maintain that focus throughout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F02A-8BD3-8E4D-9BDD-DB357365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F6BD-3E81-C947-A44D-DFA9717DD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8001000" cy="5334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Increasingly, stakeholder organizations are imposing constraints on their web sites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 UNH for an example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are numerous constraints on UNH-associated web sites that need to be taken into account during the design of those sites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The main resource for the overall policies can be found at </a:t>
            </a:r>
            <a:r>
              <a:rPr lang="en-US" dirty="0">
                <a:hlinkClick r:id="rId3"/>
              </a:rPr>
              <a:t>https://www.unh.edu/digital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Information for obtaining UNH-provided hosting for different types of stakeholders is available at </a:t>
            </a:r>
            <a:r>
              <a:rPr lang="en-US" dirty="0">
                <a:hlinkClick r:id="rId4"/>
              </a:rPr>
              <a:t>https://www.unh.edu/digital/set-website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Information on the standards that all UNH-hosted sites are expected to follow is available at </a:t>
            </a:r>
            <a:r>
              <a:rPr lang="en-US" dirty="0">
                <a:hlinkClick r:id="rId5"/>
              </a:rPr>
              <a:t>https://www.unh.edu/digital/standards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There are even standards that are imposed on UNH-associated sites that are hosted outside UNH, which you can find at </a:t>
            </a:r>
            <a:r>
              <a:rPr lang="en-US" dirty="0">
                <a:hlinkClick r:id="rId6"/>
              </a:rPr>
              <a:t>https://www.unh.edu/digital/standards/unh-logos-name-external-websites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When they exist, such constraints need to be taken into account throughout the web design process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Neglecting them can lead to dissatisfied stakeholders, refused payments, and even legal action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Don’t assume your stakeholder will know all the details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For example, if your stakeholder is a professor, team, or club at UNH, they may not be aware of any of the resources listed above or the constraints they impose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But as their web designer, you will be expected to educate yourself (and sometimes them) as to what is and isn’t possible within those imposed constraints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CE15-D275-2D46-9116-1324DBF8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14FFB-80AC-A947-A8D5-5F63F49CB090}" type="datetime1">
              <a:rPr lang="en-US" altLang="en-US" smtClean="0"/>
              <a:pPr>
                <a:defRPr/>
              </a:pPr>
              <a:t>8/29/19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95A4-22FD-9849-8D7B-96DECF35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IT502 Starting a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F482-8B13-5244-AFBC-1742A2CE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313CC-2C3C-3B48-9B33-EBA83FB9922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6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>
            <a:extLst>
              <a:ext uri="{FF2B5EF4-FFF2-40B4-BE49-F238E27FC236}">
                <a16:creationId xmlns:a16="http://schemas.microsoft.com/office/drawing/2014/main" id="{5D5583ED-3DEA-4D44-AFE9-9AE5C6AB54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5F0D3C-75F3-6941-B34B-B278273EA81C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F071D5A3-BD4C-8441-8225-EF007DAD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803DDEC1-B6ED-644A-BE8C-255702A5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197DC-2B4C-D64E-806D-59393B87D68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F606A96-0898-7846-BD98-A88E485B2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Mission statements and goals</a:t>
            </a:r>
          </a:p>
        </p:txBody>
      </p:sp>
      <p:sp>
        <p:nvSpPr>
          <p:cNvPr id="2048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BDAA52F-2BE3-564C-856D-F54494E4A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Mission statement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Clearly states the project’s objectives in writing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Constant and standardized reference for all team members and the stakeholder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Should describe: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Site’s purpose 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Target audience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What will make site stand apart from its competition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Leads to the establishment of a project’s goals</a:t>
            </a:r>
          </a:p>
          <a:p>
            <a:pPr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Project goals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Define success ahead of time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Success is simply reaching your goals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Put goals down in writing at the offset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Whole team knows how success will be defined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Provides an infrastructure for decision-making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Stakeholder knows what they’ll be getting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Can express concerns and dissatisfaction now, without waiting until all the work is done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Stakeholder should sign off on the goals to avoid misunderstandings later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Should be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Relevant to stakeholder’s overall objectives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Easily measured and realistic in light of timeframe, budget and team’s capabilities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0F159B5F-0FEE-FC4A-82A1-D0067B721C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6B7626-D486-6F48-86EE-212285493785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F2D38D21-D7F4-8F4A-86C0-1D453E53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2FD8D6BD-0514-9445-859A-614B80E4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646931-61A8-EC42-B275-E785AD03516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87E63AC-6FF7-3E46-9050-D1C963E7E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product plan</a:t>
            </a:r>
          </a:p>
        </p:txBody>
      </p:sp>
      <p:sp>
        <p:nvSpPr>
          <p:cNvPr id="2150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72CA0E4-D0BB-1E4B-9F17-65291F4D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01000" cy="53340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Blueprint for project</a:t>
            </a:r>
          </a:p>
          <a:p>
            <a:pPr lvl="1" eaLnBrk="1" hangingPunct="1"/>
            <a:r>
              <a:rPr lang="en-US" altLang="en-US" sz="1900" dirty="0">
                <a:ea typeface="ＭＳ Ｐゴシック" panose="020B0600070205080204" pitchFamily="34" charset="-128"/>
              </a:rPr>
              <a:t>Fosters agreement and communication among team members</a:t>
            </a:r>
          </a:p>
          <a:p>
            <a:pPr lvl="2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Provides common focus</a:t>
            </a:r>
          </a:p>
          <a:p>
            <a:pPr lvl="1" eaLnBrk="1" hangingPunct="1"/>
            <a:r>
              <a:rPr lang="en-US" altLang="en-US" sz="1900" dirty="0">
                <a:ea typeface="ＭＳ Ｐゴシック" panose="020B0600070205080204" pitchFamily="34" charset="-128"/>
              </a:rPr>
              <a:t>Describes where project is heading before any resources are invested</a:t>
            </a:r>
          </a:p>
          <a:p>
            <a:pPr lvl="2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Time invested at this stage can uncover major flaws and stumbling blocks while they’re easy to fix</a:t>
            </a:r>
          </a:p>
          <a:p>
            <a:pPr lvl="1" eaLnBrk="1" hangingPunct="1"/>
            <a:r>
              <a:rPr lang="en-US" altLang="en-US" sz="1900" dirty="0">
                <a:ea typeface="ＭＳ Ｐゴシック" panose="020B0600070205080204" pitchFamily="34" charset="-128"/>
              </a:rPr>
              <a:t>Establishes the definition of success for both the team and the stakeholder</a:t>
            </a:r>
          </a:p>
          <a:p>
            <a:pPr lvl="2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Incorporates mission statement and goals</a:t>
            </a:r>
          </a:p>
          <a:p>
            <a:pPr lvl="2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Be sure stakeholder signs off before proceeding</a:t>
            </a:r>
          </a:p>
          <a:p>
            <a:pPr lvl="1" eaLnBrk="1" hangingPunct="1"/>
            <a:r>
              <a:rPr lang="en-US" altLang="en-US" sz="1900" dirty="0">
                <a:ea typeface="ＭＳ Ｐゴシック" panose="020B0600070205080204" pitchFamily="34" charset="-128"/>
              </a:rPr>
              <a:t>Dynamic document</a:t>
            </a:r>
          </a:p>
          <a:p>
            <a:pPr lvl="2"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Not cast in stone</a:t>
            </a:r>
          </a:p>
          <a:p>
            <a:pPr lvl="2"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Reflects everyone’s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current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understanding and expectations</a:t>
            </a:r>
          </a:p>
          <a:p>
            <a:pPr lvl="2"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Makes it easier to recognize changes as they become necessary</a:t>
            </a:r>
          </a:p>
          <a:p>
            <a:pPr lvl="3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Changes are allowed, but they must be deliberate</a:t>
            </a:r>
          </a:p>
          <a:p>
            <a:pPr lvl="3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All changes </a:t>
            </a:r>
            <a:r>
              <a:rPr lang="en-US" altLang="en-US" sz="1300" dirty="0" err="1">
                <a:ea typeface="ＭＳ Ｐゴシック" panose="020B0600070205080204" pitchFamily="34" charset="-128"/>
              </a:rPr>
              <a:t>miust</a:t>
            </a:r>
            <a:r>
              <a:rPr lang="en-US" altLang="en-US" sz="1300" dirty="0">
                <a:ea typeface="ＭＳ Ｐゴシック" panose="020B0600070205080204" pitchFamily="34" charset="-128"/>
              </a:rPr>
              <a:t> be approved by the stakeholder and then disseminated throughout the team</a:t>
            </a:r>
          </a:p>
          <a:p>
            <a:pPr lvl="3" eaLnBrk="1" hangingPunct="1"/>
            <a:endParaRPr lang="en-US" altLang="en-US" sz="13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8F0BC785-A44D-4D46-96D3-7AE5CC9E2D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075422-9BA5-F643-8B2C-DA964451FDEF}" type="datetime1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8/29/19</a:t>
            </a:fld>
            <a:endParaRPr lang="en-US" altLang="en-US" sz="1000"/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81F2D10F-9AA1-D345-BFF1-F50BD3E4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Starting a Project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2F27E38C-01AC-4447-AB2E-CC003B0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C74BDC-560B-524E-820C-27ED0792CD1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F5E2406E-96FD-EF47-8E38-21CEF62CE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Writing a product plan</a:t>
            </a:r>
          </a:p>
        </p:txBody>
      </p:sp>
      <p:sp>
        <p:nvSpPr>
          <p:cNvPr id="2253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EC00578C-FD9A-FD45-A9FF-2F266B484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01000" cy="5334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Similar to business plan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State the project’s name and domain name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Identify who is in charge (presumably the stakeholder)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Identify the team members and their roles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Explain the project’s overall purpose and specific objectives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Identify and describe the target audience(s)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Identify known and potential competitors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Describe the project’s features and their functionality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Predict traffic and income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Predict schedule and costs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Explain how the project will be marketed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Explain assumptions and internal dependencies within the plan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6666FF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36883</TotalTime>
  <Words>2211</Words>
  <Application>Microsoft Macintosh PowerPoint</Application>
  <PresentationFormat>On-screen Show (4:3)</PresentationFormat>
  <Paragraphs>275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Tahoma</vt:lpstr>
      <vt:lpstr>Times New Roman</vt:lpstr>
      <vt:lpstr>Wingdings</vt:lpstr>
      <vt:lpstr>Blueprint</vt:lpstr>
      <vt:lpstr>An overview of Web design</vt:lpstr>
      <vt:lpstr>Web design as a team effort</vt:lpstr>
      <vt:lpstr>What about our teams?</vt:lpstr>
      <vt:lpstr>Picking a direction</vt:lpstr>
      <vt:lpstr>Taking the Web into account</vt:lpstr>
      <vt:lpstr>Considering constraints</vt:lpstr>
      <vt:lpstr>Mission statements and goals</vt:lpstr>
      <vt:lpstr>The product plan</vt:lpstr>
      <vt:lpstr>Writing a product plan</vt:lpstr>
      <vt:lpstr>The target audience</vt:lpstr>
      <vt:lpstr>Target audience analysis</vt:lpstr>
      <vt:lpstr>User profiles</vt:lpstr>
      <vt:lpstr>Personas</vt:lpstr>
      <vt:lpstr>Scenarios</vt:lpstr>
      <vt:lpstr>Usability testing</vt:lpstr>
      <vt:lpstr>Identifying features</vt:lpstr>
      <vt:lpstr>Sizing up the competition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CS403: Online Network Exploration</dc:title>
  <dc:creator>amg</dc:creator>
  <cp:lastModifiedBy>AMG</cp:lastModifiedBy>
  <cp:revision>66</cp:revision>
  <cp:lastPrinted>1601-01-01T00:00:00Z</cp:lastPrinted>
  <dcterms:created xsi:type="dcterms:W3CDTF">2004-08-04T01:48:54Z</dcterms:created>
  <dcterms:modified xsi:type="dcterms:W3CDTF">2019-09-10T11:41:47Z</dcterms:modified>
</cp:coreProperties>
</file>