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3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3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a03ca6efff_1_25:notes"/>
          <p:cNvSpPr txBox="1"/>
          <p:nvPr>
            <p:ph idx="1" type="body"/>
          </p:nvPr>
        </p:nvSpPr>
        <p:spPr>
          <a:xfrm>
            <a:off x="913991" y="4344362"/>
            <a:ext cx="5030018" cy="4113174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a03ca6efff_1_25:notes"/>
          <p:cNvSpPr/>
          <p:nvPr>
            <p:ph idx="2" type="sldImg"/>
          </p:nvPr>
        </p:nvSpPr>
        <p:spPr>
          <a:xfrm>
            <a:off x="132907" y="686475"/>
            <a:ext cx="6592186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3ca6efff_1_71:notes"/>
          <p:cNvSpPr txBox="1"/>
          <p:nvPr>
            <p:ph idx="1" type="body"/>
          </p:nvPr>
        </p:nvSpPr>
        <p:spPr>
          <a:xfrm>
            <a:off x="913991" y="4344362"/>
            <a:ext cx="5030018" cy="4113174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a03ca6efff_1_71:notes"/>
          <p:cNvSpPr/>
          <p:nvPr>
            <p:ph idx="2" type="sldImg"/>
          </p:nvPr>
        </p:nvSpPr>
        <p:spPr>
          <a:xfrm>
            <a:off x="132907" y="686475"/>
            <a:ext cx="6592186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03ca6efff_1_77:notes"/>
          <p:cNvSpPr txBox="1"/>
          <p:nvPr>
            <p:ph idx="1" type="body"/>
          </p:nvPr>
        </p:nvSpPr>
        <p:spPr>
          <a:xfrm>
            <a:off x="913991" y="4344362"/>
            <a:ext cx="5030018" cy="4113174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a03ca6efff_1_77:notes"/>
          <p:cNvSpPr/>
          <p:nvPr>
            <p:ph idx="2" type="sldImg"/>
          </p:nvPr>
        </p:nvSpPr>
        <p:spPr>
          <a:xfrm>
            <a:off x="132907" y="686475"/>
            <a:ext cx="6592186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03ca6efff_1_89:notes"/>
          <p:cNvSpPr txBox="1"/>
          <p:nvPr>
            <p:ph idx="1" type="body"/>
          </p:nvPr>
        </p:nvSpPr>
        <p:spPr>
          <a:xfrm>
            <a:off x="913991" y="4344362"/>
            <a:ext cx="5030100" cy="4113300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a03ca6efff_1_89:notes"/>
          <p:cNvSpPr/>
          <p:nvPr>
            <p:ph idx="2" type="sldImg"/>
          </p:nvPr>
        </p:nvSpPr>
        <p:spPr>
          <a:xfrm>
            <a:off x="132907" y="686475"/>
            <a:ext cx="65922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03ca6efff_1_98:notes"/>
          <p:cNvSpPr txBox="1"/>
          <p:nvPr/>
        </p:nvSpPr>
        <p:spPr>
          <a:xfrm>
            <a:off x="0" y="0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sz="1300"/>
          </a:p>
        </p:txBody>
      </p:sp>
      <p:sp>
        <p:nvSpPr>
          <p:cNvPr id="135" name="Google Shape;135;ga03ca6efff_1_98:notes"/>
          <p:cNvSpPr txBox="1"/>
          <p:nvPr/>
        </p:nvSpPr>
        <p:spPr>
          <a:xfrm>
            <a:off x="3885996" y="0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sz="1300"/>
          </a:p>
        </p:txBody>
      </p:sp>
      <p:sp>
        <p:nvSpPr>
          <p:cNvPr id="136" name="Google Shape;136;ga03ca6efff_1_98:notes"/>
          <p:cNvSpPr txBox="1"/>
          <p:nvPr/>
        </p:nvSpPr>
        <p:spPr>
          <a:xfrm>
            <a:off x="0" y="8687306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sz="1300"/>
          </a:p>
        </p:txBody>
      </p:sp>
      <p:sp>
        <p:nvSpPr>
          <p:cNvPr id="137" name="Google Shape;137;ga03ca6efff_1_98:notes"/>
          <p:cNvSpPr txBox="1"/>
          <p:nvPr/>
        </p:nvSpPr>
        <p:spPr>
          <a:xfrm>
            <a:off x="3885996" y="8687306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/>
          </a:p>
        </p:txBody>
      </p:sp>
      <p:sp>
        <p:nvSpPr>
          <p:cNvPr id="138" name="Google Shape;138;ga03ca6efff_1_98:notes"/>
          <p:cNvSpPr/>
          <p:nvPr>
            <p:ph idx="2" type="sldImg"/>
          </p:nvPr>
        </p:nvSpPr>
        <p:spPr>
          <a:xfrm>
            <a:off x="132907" y="686475"/>
            <a:ext cx="65922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ga03ca6efff_1_98:notes"/>
          <p:cNvSpPr txBox="1"/>
          <p:nvPr>
            <p:ph idx="1" type="body"/>
          </p:nvPr>
        </p:nvSpPr>
        <p:spPr>
          <a:xfrm>
            <a:off x="913991" y="4344362"/>
            <a:ext cx="50301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03ca6efff_1_110:notes"/>
          <p:cNvSpPr txBox="1"/>
          <p:nvPr/>
        </p:nvSpPr>
        <p:spPr>
          <a:xfrm>
            <a:off x="0" y="0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sz="1300"/>
          </a:p>
        </p:txBody>
      </p:sp>
      <p:sp>
        <p:nvSpPr>
          <p:cNvPr id="147" name="Google Shape;147;ga03ca6efff_1_110:notes"/>
          <p:cNvSpPr txBox="1"/>
          <p:nvPr/>
        </p:nvSpPr>
        <p:spPr>
          <a:xfrm>
            <a:off x="3885996" y="0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sz="1300"/>
          </a:p>
        </p:txBody>
      </p:sp>
      <p:sp>
        <p:nvSpPr>
          <p:cNvPr id="148" name="Google Shape;148;ga03ca6efff_1_110:notes"/>
          <p:cNvSpPr txBox="1"/>
          <p:nvPr/>
        </p:nvSpPr>
        <p:spPr>
          <a:xfrm>
            <a:off x="0" y="8687306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sz="1300"/>
          </a:p>
        </p:txBody>
      </p:sp>
      <p:sp>
        <p:nvSpPr>
          <p:cNvPr id="149" name="Google Shape;149;ga03ca6efff_1_110:notes"/>
          <p:cNvSpPr txBox="1"/>
          <p:nvPr/>
        </p:nvSpPr>
        <p:spPr>
          <a:xfrm>
            <a:off x="3885996" y="8687306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/>
          </a:p>
        </p:txBody>
      </p:sp>
      <p:sp>
        <p:nvSpPr>
          <p:cNvPr id="150" name="Google Shape;150;ga03ca6efff_1_110:notes"/>
          <p:cNvSpPr/>
          <p:nvPr>
            <p:ph idx="2" type="sldImg"/>
          </p:nvPr>
        </p:nvSpPr>
        <p:spPr>
          <a:xfrm>
            <a:off x="132907" y="686475"/>
            <a:ext cx="6592186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ga03ca6efff_1_110:notes"/>
          <p:cNvSpPr txBox="1"/>
          <p:nvPr>
            <p:ph idx="1" type="body"/>
          </p:nvPr>
        </p:nvSpPr>
        <p:spPr>
          <a:xfrm>
            <a:off x="913991" y="4344362"/>
            <a:ext cx="5030018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03ca6efff_1_120:notes"/>
          <p:cNvSpPr txBox="1"/>
          <p:nvPr/>
        </p:nvSpPr>
        <p:spPr>
          <a:xfrm>
            <a:off x="0" y="0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sz="1300"/>
          </a:p>
        </p:txBody>
      </p:sp>
      <p:sp>
        <p:nvSpPr>
          <p:cNvPr id="157" name="Google Shape;157;ga03ca6efff_1_120:notes"/>
          <p:cNvSpPr txBox="1"/>
          <p:nvPr/>
        </p:nvSpPr>
        <p:spPr>
          <a:xfrm>
            <a:off x="3885996" y="0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sz="1300"/>
          </a:p>
        </p:txBody>
      </p:sp>
      <p:sp>
        <p:nvSpPr>
          <p:cNvPr id="158" name="Google Shape;158;ga03ca6efff_1_120:notes"/>
          <p:cNvSpPr txBox="1"/>
          <p:nvPr/>
        </p:nvSpPr>
        <p:spPr>
          <a:xfrm>
            <a:off x="0" y="8687306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sz="1300"/>
          </a:p>
        </p:txBody>
      </p:sp>
      <p:sp>
        <p:nvSpPr>
          <p:cNvPr id="159" name="Google Shape;159;ga03ca6efff_1_120:notes"/>
          <p:cNvSpPr txBox="1"/>
          <p:nvPr/>
        </p:nvSpPr>
        <p:spPr>
          <a:xfrm>
            <a:off x="3885996" y="8687306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/>
          </a:p>
        </p:txBody>
      </p:sp>
      <p:sp>
        <p:nvSpPr>
          <p:cNvPr id="160" name="Google Shape;160;ga03ca6efff_1_120:notes"/>
          <p:cNvSpPr/>
          <p:nvPr>
            <p:ph idx="2" type="sldImg"/>
          </p:nvPr>
        </p:nvSpPr>
        <p:spPr>
          <a:xfrm>
            <a:off x="132907" y="686475"/>
            <a:ext cx="6592186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ga03ca6efff_1_120:notes"/>
          <p:cNvSpPr txBox="1"/>
          <p:nvPr>
            <p:ph idx="1" type="body"/>
          </p:nvPr>
        </p:nvSpPr>
        <p:spPr>
          <a:xfrm>
            <a:off x="913991" y="4344362"/>
            <a:ext cx="5030018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03ca6efff_1_132:notes"/>
          <p:cNvSpPr txBox="1"/>
          <p:nvPr/>
        </p:nvSpPr>
        <p:spPr>
          <a:xfrm>
            <a:off x="0" y="0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sz="1300"/>
          </a:p>
        </p:txBody>
      </p:sp>
      <p:sp>
        <p:nvSpPr>
          <p:cNvPr id="169" name="Google Shape;169;ga03ca6efff_1_132:notes"/>
          <p:cNvSpPr txBox="1"/>
          <p:nvPr/>
        </p:nvSpPr>
        <p:spPr>
          <a:xfrm>
            <a:off x="3885996" y="0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sz="1300"/>
          </a:p>
        </p:txBody>
      </p:sp>
      <p:sp>
        <p:nvSpPr>
          <p:cNvPr id="170" name="Google Shape;170;ga03ca6efff_1_132:notes"/>
          <p:cNvSpPr txBox="1"/>
          <p:nvPr/>
        </p:nvSpPr>
        <p:spPr>
          <a:xfrm>
            <a:off x="0" y="8687306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sz="1300"/>
          </a:p>
        </p:txBody>
      </p:sp>
      <p:sp>
        <p:nvSpPr>
          <p:cNvPr id="171" name="Google Shape;171;ga03ca6efff_1_132:notes"/>
          <p:cNvSpPr txBox="1"/>
          <p:nvPr/>
        </p:nvSpPr>
        <p:spPr>
          <a:xfrm>
            <a:off x="3885996" y="8687306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/>
          </a:p>
        </p:txBody>
      </p:sp>
      <p:sp>
        <p:nvSpPr>
          <p:cNvPr id="172" name="Google Shape;172;ga03ca6efff_1_132:notes"/>
          <p:cNvSpPr/>
          <p:nvPr>
            <p:ph idx="2" type="sldImg"/>
          </p:nvPr>
        </p:nvSpPr>
        <p:spPr>
          <a:xfrm>
            <a:off x="132907" y="686475"/>
            <a:ext cx="6592186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ga03ca6efff_1_132:notes"/>
          <p:cNvSpPr txBox="1"/>
          <p:nvPr>
            <p:ph idx="1" type="body"/>
          </p:nvPr>
        </p:nvSpPr>
        <p:spPr>
          <a:xfrm>
            <a:off x="913991" y="4344362"/>
            <a:ext cx="5030018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03ca6efff_1_142:notes"/>
          <p:cNvSpPr txBox="1"/>
          <p:nvPr/>
        </p:nvSpPr>
        <p:spPr>
          <a:xfrm>
            <a:off x="0" y="0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sz="1300"/>
          </a:p>
        </p:txBody>
      </p:sp>
      <p:sp>
        <p:nvSpPr>
          <p:cNvPr id="179" name="Google Shape;179;ga03ca6efff_1_142:notes"/>
          <p:cNvSpPr txBox="1"/>
          <p:nvPr/>
        </p:nvSpPr>
        <p:spPr>
          <a:xfrm>
            <a:off x="3885996" y="0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sz="1300"/>
          </a:p>
        </p:txBody>
      </p:sp>
      <p:sp>
        <p:nvSpPr>
          <p:cNvPr id="180" name="Google Shape;180;ga03ca6efff_1_142:notes"/>
          <p:cNvSpPr txBox="1"/>
          <p:nvPr/>
        </p:nvSpPr>
        <p:spPr>
          <a:xfrm>
            <a:off x="0" y="8687306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sz="1300"/>
          </a:p>
        </p:txBody>
      </p:sp>
      <p:sp>
        <p:nvSpPr>
          <p:cNvPr id="181" name="Google Shape;181;ga03ca6efff_1_142:notes"/>
          <p:cNvSpPr txBox="1"/>
          <p:nvPr/>
        </p:nvSpPr>
        <p:spPr>
          <a:xfrm>
            <a:off x="3885996" y="8687306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/>
          </a:p>
        </p:txBody>
      </p:sp>
      <p:sp>
        <p:nvSpPr>
          <p:cNvPr id="182" name="Google Shape;182;ga03ca6efff_1_142:notes"/>
          <p:cNvSpPr/>
          <p:nvPr>
            <p:ph idx="2" type="sldImg"/>
          </p:nvPr>
        </p:nvSpPr>
        <p:spPr>
          <a:xfrm>
            <a:off x="132907" y="686475"/>
            <a:ext cx="6592186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ga03ca6efff_1_142:notes"/>
          <p:cNvSpPr txBox="1"/>
          <p:nvPr>
            <p:ph idx="1" type="body"/>
          </p:nvPr>
        </p:nvSpPr>
        <p:spPr>
          <a:xfrm>
            <a:off x="913991" y="4344362"/>
            <a:ext cx="5030018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03ca6efff_1_609:notes"/>
          <p:cNvSpPr txBox="1"/>
          <p:nvPr/>
        </p:nvSpPr>
        <p:spPr>
          <a:xfrm>
            <a:off x="0" y="0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sz="1300"/>
          </a:p>
        </p:txBody>
      </p:sp>
      <p:sp>
        <p:nvSpPr>
          <p:cNvPr id="189" name="Google Shape;189;ga03ca6efff_1_609:notes"/>
          <p:cNvSpPr txBox="1"/>
          <p:nvPr/>
        </p:nvSpPr>
        <p:spPr>
          <a:xfrm>
            <a:off x="3885996" y="0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sz="1300"/>
          </a:p>
        </p:txBody>
      </p:sp>
      <p:sp>
        <p:nvSpPr>
          <p:cNvPr id="190" name="Google Shape;190;ga03ca6efff_1_609:notes"/>
          <p:cNvSpPr txBox="1"/>
          <p:nvPr/>
        </p:nvSpPr>
        <p:spPr>
          <a:xfrm>
            <a:off x="0" y="8687306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sz="1300"/>
          </a:p>
        </p:txBody>
      </p:sp>
      <p:sp>
        <p:nvSpPr>
          <p:cNvPr id="191" name="Google Shape;191;ga03ca6efff_1_609:notes"/>
          <p:cNvSpPr txBox="1"/>
          <p:nvPr/>
        </p:nvSpPr>
        <p:spPr>
          <a:xfrm>
            <a:off x="3885996" y="8687306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/>
          </a:p>
        </p:txBody>
      </p:sp>
      <p:sp>
        <p:nvSpPr>
          <p:cNvPr id="192" name="Google Shape;192;ga03ca6efff_1_609:notes"/>
          <p:cNvSpPr/>
          <p:nvPr>
            <p:ph idx="2" type="sldImg"/>
          </p:nvPr>
        </p:nvSpPr>
        <p:spPr>
          <a:xfrm>
            <a:off x="132907" y="686475"/>
            <a:ext cx="6592186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ga03ca6efff_1_609:notes"/>
          <p:cNvSpPr txBox="1"/>
          <p:nvPr>
            <p:ph idx="1" type="body"/>
          </p:nvPr>
        </p:nvSpPr>
        <p:spPr>
          <a:xfrm>
            <a:off x="913991" y="4344362"/>
            <a:ext cx="5030018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03ca6efff_1_32:notes"/>
          <p:cNvSpPr txBox="1"/>
          <p:nvPr>
            <p:ph idx="1" type="body"/>
          </p:nvPr>
        </p:nvSpPr>
        <p:spPr>
          <a:xfrm>
            <a:off x="913991" y="4344362"/>
            <a:ext cx="5030018" cy="4113174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a03ca6efff_1_32:notes"/>
          <p:cNvSpPr/>
          <p:nvPr>
            <p:ph idx="2" type="sldImg"/>
          </p:nvPr>
        </p:nvSpPr>
        <p:spPr>
          <a:xfrm>
            <a:off x="132907" y="686475"/>
            <a:ext cx="6592186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bd005f4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bd005f4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bd005f4f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bd005f4f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03ca6efff_1_38:notes"/>
          <p:cNvSpPr txBox="1"/>
          <p:nvPr>
            <p:ph idx="1" type="body"/>
          </p:nvPr>
        </p:nvSpPr>
        <p:spPr>
          <a:xfrm>
            <a:off x="913991" y="4344362"/>
            <a:ext cx="5030018" cy="4113174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a03ca6efff_1_38:notes"/>
          <p:cNvSpPr/>
          <p:nvPr>
            <p:ph idx="2" type="sldImg"/>
          </p:nvPr>
        </p:nvSpPr>
        <p:spPr>
          <a:xfrm>
            <a:off x="132907" y="686475"/>
            <a:ext cx="6592186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03ca6efff_1_45:notes"/>
          <p:cNvSpPr txBox="1"/>
          <p:nvPr>
            <p:ph idx="1" type="body"/>
          </p:nvPr>
        </p:nvSpPr>
        <p:spPr>
          <a:xfrm>
            <a:off x="913991" y="4344362"/>
            <a:ext cx="5030018" cy="4113174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a03ca6efff_1_45:notes"/>
          <p:cNvSpPr/>
          <p:nvPr>
            <p:ph idx="2" type="sldImg"/>
          </p:nvPr>
        </p:nvSpPr>
        <p:spPr>
          <a:xfrm>
            <a:off x="132907" y="686475"/>
            <a:ext cx="6592186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03ca6eff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03ca6eff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03ca6efff_1_57:notes"/>
          <p:cNvSpPr txBox="1"/>
          <p:nvPr>
            <p:ph idx="1" type="body"/>
          </p:nvPr>
        </p:nvSpPr>
        <p:spPr>
          <a:xfrm>
            <a:off x="913991" y="4344362"/>
            <a:ext cx="5030018" cy="4113174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a03ca6efff_1_57:notes"/>
          <p:cNvSpPr/>
          <p:nvPr>
            <p:ph idx="2" type="sldImg"/>
          </p:nvPr>
        </p:nvSpPr>
        <p:spPr>
          <a:xfrm>
            <a:off x="132907" y="686475"/>
            <a:ext cx="6592186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03ca6efff_1_65:notes"/>
          <p:cNvSpPr txBox="1"/>
          <p:nvPr>
            <p:ph idx="1" type="body"/>
          </p:nvPr>
        </p:nvSpPr>
        <p:spPr>
          <a:xfrm>
            <a:off x="913991" y="4344362"/>
            <a:ext cx="5030018" cy="4113174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a03ca6efff_1_65:notes"/>
          <p:cNvSpPr/>
          <p:nvPr>
            <p:ph idx="2" type="sldImg"/>
          </p:nvPr>
        </p:nvSpPr>
        <p:spPr>
          <a:xfrm>
            <a:off x="132907" y="686475"/>
            <a:ext cx="6592186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4212" y="109538"/>
            <a:ext cx="8259762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4212" y="844153"/>
            <a:ext cx="8270875" cy="3833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○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●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1692275" y="4786313"/>
            <a:ext cx="7272337" cy="2690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84212" y="109538"/>
            <a:ext cx="8259762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Arithmetic Operations</a:t>
            </a:r>
            <a:endParaRPr/>
          </a:p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84212" y="844153"/>
            <a:ext cx="8270875" cy="3833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■"/>
            </a:pPr>
            <a:r>
              <a:rPr b="0" i="0" lang="en" sz="2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and subtract, three operands</a:t>
            </a:r>
            <a:endParaRPr sz="1500"/>
          </a:p>
          <a:p>
            <a:pPr indent="-26670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40"/>
              <a:buFont typeface="Noto Sans Symbols"/>
              <a:buChar char="■"/>
            </a:pPr>
            <a:r>
              <a:rPr b="0" i="0" lang="en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sources and one destination</a:t>
            </a:r>
            <a:endParaRPr sz="1100"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rPr b="0" i="0" lang="en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add a, b, c  # a </a:t>
            </a:r>
            <a:r>
              <a:rPr lang="en" sz="2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assigned</a:t>
            </a:r>
            <a:r>
              <a:rPr b="0" i="0" lang="en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b + c</a:t>
            </a:r>
            <a:endParaRPr sz="1500"/>
          </a:p>
          <a:p>
            <a:pPr indent="-3238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■"/>
            </a:pPr>
            <a:r>
              <a:rPr b="0" i="0" lang="en" sz="2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arithmetic operations have this form</a:t>
            </a:r>
            <a:endParaRPr sz="1500"/>
          </a:p>
          <a:p>
            <a:pPr indent="-3238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■"/>
            </a:pPr>
            <a:r>
              <a:rPr b="0" i="1" lang="en" sz="2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Principle 1:</a:t>
            </a:r>
            <a:r>
              <a:rPr b="0" i="0" lang="en" sz="2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Simplicity favors regularity</a:t>
            </a:r>
            <a:endParaRPr sz="1500"/>
          </a:p>
          <a:p>
            <a:pPr indent="-26670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40"/>
              <a:buFont typeface="Noto Sans Symbols"/>
              <a:buChar char="■"/>
            </a:pPr>
            <a:r>
              <a:rPr b="0" i="0" lang="en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Regularity makes implementation simpler</a:t>
            </a:r>
            <a:endParaRPr sz="1100"/>
          </a:p>
          <a:p>
            <a:pPr indent="-26670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40"/>
              <a:buFont typeface="Noto Sans Symbols"/>
              <a:buChar char="■"/>
            </a:pPr>
            <a:r>
              <a:rPr b="0" i="0" lang="en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Simplicity enables higher performance at lower cost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684212" y="109538"/>
            <a:ext cx="8259762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Registers vs. Memory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684212" y="844153"/>
            <a:ext cx="8270875" cy="3833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520"/>
              <a:buFont typeface="Noto Sans Symbols"/>
              <a:buChar char="■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Registers are faster to access than memory</a:t>
            </a:r>
            <a:endParaRPr sz="1400"/>
          </a:p>
          <a:p>
            <a:pPr indent="-3175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520"/>
              <a:buFont typeface="Noto Sans Symbols"/>
              <a:buChar char="■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on memory data requires loads and stores</a:t>
            </a:r>
            <a:endParaRPr sz="1400"/>
          </a:p>
          <a:p>
            <a:pPr indent="-2603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140"/>
              <a:buFont typeface="Noto Sans Symbols"/>
              <a:buChar char="■"/>
            </a:pPr>
            <a:r>
              <a:rPr b="0" i="0" lang="en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instructions to be executed</a:t>
            </a:r>
            <a:endParaRPr sz="1000"/>
          </a:p>
          <a:p>
            <a:pPr indent="-3175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520"/>
              <a:buFont typeface="Noto Sans Symbols"/>
              <a:buChar char="■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 must use registers for variables as much as possible</a:t>
            </a:r>
            <a:endParaRPr sz="1400"/>
          </a:p>
          <a:p>
            <a:pPr indent="-2603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140"/>
              <a:buFont typeface="Noto Sans Symbols"/>
              <a:buChar char="■"/>
            </a:pPr>
            <a:r>
              <a:rPr b="0" i="0" lang="en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spill to memory for less frequently used variables</a:t>
            </a:r>
            <a:endParaRPr sz="1000"/>
          </a:p>
          <a:p>
            <a:pPr indent="-2603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140"/>
              <a:buFont typeface="Noto Sans Symbols"/>
              <a:buChar char="■"/>
            </a:pPr>
            <a:r>
              <a:rPr b="0" i="0" lang="en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optimization is important!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684212" y="109538"/>
            <a:ext cx="8259762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Immediate Operands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684212" y="844153"/>
            <a:ext cx="8270875" cy="3833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520"/>
              <a:buFont typeface="Noto Sans Symbols"/>
              <a:buChar char="■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Constant data specified in an instruction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b="0" i="0" lang="en" sz="24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addi $s3, $s3, 4</a:t>
            </a:r>
            <a:endParaRPr sz="1400"/>
          </a:p>
          <a:p>
            <a:pPr indent="-3175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520"/>
              <a:buFont typeface="Noto Sans Symbols"/>
              <a:buChar char="■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subtract immediate instruction</a:t>
            </a:r>
            <a:endParaRPr sz="1400"/>
          </a:p>
          <a:p>
            <a:pPr indent="-2603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140"/>
              <a:buFont typeface="Noto Sans Symbols"/>
              <a:buChar char="■"/>
            </a:pPr>
            <a:r>
              <a:rPr b="0" i="0" lang="en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 use a negative constant</a:t>
            </a:r>
            <a:endParaRPr sz="1000"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" sz="2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addi $s2, $s1, -1</a:t>
            </a:r>
            <a:endParaRPr sz="1000"/>
          </a:p>
          <a:p>
            <a:pPr indent="-3175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520"/>
              <a:buFont typeface="Noto Sans Symbols"/>
              <a:buChar char="■"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684212" y="109538"/>
            <a:ext cx="82599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Unsigned Binary Integers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684212" y="844153"/>
            <a:ext cx="82710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an n-bit number</a:t>
            </a:r>
            <a:endParaRPr sz="1700"/>
          </a:p>
        </p:txBody>
      </p:sp>
      <p:sp>
        <p:nvSpPr>
          <p:cNvPr id="131" name="Google Shape;131;p25"/>
          <p:cNvSpPr txBox="1"/>
          <p:nvPr/>
        </p:nvSpPr>
        <p:spPr>
          <a:xfrm>
            <a:off x="684212" y="1924050"/>
            <a:ext cx="8271000" cy="26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20"/>
              <a:buFont typeface="Noto Sans Symbols"/>
              <a:buChar char="■"/>
            </a:pPr>
            <a:r>
              <a:rPr b="0" i="0" lang="en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Range: 0 to +2</a:t>
            </a:r>
            <a:r>
              <a:rPr b="0" baseline="30000" i="0" lang="en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1</a:t>
            </a:r>
            <a:endParaRPr sz="700"/>
          </a:p>
          <a:p>
            <a:pPr indent="-2984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220"/>
              <a:buFont typeface="Noto Sans Symbols"/>
              <a:buChar char="■"/>
            </a:pPr>
            <a:r>
              <a:rPr b="0" i="0" lang="en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2400"/>
          </a:p>
          <a:p>
            <a:pPr indent="-24130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620"/>
              <a:buFont typeface="Noto Sans Symbols"/>
              <a:buChar char="■"/>
            </a:pP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0000 0000 0000 0000 0000 0000 0000 1011</a:t>
            </a:r>
            <a:r>
              <a:rPr b="0" baseline="-2500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b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0 + … + 1×2</a:t>
            </a:r>
            <a:r>
              <a:rPr b="0" baseline="3000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+ 0×2</a:t>
            </a:r>
            <a:r>
              <a:rPr b="0" baseline="3000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+1×2</a:t>
            </a:r>
            <a:r>
              <a:rPr b="0" baseline="3000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+1×2</a:t>
            </a:r>
            <a:r>
              <a:rPr b="0" baseline="3000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b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0 + … + 8 + 0 + 2 + 1 = 11</a:t>
            </a:r>
            <a:r>
              <a:rPr b="0" baseline="-2500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220"/>
              <a:buFont typeface="Noto Sans Symbols"/>
              <a:buChar char="■"/>
            </a:pPr>
            <a:r>
              <a:rPr b="0" i="0" lang="en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32 bits</a:t>
            </a:r>
            <a:endParaRPr sz="700"/>
          </a:p>
          <a:p>
            <a:pPr indent="-24130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to +4,294,967,295</a:t>
            </a:r>
            <a:endParaRPr sz="700"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275" y="1482323"/>
            <a:ext cx="502493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684212" y="154781"/>
            <a:ext cx="82599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2s-Complement Signed Integers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684212" y="844153"/>
            <a:ext cx="82710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an n-bit number</a:t>
            </a:r>
            <a:endParaRPr sz="1700"/>
          </a:p>
        </p:txBody>
      </p:sp>
      <p:sp>
        <p:nvSpPr>
          <p:cNvPr id="143" name="Google Shape;143;p26"/>
          <p:cNvSpPr txBox="1"/>
          <p:nvPr/>
        </p:nvSpPr>
        <p:spPr>
          <a:xfrm>
            <a:off x="684212" y="1924050"/>
            <a:ext cx="8271000" cy="25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0" i="0" lang="en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Range: –2</a:t>
            </a:r>
            <a:r>
              <a:rPr b="0" baseline="30000" i="0" lang="en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– 1</a:t>
            </a:r>
            <a:r>
              <a:rPr b="0" i="0" lang="en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+2</a:t>
            </a:r>
            <a:r>
              <a:rPr b="0" baseline="30000" i="0" lang="en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– 1</a:t>
            </a:r>
            <a:r>
              <a:rPr b="0" i="0" lang="en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1</a:t>
            </a:r>
            <a:endParaRPr sz="800"/>
          </a:p>
          <a:p>
            <a:pPr indent="-304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0" i="0" lang="en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700"/>
          </a:p>
          <a:p>
            <a:pPr indent="-2476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720"/>
              <a:buFont typeface="Noto Sans Symbols"/>
              <a:buChar char="■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1111 1111 1111 1111 1111 1111 1111 1100</a:t>
            </a:r>
            <a:r>
              <a:rPr b="0" baseline="-2500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–1×2</a:t>
            </a:r>
            <a:r>
              <a:rPr b="0" baseline="3000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+ 1×2</a:t>
            </a:r>
            <a:r>
              <a:rPr b="0" baseline="3000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… + 1×2</a:t>
            </a:r>
            <a:r>
              <a:rPr b="0" baseline="3000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+0×2</a:t>
            </a:r>
            <a:r>
              <a:rPr b="0" baseline="3000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+0×2</a:t>
            </a:r>
            <a:r>
              <a:rPr b="0" baseline="3000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–2,147,483,648 + 2,147,483,644 = –4</a:t>
            </a:r>
            <a:r>
              <a:rPr b="0" baseline="-2500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0" i="0" lang="en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32 bits</a:t>
            </a:r>
            <a:endParaRPr sz="800"/>
          </a:p>
          <a:p>
            <a:pPr indent="-2476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940"/>
              <a:buFont typeface="Noto Sans Symbols"/>
              <a:buChar char="■"/>
            </a:pP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–2,147,483,648 to +2,147,483,647</a:t>
            </a:r>
            <a:endParaRPr sz="800"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325" y="1445948"/>
            <a:ext cx="4793900" cy="4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684212" y="154781"/>
            <a:ext cx="8259762" cy="5262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2s-Complement Signed Integers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684212" y="844153"/>
            <a:ext cx="8270875" cy="3833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80"/>
              <a:buFont typeface="Noto Sans Symbols"/>
              <a:buChar char="■"/>
            </a:pPr>
            <a:r>
              <a:rPr b="0" i="0" lang="en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 31 is sign bit</a:t>
            </a:r>
            <a:endParaRPr sz="1100"/>
          </a:p>
          <a:p>
            <a:pPr indent="-24130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620"/>
              <a:buFont typeface="Noto Sans Symbols"/>
              <a:buChar char="■"/>
            </a:pPr>
            <a:r>
              <a:rPr b="0" i="0" lang="en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for negative numbers</a:t>
            </a:r>
            <a:endParaRPr sz="700"/>
          </a:p>
          <a:p>
            <a:pPr indent="-24130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620"/>
              <a:buFont typeface="Noto Sans Symbols"/>
              <a:buChar char="■"/>
            </a:pPr>
            <a:r>
              <a:rPr b="0" i="0" lang="en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for non-negative numbers</a:t>
            </a:r>
            <a:endParaRPr sz="700"/>
          </a:p>
          <a:p>
            <a:pPr indent="-29845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980"/>
              <a:buFont typeface="Noto Sans Symbols"/>
              <a:buChar char="■"/>
            </a:pPr>
            <a:r>
              <a:rPr b="0" i="0" lang="en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–(–2</a:t>
            </a:r>
            <a:r>
              <a:rPr b="0" baseline="30000" i="0" lang="en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– 1</a:t>
            </a:r>
            <a:r>
              <a:rPr b="0" i="0" lang="en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can’t be represented</a:t>
            </a:r>
            <a:endParaRPr sz="1100"/>
          </a:p>
          <a:p>
            <a:pPr indent="-29845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980"/>
              <a:buFont typeface="Noto Sans Symbols"/>
              <a:buChar char="■"/>
            </a:pPr>
            <a:r>
              <a:rPr b="0" i="0" lang="en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Non-negative numbers have the same unsigned and 2s-complement representation</a:t>
            </a:r>
            <a:endParaRPr sz="1100"/>
          </a:p>
          <a:p>
            <a:pPr indent="-29845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980"/>
              <a:buFont typeface="Noto Sans Symbols"/>
              <a:buChar char="■"/>
            </a:pPr>
            <a:r>
              <a:rPr b="0" i="0" lang="en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specific numbers</a:t>
            </a:r>
            <a:endParaRPr sz="1100"/>
          </a:p>
          <a:p>
            <a:pPr indent="-24130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620"/>
              <a:buFont typeface="Noto Sans Symbols"/>
              <a:buChar char="■"/>
            </a:pPr>
            <a:r>
              <a:rPr b="0" i="0" lang="en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0:	0000 0000 … 0000</a:t>
            </a:r>
            <a:endParaRPr sz="700"/>
          </a:p>
          <a:p>
            <a:pPr indent="-24130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620"/>
              <a:buFont typeface="Noto Sans Symbols"/>
              <a:buChar char="■"/>
            </a:pPr>
            <a:r>
              <a:rPr b="0" i="0" lang="en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–1:	1111 1111 … 1111</a:t>
            </a:r>
            <a:endParaRPr sz="700"/>
          </a:p>
          <a:p>
            <a:pPr indent="-24130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620"/>
              <a:buFont typeface="Noto Sans Symbols"/>
              <a:buChar char="■"/>
            </a:pPr>
            <a:r>
              <a:rPr b="0" i="0" lang="en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Most-negative:	1000 0000 … 0000</a:t>
            </a:r>
            <a:endParaRPr sz="700"/>
          </a:p>
          <a:p>
            <a:pPr indent="-24130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620"/>
              <a:buFont typeface="Noto Sans Symbols"/>
              <a:buChar char="■"/>
            </a:pPr>
            <a:r>
              <a:rPr b="0" i="0" lang="en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Most-positive:	0111 1111 … 1111</a:t>
            </a:r>
            <a:endParaRPr sz="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684212" y="109538"/>
            <a:ext cx="8259762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Signed Negation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684212" y="844153"/>
            <a:ext cx="8270875" cy="97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20"/>
              <a:buFont typeface="Noto Sans Symbols"/>
              <a:buChar char="■"/>
            </a:pPr>
            <a:r>
              <a:rPr b="0" i="0" lang="en" sz="2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Complement and add 1</a:t>
            </a:r>
            <a:endParaRPr sz="1300"/>
          </a:p>
          <a:p>
            <a:pPr indent="-25400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</a:pPr>
            <a:r>
              <a:rPr b="0" i="0" lang="en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Complement means 1 → 0, 0 → 1</a:t>
            </a:r>
            <a:endParaRPr sz="900"/>
          </a:p>
        </p:txBody>
      </p:sp>
      <p:sp>
        <p:nvSpPr>
          <p:cNvPr id="165" name="Google Shape;165;p28"/>
          <p:cNvSpPr txBox="1"/>
          <p:nvPr/>
        </p:nvSpPr>
        <p:spPr>
          <a:xfrm>
            <a:off x="684212" y="2950369"/>
            <a:ext cx="8270875" cy="1565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20"/>
              <a:buFont typeface="Noto Sans Symbols"/>
              <a:buChar char="■"/>
            </a:pPr>
            <a:r>
              <a:rPr b="0" i="0" lang="en" sz="2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negate +2</a:t>
            </a:r>
            <a:endParaRPr sz="900"/>
          </a:p>
          <a:p>
            <a:pPr indent="-25400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</a:pPr>
            <a:r>
              <a:rPr b="0" i="0" lang="en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+2 = 0000 0000 … 0010</a:t>
            </a:r>
            <a:r>
              <a:rPr b="0" baseline="-25000" i="0" lang="en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900"/>
          </a:p>
          <a:p>
            <a:pPr indent="-25400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</a:pPr>
            <a:r>
              <a:rPr b="0" i="0" lang="en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–2 = 1111 1111 … 1101</a:t>
            </a:r>
            <a:r>
              <a:rPr b="0" baseline="-25000" i="0" lang="en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+ 1</a:t>
            </a:r>
            <a:br>
              <a:rPr b="0" i="0" lang="en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= 1111 1111 … 1110</a:t>
            </a:r>
            <a:r>
              <a:rPr b="0" baseline="-25000" i="0" lang="en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900"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613" y="1807375"/>
            <a:ext cx="35147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684212" y="109538"/>
            <a:ext cx="8259762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Sign Extension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684212" y="844153"/>
            <a:ext cx="8270875" cy="3833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Representing a number using more bits</a:t>
            </a:r>
            <a:endParaRPr sz="1200"/>
          </a:p>
          <a:p>
            <a:pPr indent="-2476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720"/>
              <a:buFont typeface="Noto Sans Symbols"/>
              <a:buChar char="■"/>
            </a:pPr>
            <a:r>
              <a:rPr b="0" i="0" lang="en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Preserve the numeric value</a:t>
            </a:r>
            <a:endParaRPr sz="800"/>
          </a:p>
          <a:p>
            <a:pPr indent="-3048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MIPS instruction set</a:t>
            </a:r>
            <a:endParaRPr sz="1200"/>
          </a:p>
          <a:p>
            <a:pPr indent="-2476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720"/>
              <a:buFont typeface="Noto Sans Symbols"/>
              <a:buChar char="■"/>
            </a:pPr>
            <a:r>
              <a:rPr b="0" i="0" lang="en" sz="18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addi</a:t>
            </a:r>
            <a:r>
              <a:rPr b="0" i="0" lang="en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extend immediate value</a:t>
            </a:r>
            <a:endParaRPr sz="800"/>
          </a:p>
          <a:p>
            <a:pPr indent="-2476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720"/>
              <a:buFont typeface="Noto Sans Symbols"/>
              <a:buChar char="■"/>
            </a:pPr>
            <a:r>
              <a:rPr b="0" i="0" lang="en" sz="18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lb</a:t>
            </a:r>
            <a:r>
              <a:rPr b="0" i="0" lang="en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8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lh</a:t>
            </a:r>
            <a:r>
              <a:rPr b="0" i="0" lang="en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extend loaded byte/halfword</a:t>
            </a:r>
            <a:endParaRPr sz="800"/>
          </a:p>
          <a:p>
            <a:pPr indent="-2476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720"/>
              <a:buFont typeface="Noto Sans Symbols"/>
              <a:buChar char="■"/>
            </a:pPr>
            <a:r>
              <a:rPr b="0" i="0" lang="en" sz="18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beq</a:t>
            </a:r>
            <a:r>
              <a:rPr b="0" i="0" lang="en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8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bne</a:t>
            </a:r>
            <a:r>
              <a:rPr b="0" i="0" lang="en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extend the displacement</a:t>
            </a:r>
            <a:endParaRPr sz="800"/>
          </a:p>
          <a:p>
            <a:pPr indent="-3048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Replicate the sign bit to the left</a:t>
            </a:r>
            <a:endParaRPr sz="1200"/>
          </a:p>
          <a:p>
            <a:pPr indent="-2476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720"/>
              <a:buFont typeface="Noto Sans Symbols"/>
              <a:buChar char="■"/>
            </a:pPr>
            <a:r>
              <a:rPr b="0" i="0" lang="en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c.f. unsigned values: extend with 0s</a:t>
            </a:r>
            <a:endParaRPr sz="800"/>
          </a:p>
          <a:p>
            <a:pPr indent="-3048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 8-bit to 16-bit</a:t>
            </a:r>
            <a:endParaRPr sz="1200"/>
          </a:p>
          <a:p>
            <a:pPr indent="-2476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720"/>
              <a:buFont typeface="Noto Sans Symbols"/>
              <a:buChar char="■"/>
            </a:pPr>
            <a:r>
              <a:rPr b="0" i="0" lang="en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+2: </a:t>
            </a:r>
            <a:r>
              <a:rPr b="0" i="0" lang="en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 0010 =&gt; </a:t>
            </a:r>
            <a:r>
              <a:rPr b="0" i="0" lang="en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0000 0000</a:t>
            </a:r>
            <a:r>
              <a:rPr b="0" i="0" lang="en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000 0010</a:t>
            </a:r>
            <a:endParaRPr sz="800"/>
          </a:p>
          <a:p>
            <a:pPr indent="-2476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720"/>
              <a:buFont typeface="Noto Sans Symbols"/>
              <a:buChar char="■"/>
            </a:pPr>
            <a:r>
              <a:rPr b="0" i="0" lang="en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–2: </a:t>
            </a:r>
            <a:r>
              <a:rPr b="0" i="0" lang="en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 1110 =&gt; </a:t>
            </a:r>
            <a:r>
              <a:rPr b="0" i="0" lang="en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1111 1111</a:t>
            </a:r>
            <a:r>
              <a:rPr b="0" i="0" lang="en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111 1110</a:t>
            </a:r>
            <a:endParaRPr sz="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684212" y="109538"/>
            <a:ext cx="8259762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Representing Instructions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684212" y="844153"/>
            <a:ext cx="8270875" cy="3833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80"/>
              <a:buFont typeface="Noto Sans Symbols"/>
              <a:buChar char="■"/>
            </a:pPr>
            <a:r>
              <a:rPr b="0" i="0" lang="en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 are encoded in binary</a:t>
            </a:r>
            <a:endParaRPr sz="1100"/>
          </a:p>
          <a:p>
            <a:pPr indent="-24130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620"/>
              <a:buFont typeface="Noto Sans Symbols"/>
              <a:buChar char="■"/>
            </a:pPr>
            <a:r>
              <a:rPr b="0" i="0" lang="en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machine code</a:t>
            </a:r>
            <a:endParaRPr sz="700"/>
          </a:p>
          <a:p>
            <a:pPr indent="-2984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980"/>
              <a:buFont typeface="Noto Sans Symbols"/>
              <a:buChar char="■"/>
            </a:pPr>
            <a:r>
              <a:rPr b="0" i="0" lang="en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instructions</a:t>
            </a:r>
            <a:endParaRPr sz="1100"/>
          </a:p>
          <a:p>
            <a:pPr indent="-24130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620"/>
              <a:buFont typeface="Noto Sans Symbols"/>
              <a:buChar char="■"/>
            </a:pPr>
            <a:r>
              <a:rPr b="0" i="0" lang="en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Encoded as 32-bit instruction words</a:t>
            </a:r>
            <a:endParaRPr sz="700"/>
          </a:p>
          <a:p>
            <a:pPr indent="-24130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620"/>
              <a:buFont typeface="Noto Sans Symbols"/>
              <a:buChar char="■"/>
            </a:pPr>
            <a:r>
              <a:rPr b="0" i="0" lang="en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 number of formats encoding operation code (opcode), register numbers, …</a:t>
            </a:r>
            <a:endParaRPr sz="700"/>
          </a:p>
          <a:p>
            <a:pPr indent="-24130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620"/>
              <a:buFont typeface="Noto Sans Symbols"/>
              <a:buChar char="■"/>
            </a:pPr>
            <a:r>
              <a:rPr b="0" i="0" lang="en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Regularity!</a:t>
            </a:r>
            <a:endParaRPr sz="700"/>
          </a:p>
          <a:p>
            <a:pPr indent="-2984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980"/>
              <a:buFont typeface="Noto Sans Symbols"/>
              <a:buChar char="■"/>
            </a:pPr>
            <a:r>
              <a:rPr b="0" i="0" lang="en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numbers</a:t>
            </a:r>
            <a:endParaRPr sz="1100"/>
          </a:p>
          <a:p>
            <a:pPr indent="-24130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620"/>
              <a:buFont typeface="Noto Sans Symbols"/>
              <a:buChar char="■"/>
            </a:pPr>
            <a:r>
              <a:rPr b="0" i="0" lang="en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$t0 – $t7 are reg’s 8 – 15</a:t>
            </a:r>
            <a:endParaRPr sz="700"/>
          </a:p>
          <a:p>
            <a:pPr indent="-24130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620"/>
              <a:buFont typeface="Noto Sans Symbols"/>
              <a:buChar char="■"/>
            </a:pPr>
            <a:r>
              <a:rPr b="0" i="0" lang="en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$t8 – $t9 are reg’s 24 – 25</a:t>
            </a:r>
            <a:endParaRPr sz="700"/>
          </a:p>
          <a:p>
            <a:pPr indent="-24130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620"/>
              <a:buFont typeface="Noto Sans Symbols"/>
              <a:buChar char="■"/>
            </a:pPr>
            <a:r>
              <a:rPr b="0" i="0" lang="en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$s0 – $s7 are reg’s 16 – 23</a:t>
            </a:r>
            <a:endParaRPr sz="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/>
        </p:nvSpPr>
        <p:spPr>
          <a:xfrm>
            <a:off x="1692275" y="4786313"/>
            <a:ext cx="7272337" cy="2690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6" name="Google Shape;196;p31"/>
          <p:cNvSpPr txBox="1"/>
          <p:nvPr/>
        </p:nvSpPr>
        <p:spPr>
          <a:xfrm>
            <a:off x="3363912" y="3651647"/>
            <a:ext cx="2570162" cy="308371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1"/>
          <p:cNvSpPr txBox="1"/>
          <p:nvPr/>
        </p:nvSpPr>
        <p:spPr>
          <a:xfrm>
            <a:off x="3363912" y="3655219"/>
            <a:ext cx="5203825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0000 0000 0111 1101 0000 0000 0000 0000</a:t>
            </a:r>
            <a:endParaRPr/>
          </a:p>
        </p:txBody>
      </p:sp>
      <p:sp>
        <p:nvSpPr>
          <p:cNvPr id="198" name="Google Shape;198;p31"/>
          <p:cNvSpPr txBox="1"/>
          <p:nvPr/>
        </p:nvSpPr>
        <p:spPr>
          <a:xfrm>
            <a:off x="5934075" y="4137422"/>
            <a:ext cx="2633662" cy="308371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1"/>
          <p:cNvSpPr txBox="1"/>
          <p:nvPr>
            <p:ph type="title"/>
          </p:nvPr>
        </p:nvSpPr>
        <p:spPr>
          <a:xfrm>
            <a:off x="684212" y="109538"/>
            <a:ext cx="8259762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32-bit Constants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684212" y="844153"/>
            <a:ext cx="8270875" cy="2591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0" i="0" lang="en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constants are small</a:t>
            </a:r>
            <a:endParaRPr sz="1200"/>
          </a:p>
          <a:p>
            <a:pPr indent="-2476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940"/>
              <a:buFont typeface="Noto Sans Symbols"/>
              <a:buChar char="■"/>
            </a:pPr>
            <a:r>
              <a:rPr b="0" i="0" lang="en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16-bit immediate is sufficient</a:t>
            </a:r>
            <a:endParaRPr sz="800"/>
          </a:p>
          <a:p>
            <a:pPr indent="-3048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0" i="0" lang="en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 occasional 32-bit constant</a:t>
            </a:r>
            <a:endParaRPr sz="1200"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rPr b="0" i="0" lang="en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26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lui rt, constant</a:t>
            </a:r>
            <a:endParaRPr sz="1200"/>
          </a:p>
          <a:p>
            <a:pPr indent="-2476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940"/>
              <a:buFont typeface="Noto Sans Symbols"/>
              <a:buChar char="■"/>
            </a:pPr>
            <a:r>
              <a:rPr b="0" i="0" lang="en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Copies 16-bit constant to left 16 bits of rt</a:t>
            </a:r>
            <a:endParaRPr sz="800"/>
          </a:p>
          <a:p>
            <a:pPr indent="-2476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940"/>
              <a:buFont typeface="Noto Sans Symbols"/>
              <a:buChar char="■"/>
            </a:pPr>
            <a:r>
              <a:rPr b="0" i="0" lang="en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Clears right 16 bits of rt to 0</a:t>
            </a:r>
            <a:endParaRPr sz="800"/>
          </a:p>
        </p:txBody>
      </p:sp>
      <p:sp>
        <p:nvSpPr>
          <p:cNvPr id="201" name="Google Shape;201;p31"/>
          <p:cNvSpPr txBox="1"/>
          <p:nvPr/>
        </p:nvSpPr>
        <p:spPr>
          <a:xfrm>
            <a:off x="107950" y="3659981"/>
            <a:ext cx="2035175" cy="320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roid Sans Mono"/>
              <a:buNone/>
            </a:pPr>
            <a:r>
              <a:rPr b="0" i="0" lang="en" sz="22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lhi $s0, 61</a:t>
            </a:r>
            <a:endParaRPr/>
          </a:p>
        </p:txBody>
      </p:sp>
      <p:sp>
        <p:nvSpPr>
          <p:cNvPr id="202" name="Google Shape;202;p31"/>
          <p:cNvSpPr txBox="1"/>
          <p:nvPr/>
        </p:nvSpPr>
        <p:spPr>
          <a:xfrm>
            <a:off x="3363912" y="4140994"/>
            <a:ext cx="5203825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0000 0000 0111 1101 0000 1001 0000 0000</a:t>
            </a:r>
            <a:endParaRPr/>
          </a:p>
        </p:txBody>
      </p:sp>
      <p:sp>
        <p:nvSpPr>
          <p:cNvPr id="203" name="Google Shape;203;p31"/>
          <p:cNvSpPr txBox="1"/>
          <p:nvPr/>
        </p:nvSpPr>
        <p:spPr>
          <a:xfrm>
            <a:off x="107950" y="4145756"/>
            <a:ext cx="3213100" cy="320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roid Sans Mono"/>
              <a:buNone/>
            </a:pPr>
            <a:r>
              <a:rPr b="0" i="0" lang="en" sz="22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ori $s0, $s0, 2304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684212" y="109538"/>
            <a:ext cx="8259762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Arithmetic Example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684212" y="844153"/>
            <a:ext cx="8270875" cy="3833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" sz="3200">
                <a:solidFill>
                  <a:schemeClr val="dk1"/>
                </a:solidFill>
              </a:rPr>
              <a:t>Python</a:t>
            </a:r>
            <a:r>
              <a:rPr b="0" i="0" lang="en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80"/>
              <a:buNone/>
            </a:pPr>
            <a:r>
              <a:rPr b="0" i="0" lang="en" sz="28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f = (g + h) - (i + j)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Compiled MIPS code: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80"/>
              <a:buNone/>
            </a:pPr>
            <a:r>
              <a:rPr b="0" i="0" lang="en" sz="28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add t0, </a:t>
            </a:r>
            <a:r>
              <a:rPr lang="en" sz="2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t2</a:t>
            </a:r>
            <a:r>
              <a:rPr b="0" i="0" lang="en" sz="28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2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t3</a:t>
            </a:r>
            <a:r>
              <a:rPr b="0" i="0" lang="en" sz="28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# temp t0 = g + h</a:t>
            </a:r>
            <a:br>
              <a:rPr b="0" i="0" lang="en" sz="28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" sz="28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add t1, </a:t>
            </a:r>
            <a:r>
              <a:rPr lang="en" sz="2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t4</a:t>
            </a:r>
            <a:r>
              <a:rPr b="0" i="0" lang="en" sz="28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2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t5</a:t>
            </a:r>
            <a:r>
              <a:rPr b="0" i="0" lang="en" sz="28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# temp t1 = i + j</a:t>
            </a:r>
            <a:br>
              <a:rPr b="0" i="0" lang="en" sz="28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" sz="28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sub </a:t>
            </a:r>
            <a:r>
              <a:rPr lang="en" sz="2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t0</a:t>
            </a:r>
            <a:r>
              <a:rPr b="0" i="0" lang="en" sz="28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t0, t1  # f = t0 - t1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684212" y="109538"/>
            <a:ext cx="8259900" cy="571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using only registers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684212" y="844153"/>
            <a:ext cx="8271000" cy="383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     .text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     .globl  main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 ori $t0, $0, 3 # represents g = 3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 ori $t1, $0, 4 # represents h = 4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 ori $t2, $0, 2 # represents i = 2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 ori $t3, $0, 7 # represents j = 7	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add $t4, $t0 $t1 # g + h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add $t5, $t2, $t3  # i + j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sub $t6, $t4, $t5  # (g + h) - (i + j)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684212" y="109538"/>
            <a:ext cx="8259900" cy="571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using immediate operands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684212" y="844153"/>
            <a:ext cx="8271000" cy="383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.text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.globl  main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ori $t0, $0, 3 # represents g = 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ori $t2, $0, 2 # represents i =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addi $t4, $t0, 4 # g + 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addi $t5, $t2, 7  # i + j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sub $t6, $t4, $t5  # (g + h) - (i + j)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84212" y="109538"/>
            <a:ext cx="8259762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Register Operands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84212" y="844153"/>
            <a:ext cx="8270875" cy="3833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180"/>
              <a:buFont typeface="Noto Sans Symbols"/>
              <a:buChar char="■"/>
            </a:pPr>
            <a:r>
              <a:rPr b="0" i="0" lang="en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 instructions use register</a:t>
            </a:r>
            <a:br>
              <a:rPr b="0" i="0" lang="en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operands</a:t>
            </a:r>
            <a:endParaRPr sz="1300"/>
          </a:p>
          <a:p>
            <a:pPr indent="-31115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180"/>
              <a:buFont typeface="Noto Sans Symbols"/>
              <a:buChar char="■"/>
            </a:pPr>
            <a:r>
              <a:rPr b="0" i="0" lang="en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has a 32 × 32-bit register </a:t>
            </a:r>
            <a:endParaRPr sz="2300">
              <a:solidFill>
                <a:schemeClr val="dk1"/>
              </a:solidFill>
            </a:endParaRPr>
          </a:p>
          <a:p>
            <a:pPr indent="-31115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180"/>
              <a:buFont typeface="Noto Sans Symbols"/>
              <a:buChar char="■"/>
            </a:pP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for frequently accessed data</a:t>
            </a:r>
            <a:endParaRPr sz="900"/>
          </a:p>
          <a:p>
            <a:pPr indent="-25400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820"/>
              <a:buFont typeface="Noto Sans Symbols"/>
              <a:buChar char="■"/>
            </a:pP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Numbered 0 to 31</a:t>
            </a:r>
            <a:endParaRPr sz="900"/>
          </a:p>
          <a:p>
            <a:pPr indent="-25400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820"/>
              <a:buFont typeface="Noto Sans Symbols"/>
              <a:buChar char="■"/>
            </a:pP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32-bit data called a “word”</a:t>
            </a:r>
            <a:endParaRPr sz="900"/>
          </a:p>
          <a:p>
            <a:pPr indent="-31115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180"/>
              <a:buFont typeface="Noto Sans Symbols"/>
              <a:buChar char="■"/>
            </a:pPr>
            <a:r>
              <a:rPr b="0" i="0" lang="en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Assembler names</a:t>
            </a:r>
            <a:endParaRPr sz="1300"/>
          </a:p>
          <a:p>
            <a:pPr indent="-25400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820"/>
              <a:buFont typeface="Noto Sans Symbols"/>
              <a:buChar char="■"/>
            </a:pP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$t0, $t1, …, $t9 for temporary values</a:t>
            </a:r>
            <a:endParaRPr sz="900"/>
          </a:p>
          <a:p>
            <a:pPr indent="-25400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820"/>
              <a:buFont typeface="Noto Sans Symbols"/>
              <a:buChar char="■"/>
            </a:pP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$s0, $s1, …, $s7 for saved variables</a:t>
            </a:r>
            <a:endParaRPr sz="900"/>
          </a:p>
          <a:p>
            <a:pPr indent="-31115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180"/>
              <a:buFont typeface="Noto Sans Symbols"/>
              <a:buChar char="■"/>
            </a:pPr>
            <a:r>
              <a:rPr b="0" i="1" lang="en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Principle 2:</a:t>
            </a:r>
            <a:r>
              <a:rPr b="0" i="0" lang="en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Smaller is faster</a:t>
            </a:r>
            <a:endParaRPr sz="1300"/>
          </a:p>
          <a:p>
            <a:pPr indent="-25400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820"/>
              <a:buFont typeface="Noto Sans Symbols"/>
              <a:buChar char="■"/>
            </a:pP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c.f. main memory: millions of locations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84212" y="109538"/>
            <a:ext cx="8259762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Register Operand Example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84212" y="844153"/>
            <a:ext cx="8270875" cy="3833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" sz="3200">
                <a:solidFill>
                  <a:schemeClr val="dk1"/>
                </a:solidFill>
              </a:rPr>
              <a:t>Python</a:t>
            </a:r>
            <a:r>
              <a:rPr b="0" i="0" lang="en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b="0" i="0" lang="en" sz="28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f = (g + h) - (i + j);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f, …, j in $s0, …, $s4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" sz="3200">
                <a:solidFill>
                  <a:schemeClr val="dk1"/>
                </a:solidFill>
              </a:rPr>
              <a:t>Equivalent</a:t>
            </a:r>
            <a:r>
              <a:rPr b="0" i="0" lang="en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code: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b="0" i="0" lang="en" sz="28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add $t0, $s1, $s2</a:t>
            </a:r>
            <a:br>
              <a:rPr b="0" i="0" lang="en" sz="28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" sz="28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add $t1, $s3, $s4</a:t>
            </a:r>
            <a:br>
              <a:rPr b="0" i="0" lang="en" sz="28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" sz="28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sub $s0, $t0, $t1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Addresses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601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byte of main storage has an address. Most modern processors use 32-bit (2</a:t>
            </a:r>
            <a:r>
              <a:rPr baseline="30000" lang="en"/>
              <a:t>32</a:t>
            </a:r>
            <a:r>
              <a:rPr lang="en"/>
              <a:t>) or 64-bit(2</a:t>
            </a:r>
            <a:r>
              <a:rPr baseline="30000" lang="en"/>
              <a:t>64</a:t>
            </a:r>
            <a:r>
              <a:rPr lang="en"/>
              <a:t>) addresses Think of main storage as if it were an array.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byte[0x00000000 ... 0xFFFFFFFF] mainStorage;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main storage address is an index into memory. A 32-bit address is the address of a </a:t>
            </a:r>
            <a:r>
              <a:rPr b="1" lang="en"/>
              <a:t>single byte</a:t>
            </a:r>
            <a:r>
              <a:rPr lang="en"/>
              <a:t>. Thirty-two wires of the bus contain an address (there are many more bus wires for timing and control).</a:t>
            </a:r>
            <a:br>
              <a:rPr lang="en"/>
            </a:b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8450" y="437925"/>
            <a:ext cx="2819725" cy="44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684212" y="109538"/>
            <a:ext cx="8259762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Memory Operand Example 1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684212" y="844153"/>
            <a:ext cx="8270875" cy="3833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20"/>
              <a:buFont typeface="Noto Sans Symbols"/>
              <a:buChar char="■"/>
            </a:pPr>
            <a:r>
              <a:rPr lang="en" sz="2300">
                <a:solidFill>
                  <a:schemeClr val="dk1"/>
                </a:solidFill>
              </a:rPr>
              <a:t>python</a:t>
            </a:r>
            <a:r>
              <a:rPr b="0" i="0" lang="en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code:</a:t>
            </a:r>
            <a:endParaRPr sz="9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b="0" i="0" lang="en" sz="1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g = h + A[8]</a:t>
            </a:r>
            <a:endParaRPr sz="900"/>
          </a:p>
          <a:p>
            <a:pPr indent="-22860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640"/>
              <a:buFont typeface="Noto Sans Symbols"/>
              <a:buChar char="■"/>
            </a:pP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in $</a:t>
            </a:r>
            <a:r>
              <a:rPr lang="en" sz="1900">
                <a:solidFill>
                  <a:schemeClr val="dk1"/>
                </a:solidFill>
              </a:rPr>
              <a:t>t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 h in $</a:t>
            </a:r>
            <a:r>
              <a:rPr lang="en" sz="1900">
                <a:solidFill>
                  <a:schemeClr val="dk1"/>
                </a:solidFill>
              </a:rPr>
              <a:t>t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 base address of A in $</a:t>
            </a:r>
            <a:r>
              <a:rPr lang="en" sz="1900">
                <a:solidFill>
                  <a:schemeClr val="dk1"/>
                </a:solidFill>
              </a:rPr>
              <a:t>t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500"/>
          </a:p>
          <a:p>
            <a:pPr indent="-2857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020"/>
              <a:buFont typeface="Noto Sans Symbols"/>
              <a:buChar char="■"/>
            </a:pPr>
            <a:r>
              <a:rPr b="0" i="0" lang="en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Compiled MIPS code:</a:t>
            </a:r>
            <a:endParaRPr sz="900"/>
          </a:p>
          <a:p>
            <a:pPr indent="-22860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640"/>
              <a:buFont typeface="Noto Sans Symbols"/>
              <a:buChar char="■"/>
            </a:pP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8 requires offset of 32</a:t>
            </a:r>
            <a:endParaRPr sz="500"/>
          </a:p>
          <a:p>
            <a:pPr indent="-17145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300"/>
              <a:buFont typeface="Noto Sans Symbols"/>
              <a:buChar char="■"/>
            </a:pPr>
            <a:r>
              <a:rPr b="0" i="0" lang="en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bytes per word</a:t>
            </a:r>
            <a:endParaRPr sz="5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b="0" i="0" lang="en" sz="1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lw  $t0, 32($</a:t>
            </a:r>
            <a:r>
              <a:rPr lang="en" sz="1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</a:t>
            </a:r>
            <a:r>
              <a:rPr b="0" i="0" lang="en" sz="1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3)    # load word</a:t>
            </a:r>
            <a:br>
              <a:rPr b="0" i="0" lang="en" sz="1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" sz="1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add $s1, $s2, $t0</a:t>
            </a:r>
            <a:endParaRPr sz="900"/>
          </a:p>
        </p:txBody>
      </p:sp>
      <p:sp>
        <p:nvSpPr>
          <p:cNvPr id="103" name="Google Shape;103;p21"/>
          <p:cNvSpPr/>
          <p:nvPr/>
        </p:nvSpPr>
        <p:spPr>
          <a:xfrm>
            <a:off x="1619250" y="4083844"/>
            <a:ext cx="914400" cy="30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342" y="-1009"/>
                </a:moveTo>
                <a:lnTo>
                  <a:pt x="118242" y="-1009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offset</a:t>
            </a:r>
            <a:endParaRPr/>
          </a:p>
        </p:txBody>
      </p:sp>
      <p:sp>
        <p:nvSpPr>
          <p:cNvPr id="104" name="Google Shape;104;p21"/>
          <p:cNvSpPr/>
          <p:nvPr/>
        </p:nvSpPr>
        <p:spPr>
          <a:xfrm>
            <a:off x="4140200" y="4083844"/>
            <a:ext cx="1655762" cy="3024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26203" y="-1009"/>
                </a:moveTo>
                <a:lnTo>
                  <a:pt x="7348" y="-1193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register</a:t>
            </a:r>
            <a:endParaRPr/>
          </a:p>
        </p:txBody>
      </p:sp>
      <p:cxnSp>
        <p:nvCxnSpPr>
          <p:cNvPr id="105" name="Google Shape;105;p21"/>
          <p:cNvCxnSpPr/>
          <p:nvPr/>
        </p:nvCxnSpPr>
        <p:spPr>
          <a:xfrm flipH="1" rot="10800000">
            <a:off x="2053675" y="3408600"/>
            <a:ext cx="381900" cy="5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21"/>
          <p:cNvCxnSpPr>
            <a:stCxn id="104" idx="3"/>
          </p:cNvCxnSpPr>
          <p:nvPr/>
        </p:nvCxnSpPr>
        <p:spPr>
          <a:xfrm rot="10800000">
            <a:off x="3314181" y="3354244"/>
            <a:ext cx="1653900" cy="7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684212" y="109538"/>
            <a:ext cx="8259762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Memory Operand Example 2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684212" y="844153"/>
            <a:ext cx="8270875" cy="3833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720"/>
              <a:buFont typeface="Noto Sans Symbols"/>
              <a:buChar char="■"/>
            </a:pPr>
            <a:r>
              <a:rPr lang="en" sz="3000">
                <a:solidFill>
                  <a:schemeClr val="dk1"/>
                </a:solidFill>
              </a:rPr>
              <a:t>Python</a:t>
            </a:r>
            <a:r>
              <a:rPr b="0" i="0" lang="en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code:</a:t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b="0" i="0" lang="en" sz="26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A[12] = h + A[8]</a:t>
            </a:r>
            <a:endParaRPr sz="1600"/>
          </a:p>
          <a:p>
            <a:pPr indent="-2730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340"/>
              <a:buFont typeface="Noto Sans Symbols"/>
              <a:buChar char="■"/>
            </a:pPr>
            <a:r>
              <a:rPr b="0" i="0" lang="en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 in $s2, base address of A in $s3</a:t>
            </a:r>
            <a:endParaRPr sz="1200"/>
          </a:p>
          <a:p>
            <a:pPr indent="-3302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720"/>
              <a:buFont typeface="Noto Sans Symbols"/>
              <a:buChar char="■"/>
            </a:pPr>
            <a:r>
              <a:rPr b="0" i="0" lang="en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Compiled MIPS code:</a:t>
            </a:r>
            <a:endParaRPr sz="1600"/>
          </a:p>
          <a:p>
            <a:pPr indent="-2730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340"/>
              <a:buFont typeface="Noto Sans Symbols"/>
              <a:buChar char="■"/>
            </a:pPr>
            <a:r>
              <a:rPr b="0" i="0" lang="en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8 requires offset of 32</a:t>
            </a:r>
            <a:endParaRPr sz="12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b="0" i="0" lang="en" sz="26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lw  $t0, 32($s3)    # load word</a:t>
            </a:r>
            <a:br>
              <a:rPr b="0" i="0" lang="en" sz="26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" sz="26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add $t0, $s2, $t0</a:t>
            </a:r>
            <a:br>
              <a:rPr b="0" i="0" lang="en" sz="26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" sz="26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sw  $t0, 48($s3)    # store word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