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5EC49C-6D13-4A36-ACF5-7FA7FAEC12FC}">
  <a:tblStyle styleId="{1C5EC49C-6D13-4A36-ACF5-7FA7FAEC12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f0ee123cfb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f0ee123c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0ee123cfb_0_16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22" name="Google Shape;122;gf0ee123cf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 name="Google Shape;123;gf0ee123cfb_0_1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f263475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263475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0ee123cfb_0_16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37" name="Google Shape;137;gf0ee123cfb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8" name="Google Shape;138;gf0ee123cfb_0_1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0ee123cfb_0_17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45" name="Google Shape;145;gf0ee123cfb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6" name="Google Shape;146;gf0ee123cfb_0_1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4f263475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f263475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f2634755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f263475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f2634755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f2634755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4f2634755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f2634755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f2634755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f2634755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0ee123cfb_0_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f0ee123cfb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4f263475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f263475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f2634755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f2634755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4f263475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f263475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fb20aeb64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efb20aeb6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fb20aeb64_0_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15" name="Google Shape;215;gefb20aeb6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6" name="Google Shape;216;gefb20aeb64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7789f8ca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7789f8c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7789f8caa_0_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77789f8caa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7789f8caa_0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77789f8caa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7789f8caa_0_3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52" name="Google Shape;252;g277789f8caa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3" name="Google Shape;253;g277789f8caa_0_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0ee123cfb_0_13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70" name="Google Shape;70;gf0ee123cfb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1" name="Google Shape;71;gf0ee123cfb_0_1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0ee123cfb_0_1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f0ee123cfb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59fdbea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59fdbea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59fdbeab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59fdbeab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0ee123cfb_0_14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98" name="Google Shape;98;gf0ee123cfb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9" name="Google Shape;99;gf0ee123cfb_0_1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ee123cfb_0_15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06" name="Google Shape;106;gf0ee123cfb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 name="Google Shape;107;gf0ee123cfb_0_1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59fdbea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59fdbea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p:cSld name="TITLE_AND_TWO_COLUMNS_1">
    <p:spTree>
      <p:nvGrpSpPr>
        <p:cNvPr id="50" name="Shape 50"/>
        <p:cNvGrpSpPr/>
        <p:nvPr/>
      </p:nvGrpSpPr>
      <p:grpSpPr>
        <a:xfrm>
          <a:off x="0" y="0"/>
          <a:ext cx="0" cy="0"/>
          <a:chOff x="0" y="0"/>
          <a:chExt cx="0" cy="0"/>
        </a:xfrm>
      </p:grpSpPr>
      <p:sp>
        <p:nvSpPr>
          <p:cNvPr id="51" name="Google Shape;51;p13"/>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rtl="0" algn="r">
              <a:lnSpc>
                <a:spcPct val="100000"/>
              </a:lnSpc>
              <a:spcBef>
                <a:spcPts val="0"/>
              </a:spcBef>
              <a:spcAft>
                <a:spcPts val="0"/>
              </a:spcAft>
              <a:buNone/>
              <a:defRPr sz="1400"/>
            </a:lvl1pPr>
            <a:lvl2pPr indent="0" lvl="1" marL="0" rtl="0" algn="r">
              <a:lnSpc>
                <a:spcPct val="100000"/>
              </a:lnSpc>
              <a:spcBef>
                <a:spcPts val="0"/>
              </a:spcBef>
              <a:spcAft>
                <a:spcPts val="0"/>
              </a:spcAft>
              <a:buNone/>
              <a:defRPr sz="1400"/>
            </a:lvl2pPr>
            <a:lvl3pPr indent="0" lvl="2" marL="0" rtl="0" algn="r">
              <a:lnSpc>
                <a:spcPct val="100000"/>
              </a:lnSpc>
              <a:spcBef>
                <a:spcPts val="0"/>
              </a:spcBef>
              <a:spcAft>
                <a:spcPts val="0"/>
              </a:spcAft>
              <a:buNone/>
              <a:defRPr sz="1400"/>
            </a:lvl3pPr>
            <a:lvl4pPr indent="0" lvl="3" marL="0" rtl="0" algn="r">
              <a:lnSpc>
                <a:spcPct val="100000"/>
              </a:lnSpc>
              <a:spcBef>
                <a:spcPts val="0"/>
              </a:spcBef>
              <a:spcAft>
                <a:spcPts val="0"/>
              </a:spcAft>
              <a:buNone/>
              <a:defRPr sz="1400"/>
            </a:lvl4pPr>
            <a:lvl5pPr indent="0" lvl="4" marL="0" rtl="0" algn="r">
              <a:lnSpc>
                <a:spcPct val="100000"/>
              </a:lnSpc>
              <a:spcBef>
                <a:spcPts val="0"/>
              </a:spcBef>
              <a:spcAft>
                <a:spcPts val="0"/>
              </a:spcAft>
              <a:buNone/>
              <a:defRPr sz="1400"/>
            </a:lvl5pPr>
            <a:lvl6pPr indent="0" lvl="5" marL="0" rtl="0" algn="r">
              <a:lnSpc>
                <a:spcPct val="100000"/>
              </a:lnSpc>
              <a:spcBef>
                <a:spcPts val="0"/>
              </a:spcBef>
              <a:spcAft>
                <a:spcPts val="0"/>
              </a:spcAft>
              <a:buNone/>
              <a:defRPr sz="1400"/>
            </a:lvl6pPr>
            <a:lvl7pPr indent="0" lvl="6" marL="0" rtl="0" algn="r">
              <a:lnSpc>
                <a:spcPct val="100000"/>
              </a:lnSpc>
              <a:spcBef>
                <a:spcPts val="0"/>
              </a:spcBef>
              <a:spcAft>
                <a:spcPts val="0"/>
              </a:spcAft>
              <a:buNone/>
              <a:defRPr sz="1400"/>
            </a:lvl7pPr>
            <a:lvl8pPr indent="0" lvl="7" marL="0" rtl="0" algn="r">
              <a:lnSpc>
                <a:spcPct val="100000"/>
              </a:lnSpc>
              <a:spcBef>
                <a:spcPts val="0"/>
              </a:spcBef>
              <a:spcAft>
                <a:spcPts val="0"/>
              </a:spcAft>
              <a:buNone/>
              <a:defRPr sz="1400"/>
            </a:lvl8pPr>
            <a:lvl9pPr indent="0" lvl="8" marL="0" rt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type="title"/>
          </p:nvPr>
        </p:nvSpPr>
        <p:spPr>
          <a:xfrm>
            <a:off x="685800" y="286940"/>
            <a:ext cx="5943600" cy="41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400"/>
              <a:buFont typeface="Arial"/>
              <a:buNone/>
            </a:pPr>
            <a:r>
              <a:rPr b="1" lang="en" sz="3400">
                <a:solidFill>
                  <a:srgbClr val="000000"/>
                </a:solidFill>
              </a:rPr>
              <a:t>Central Processing Unit (</a:t>
            </a:r>
            <a:r>
              <a:rPr b="1" i="0" lang="en" sz="3400" u="none">
                <a:solidFill>
                  <a:srgbClr val="000000"/>
                </a:solidFill>
                <a:latin typeface="Arial"/>
                <a:ea typeface="Arial"/>
                <a:cs typeface="Arial"/>
                <a:sym typeface="Arial"/>
              </a:rPr>
              <a:t>CPU) Basics</a:t>
            </a:r>
            <a:endParaRPr>
              <a:solidFill>
                <a:srgbClr val="000000"/>
              </a:solidFill>
            </a:endParaRPr>
          </a:p>
        </p:txBody>
      </p:sp>
      <p:sp>
        <p:nvSpPr>
          <p:cNvPr id="60" name="Google Shape;60;p14"/>
          <p:cNvSpPr txBox="1"/>
          <p:nvPr>
            <p:ph idx="1" type="body"/>
          </p:nvPr>
        </p:nvSpPr>
        <p:spPr>
          <a:xfrm>
            <a:off x="381000" y="1085850"/>
            <a:ext cx="8077200"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The computer’s CPU fetches, decodes, and executes program instructions</a:t>
            </a:r>
            <a:r>
              <a:rPr b="0" i="0" lang="en" sz="28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104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The two principal parts of the CPU are the </a:t>
            </a:r>
            <a:r>
              <a:rPr b="0" i="1" lang="en" sz="2600" u="none" cap="none" strike="noStrike">
                <a:solidFill>
                  <a:schemeClr val="dk1"/>
                </a:solidFill>
                <a:latin typeface="Arial"/>
                <a:ea typeface="Arial"/>
                <a:cs typeface="Arial"/>
                <a:sym typeface="Arial"/>
              </a:rPr>
              <a:t>datapath</a:t>
            </a:r>
            <a:r>
              <a:rPr b="0" i="0" lang="en" sz="2600" u="none" cap="none" strike="noStrike">
                <a:solidFill>
                  <a:schemeClr val="dk1"/>
                </a:solidFill>
                <a:latin typeface="Arial"/>
                <a:ea typeface="Arial"/>
                <a:cs typeface="Arial"/>
                <a:sym typeface="Arial"/>
              </a:rPr>
              <a:t> and the </a:t>
            </a:r>
            <a:r>
              <a:rPr b="0" i="1" lang="en" sz="2600" u="none" cap="none" strike="noStrike">
                <a:solidFill>
                  <a:schemeClr val="dk1"/>
                </a:solidFill>
                <a:latin typeface="Arial"/>
                <a:ea typeface="Arial"/>
                <a:cs typeface="Arial"/>
                <a:sym typeface="Arial"/>
              </a:rPr>
              <a:t>control unit</a:t>
            </a:r>
            <a:r>
              <a:rPr b="0" i="0" lang="en" sz="2600" u="none" cap="none" strike="noStrike">
                <a:solidFill>
                  <a:schemeClr val="dk1"/>
                </a:solidFill>
                <a:latin typeface="Arial"/>
                <a:ea typeface="Arial"/>
                <a:cs typeface="Arial"/>
                <a:sym typeface="Arial"/>
              </a:rPr>
              <a:t>.</a:t>
            </a:r>
            <a:endParaRPr/>
          </a:p>
          <a:p>
            <a:pPr indent="-285750" lvl="1" marL="742950" marR="0" rtl="0" algn="l">
              <a:lnSpc>
                <a:spcPct val="100000"/>
              </a:lnSpc>
              <a:spcBef>
                <a:spcPts val="96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The datapath consists of an </a:t>
            </a:r>
            <a:r>
              <a:rPr b="1" i="0" lang="en" sz="2400" u="none" cap="none" strike="noStrike">
                <a:solidFill>
                  <a:schemeClr val="dk1"/>
                </a:solidFill>
                <a:latin typeface="Times New Roman"/>
                <a:ea typeface="Times New Roman"/>
                <a:cs typeface="Times New Roman"/>
                <a:sym typeface="Times New Roman"/>
              </a:rPr>
              <a:t>arithmetic-logic unit (alu)</a:t>
            </a:r>
            <a:r>
              <a:rPr b="0" i="0" lang="en" sz="2400" u="none" cap="none" strike="noStrike">
                <a:solidFill>
                  <a:schemeClr val="dk1"/>
                </a:solidFill>
                <a:latin typeface="Times New Roman"/>
                <a:ea typeface="Times New Roman"/>
                <a:cs typeface="Times New Roman"/>
                <a:sym typeface="Times New Roman"/>
              </a:rPr>
              <a:t> and </a:t>
            </a:r>
            <a:r>
              <a:rPr b="1" i="0" lang="en" sz="2400" u="none" cap="none" strike="noStrike">
                <a:solidFill>
                  <a:schemeClr val="dk1"/>
                </a:solidFill>
                <a:latin typeface="Times New Roman"/>
                <a:ea typeface="Times New Roman"/>
                <a:cs typeface="Times New Roman"/>
                <a:sym typeface="Times New Roman"/>
              </a:rPr>
              <a:t>storage units (registers</a:t>
            </a:r>
            <a:r>
              <a:rPr b="0" i="0" lang="en" sz="2400" u="none" cap="none" strike="noStrike">
                <a:solidFill>
                  <a:schemeClr val="dk1"/>
                </a:solidFill>
                <a:latin typeface="Times New Roman"/>
                <a:ea typeface="Times New Roman"/>
                <a:cs typeface="Times New Roman"/>
                <a:sym typeface="Times New Roman"/>
              </a:rPr>
              <a:t>) that are interconnected by a </a:t>
            </a:r>
            <a:r>
              <a:rPr b="1" i="0" lang="en" sz="2400" u="none" cap="none" strike="noStrike">
                <a:solidFill>
                  <a:schemeClr val="dk1"/>
                </a:solidFill>
                <a:latin typeface="Times New Roman"/>
                <a:ea typeface="Times New Roman"/>
                <a:cs typeface="Times New Roman"/>
                <a:sym typeface="Times New Roman"/>
              </a:rPr>
              <a:t>data bus</a:t>
            </a:r>
            <a:r>
              <a:rPr b="0" i="0" lang="en" sz="2400" u="none" cap="none" strike="noStrike">
                <a:solidFill>
                  <a:schemeClr val="dk1"/>
                </a:solidFill>
                <a:latin typeface="Times New Roman"/>
                <a:ea typeface="Times New Roman"/>
                <a:cs typeface="Times New Roman"/>
                <a:sym typeface="Times New Roman"/>
              </a:rPr>
              <a:t> that is also connected to </a:t>
            </a:r>
            <a:r>
              <a:rPr b="1" i="0" lang="en" sz="2400" u="none" cap="none" strike="noStrike">
                <a:solidFill>
                  <a:schemeClr val="dk1"/>
                </a:solidFill>
                <a:latin typeface="Times New Roman"/>
                <a:ea typeface="Times New Roman"/>
                <a:cs typeface="Times New Roman"/>
                <a:sym typeface="Times New Roman"/>
              </a:rPr>
              <a:t>main memory</a:t>
            </a:r>
            <a:r>
              <a:rPr b="0" i="0" lang="en" sz="2400" u="none" cap="none" strike="noStrike">
                <a:solidFill>
                  <a:schemeClr val="dk1"/>
                </a:solidFill>
                <a:latin typeface="Times New Roman"/>
                <a:ea typeface="Times New Roman"/>
                <a:cs typeface="Times New Roman"/>
                <a:sym typeface="Times New Roman"/>
              </a:rPr>
              <a:t>.  </a:t>
            </a:r>
            <a:endParaRPr/>
          </a:p>
          <a:p>
            <a:pPr indent="-285750" lvl="1" marL="742950" marR="0" rtl="0" algn="l">
              <a:lnSpc>
                <a:spcPct val="100000"/>
              </a:lnSpc>
              <a:spcBef>
                <a:spcPts val="96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Various CPU components perform sequenced operations according to signals provided by its </a:t>
            </a:r>
            <a:r>
              <a:rPr b="1" i="0" lang="en" sz="2400" u="none" cap="none" strike="noStrike">
                <a:solidFill>
                  <a:schemeClr val="dk1"/>
                </a:solidFill>
                <a:latin typeface="Times New Roman"/>
                <a:ea typeface="Times New Roman"/>
                <a:cs typeface="Times New Roman"/>
                <a:sym typeface="Times New Roman"/>
              </a:rPr>
              <a:t>control unit</a:t>
            </a:r>
            <a:r>
              <a:rPr b="0" i="0" lang="en" sz="24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3"/>
          <p:cNvSpPr txBox="1"/>
          <p:nvPr>
            <p:ph type="title"/>
          </p:nvPr>
        </p:nvSpPr>
        <p:spPr>
          <a:xfrm>
            <a:off x="685800" y="286940"/>
            <a:ext cx="5943600" cy="41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400"/>
              <a:buFont typeface="Arial"/>
              <a:buNone/>
            </a:pPr>
            <a:r>
              <a:rPr b="1" lang="en" sz="3400"/>
              <a:t>Instruction Set Architecture</a:t>
            </a:r>
            <a:endParaRPr/>
          </a:p>
        </p:txBody>
      </p:sp>
      <p:sp>
        <p:nvSpPr>
          <p:cNvPr id="127" name="Google Shape;127;p23"/>
          <p:cNvSpPr txBox="1"/>
          <p:nvPr>
            <p:ph idx="1" type="body"/>
          </p:nvPr>
        </p:nvSpPr>
        <p:spPr>
          <a:xfrm>
            <a:off x="381000" y="1085850"/>
            <a:ext cx="8382000" cy="3257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A computer’s </a:t>
            </a:r>
            <a:r>
              <a:rPr b="1" i="0" lang="en" sz="2600" u="none" cap="none" strike="noStrike">
                <a:solidFill>
                  <a:schemeClr val="dk1"/>
                </a:solidFill>
              </a:rPr>
              <a:t>instruction set architecture (ISA) </a:t>
            </a:r>
            <a:r>
              <a:rPr b="0" i="0" lang="en" sz="2600" u="none" cap="none" strike="noStrike">
                <a:solidFill>
                  <a:schemeClr val="dk1"/>
                </a:solidFill>
                <a:latin typeface="Arial"/>
                <a:ea typeface="Arial"/>
                <a:cs typeface="Arial"/>
                <a:sym typeface="Arial"/>
              </a:rPr>
              <a:t>specifies the format of its instructions and the primitive operations that the </a:t>
            </a:r>
            <a:r>
              <a:rPr lang="en" sz="2600">
                <a:solidFill>
                  <a:schemeClr val="dk1"/>
                </a:solidFill>
              </a:rPr>
              <a:t>computer</a:t>
            </a:r>
            <a:r>
              <a:rPr b="0" i="0" lang="en" sz="2600" u="none" cap="none" strike="noStrike">
                <a:solidFill>
                  <a:schemeClr val="dk1"/>
                </a:solidFill>
                <a:latin typeface="Arial"/>
                <a:ea typeface="Arial"/>
                <a:cs typeface="Arial"/>
                <a:sym typeface="Arial"/>
              </a:rPr>
              <a:t> can perform.</a:t>
            </a:r>
            <a:endParaRPr/>
          </a:p>
          <a:p>
            <a:pPr indent="-342900" lvl="0" marL="342900" marR="0" rtl="0" algn="l">
              <a:lnSpc>
                <a:spcPct val="100000"/>
              </a:lnSpc>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The ISA is an interface between a computer’s hardware and its software.</a:t>
            </a:r>
            <a:endParaRPr/>
          </a:p>
          <a:p>
            <a:pPr indent="-342900" lvl="0" marL="342900" marR="0" rtl="0" algn="l">
              <a:lnSpc>
                <a:spcPct val="100000"/>
              </a:lnSpc>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Some ISAs include hundreds of different instructions for processing data and controlling program execution.</a:t>
            </a:r>
            <a:endParaRPr/>
          </a:p>
          <a:p>
            <a:pPr indent="0" lvl="0" marL="457200" marR="0" rtl="0" algn="l">
              <a:lnSpc>
                <a:spcPct val="100000"/>
              </a:lnSpc>
              <a:spcBef>
                <a:spcPts val="52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Machine Cycle</a:t>
            </a:r>
            <a:endParaRPr/>
          </a:p>
        </p:txBody>
      </p:sp>
      <p:sp>
        <p:nvSpPr>
          <p:cNvPr id="133" name="Google Shape;133;p24"/>
          <p:cNvSpPr txBox="1"/>
          <p:nvPr>
            <p:ph idx="1" type="body"/>
          </p:nvPr>
        </p:nvSpPr>
        <p:spPr>
          <a:xfrm>
            <a:off x="195525" y="1160600"/>
            <a:ext cx="6229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Most processors endlessly repeat three basic steps. Each machine cycle results in the execution of one machine instruction. A modern processor performs billions of machine cycles per second.</a:t>
            </a:r>
            <a:br>
              <a:rPr lang="en" sz="1200"/>
            </a:br>
            <a:br>
              <a:rPr lang="en" sz="1200"/>
            </a:br>
            <a:r>
              <a:rPr lang="en" sz="1200"/>
              <a:t>A machine instruction is a pattern of bits</a:t>
            </a:r>
            <a:br>
              <a:rPr lang="en" sz="1200"/>
            </a:br>
            <a:br>
              <a:rPr lang="en" sz="1200"/>
            </a:br>
            <a:r>
              <a:rPr lang="en" sz="1200"/>
              <a:t>1. </a:t>
            </a:r>
            <a:r>
              <a:rPr b="1" lang="en" sz="1200"/>
              <a:t>Fetch the Instruction</a:t>
            </a:r>
            <a:r>
              <a:rPr lang="en" sz="1200"/>
              <a:t>. The instruction is fetched from memory. The </a:t>
            </a:r>
            <a:r>
              <a:rPr b="1" lang="en" sz="1200"/>
              <a:t>program counter (PC)</a:t>
            </a:r>
            <a:r>
              <a:rPr lang="en" sz="1200"/>
              <a:t> is part of the processor. It contains the address of the instruction in memory.</a:t>
            </a:r>
            <a:br>
              <a:rPr lang="en" sz="1200"/>
            </a:br>
            <a:r>
              <a:rPr lang="en" sz="1200"/>
              <a:t>2. </a:t>
            </a:r>
            <a:r>
              <a:rPr b="1" lang="en" sz="1200"/>
              <a:t>Increment the Program Counter</a:t>
            </a:r>
            <a:r>
              <a:rPr lang="en" sz="1200"/>
              <a:t>. The program counter now points to the next instruction.</a:t>
            </a:r>
            <a:br>
              <a:rPr lang="en" sz="1200"/>
            </a:br>
            <a:r>
              <a:rPr lang="en" sz="1200"/>
              <a:t>3. </a:t>
            </a:r>
            <a:r>
              <a:rPr b="1" lang="en" sz="1200"/>
              <a:t>Execute the Instruction</a:t>
            </a:r>
            <a:r>
              <a:rPr lang="en" sz="1200"/>
              <a:t>. The operation asked for by the current machine instruction is performed.</a:t>
            </a:r>
            <a:br>
              <a:rPr lang="en" sz="1200"/>
            </a:br>
            <a:endParaRPr sz="1200"/>
          </a:p>
        </p:txBody>
      </p:sp>
      <p:pic>
        <p:nvPicPr>
          <p:cNvPr id="134" name="Google Shape;134;p24"/>
          <p:cNvPicPr preferRelativeResize="0"/>
          <p:nvPr/>
        </p:nvPicPr>
        <p:blipFill>
          <a:blip r:embed="rId3">
            <a:alphaModFix/>
          </a:blip>
          <a:stretch>
            <a:fillRect/>
          </a:stretch>
        </p:blipFill>
        <p:spPr>
          <a:xfrm>
            <a:off x="6424825" y="224319"/>
            <a:ext cx="2597175" cy="469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5"/>
          <p:cNvSpPr txBox="1"/>
          <p:nvPr>
            <p:ph type="title"/>
          </p:nvPr>
        </p:nvSpPr>
        <p:spPr>
          <a:xfrm>
            <a:off x="685800" y="286940"/>
            <a:ext cx="5943600" cy="41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400"/>
              <a:buFont typeface="Arial"/>
              <a:buNone/>
            </a:pPr>
            <a:r>
              <a:rPr b="1" i="0" lang="en" sz="3400" u="none">
                <a:highlight>
                  <a:schemeClr val="lt1"/>
                </a:highlight>
                <a:latin typeface="Arial"/>
                <a:ea typeface="Arial"/>
                <a:cs typeface="Arial"/>
                <a:sym typeface="Arial"/>
              </a:rPr>
              <a:t>Instruction Processing</a:t>
            </a:r>
            <a:endParaRPr>
              <a:highlight>
                <a:schemeClr val="lt1"/>
              </a:highlight>
            </a:endParaRPr>
          </a:p>
        </p:txBody>
      </p:sp>
      <p:sp>
        <p:nvSpPr>
          <p:cNvPr id="142" name="Google Shape;142;p25"/>
          <p:cNvSpPr txBox="1"/>
          <p:nvPr>
            <p:ph idx="1" type="body"/>
          </p:nvPr>
        </p:nvSpPr>
        <p:spPr>
          <a:xfrm>
            <a:off x="584300" y="1141000"/>
            <a:ext cx="8382000" cy="30291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100000"/>
              </a:lnSpc>
              <a:spcBef>
                <a:spcPts val="0"/>
              </a:spcBef>
              <a:spcAft>
                <a:spcPts val="0"/>
              </a:spcAft>
              <a:buClr>
                <a:schemeClr val="dk1"/>
              </a:buClr>
              <a:buSzPts val="2400"/>
              <a:buFont typeface="Arial"/>
              <a:buChar char="•"/>
            </a:pPr>
            <a:r>
              <a:rPr b="0" i="0" lang="en" sz="2400" u="none">
                <a:solidFill>
                  <a:schemeClr val="dk1"/>
                </a:solidFill>
                <a:latin typeface="Arial"/>
                <a:ea typeface="Arial"/>
                <a:cs typeface="Arial"/>
                <a:sym typeface="Arial"/>
              </a:rPr>
              <a:t>The </a:t>
            </a:r>
            <a:r>
              <a:rPr b="1" i="1" lang="en" sz="2400" u="none">
                <a:solidFill>
                  <a:schemeClr val="dk1"/>
                </a:solidFill>
              </a:rPr>
              <a:t>fetch-decode-execute cycle</a:t>
            </a:r>
            <a:r>
              <a:rPr b="0" i="0" lang="en" sz="2400" u="none">
                <a:solidFill>
                  <a:schemeClr val="dk1"/>
                </a:solidFill>
                <a:latin typeface="Arial"/>
                <a:ea typeface="Arial"/>
                <a:cs typeface="Arial"/>
                <a:sym typeface="Arial"/>
              </a:rPr>
              <a:t> is the series of steps that a computer carries out when it runs a program.</a:t>
            </a:r>
            <a:endParaRPr b="0" i="0" sz="2400" u="none">
              <a:solidFill>
                <a:schemeClr val="dk1"/>
              </a:solidFill>
              <a:latin typeface="Arial"/>
              <a:ea typeface="Arial"/>
              <a:cs typeface="Arial"/>
              <a:sym typeface="Arial"/>
            </a:endParaRPr>
          </a:p>
          <a:p>
            <a:pPr indent="-330200" lvl="0" marL="342900" marR="0" rtl="0" algn="l">
              <a:lnSpc>
                <a:spcPct val="100000"/>
              </a:lnSpc>
              <a:spcBef>
                <a:spcPts val="390"/>
              </a:spcBef>
              <a:spcAft>
                <a:spcPts val="0"/>
              </a:spcAft>
              <a:buClr>
                <a:schemeClr val="dk1"/>
              </a:buClr>
              <a:buSzPts val="2400"/>
              <a:buFont typeface="Arial"/>
              <a:buChar char="•"/>
            </a:pPr>
            <a:r>
              <a:rPr b="0" i="0" lang="en" sz="2400" u="none">
                <a:solidFill>
                  <a:schemeClr val="dk1"/>
                </a:solidFill>
                <a:latin typeface="Arial"/>
                <a:ea typeface="Arial"/>
                <a:cs typeface="Arial"/>
                <a:sym typeface="Arial"/>
              </a:rPr>
              <a:t>We first have to </a:t>
            </a:r>
            <a:r>
              <a:rPr b="0" i="1" lang="en" sz="2400" u="none">
                <a:solidFill>
                  <a:schemeClr val="dk1"/>
                </a:solidFill>
                <a:latin typeface="Arial"/>
                <a:ea typeface="Arial"/>
                <a:cs typeface="Arial"/>
                <a:sym typeface="Arial"/>
              </a:rPr>
              <a:t>fetch</a:t>
            </a:r>
            <a:r>
              <a:rPr b="0" i="0" lang="en" sz="2400" u="none">
                <a:solidFill>
                  <a:schemeClr val="dk1"/>
                </a:solidFill>
                <a:latin typeface="Arial"/>
                <a:ea typeface="Arial"/>
                <a:cs typeface="Arial"/>
                <a:sym typeface="Arial"/>
              </a:rPr>
              <a:t> an instruction from memory, and place it into the IR.</a:t>
            </a:r>
            <a:endParaRPr sz="2400">
              <a:solidFill>
                <a:schemeClr val="dk1"/>
              </a:solidFill>
            </a:endParaRPr>
          </a:p>
          <a:p>
            <a:pPr indent="-330200" lvl="0" marL="342900" marR="0" rtl="0" algn="l">
              <a:lnSpc>
                <a:spcPct val="100000"/>
              </a:lnSpc>
              <a:spcBef>
                <a:spcPts val="390"/>
              </a:spcBef>
              <a:spcAft>
                <a:spcPts val="0"/>
              </a:spcAft>
              <a:buClr>
                <a:schemeClr val="dk1"/>
              </a:buClr>
              <a:buSzPts val="2400"/>
              <a:buFont typeface="Arial"/>
              <a:buChar char="•"/>
            </a:pPr>
            <a:r>
              <a:rPr b="0" i="0" lang="en" sz="2400" u="none">
                <a:solidFill>
                  <a:schemeClr val="dk1"/>
                </a:solidFill>
                <a:latin typeface="Arial"/>
                <a:ea typeface="Arial"/>
                <a:cs typeface="Arial"/>
                <a:sym typeface="Arial"/>
              </a:rPr>
              <a:t>Once in the IR, it is </a:t>
            </a:r>
            <a:r>
              <a:rPr b="0" i="1" lang="en" sz="2400" u="none">
                <a:solidFill>
                  <a:schemeClr val="dk1"/>
                </a:solidFill>
                <a:latin typeface="Arial"/>
                <a:ea typeface="Arial"/>
                <a:cs typeface="Arial"/>
                <a:sym typeface="Arial"/>
              </a:rPr>
              <a:t>decoded </a:t>
            </a:r>
            <a:r>
              <a:rPr b="0" i="0" lang="en" sz="2400" u="none">
                <a:solidFill>
                  <a:schemeClr val="dk1"/>
                </a:solidFill>
                <a:latin typeface="Arial"/>
                <a:ea typeface="Arial"/>
                <a:cs typeface="Arial"/>
                <a:sym typeface="Arial"/>
              </a:rPr>
              <a:t>to determine what needs to be done next.</a:t>
            </a:r>
            <a:endParaRPr sz="2400">
              <a:solidFill>
                <a:schemeClr val="dk1"/>
              </a:solidFill>
            </a:endParaRPr>
          </a:p>
          <a:p>
            <a:pPr indent="-330200" lvl="0" marL="342900" marR="0" rtl="0" algn="l">
              <a:lnSpc>
                <a:spcPct val="100000"/>
              </a:lnSpc>
              <a:spcBef>
                <a:spcPts val="390"/>
              </a:spcBef>
              <a:spcAft>
                <a:spcPts val="0"/>
              </a:spcAft>
              <a:buClr>
                <a:schemeClr val="dk1"/>
              </a:buClr>
              <a:buSzPts val="2400"/>
              <a:buFont typeface="Arial"/>
              <a:buChar char="•"/>
            </a:pPr>
            <a:r>
              <a:rPr b="0" i="0" lang="en" sz="2400" u="none">
                <a:solidFill>
                  <a:schemeClr val="dk1"/>
                </a:solidFill>
                <a:latin typeface="Arial"/>
                <a:ea typeface="Arial"/>
                <a:cs typeface="Arial"/>
                <a:sym typeface="Arial"/>
              </a:rPr>
              <a:t>If a memory value (operand) is involved in the operation, it is retrieved and placed into the MBR.</a:t>
            </a:r>
            <a:endParaRPr sz="1600"/>
          </a:p>
          <a:p>
            <a:pPr indent="-330200" lvl="0" marL="342900" marR="0" rtl="0" algn="l">
              <a:lnSpc>
                <a:spcPct val="100000"/>
              </a:lnSpc>
              <a:spcBef>
                <a:spcPts val="390"/>
              </a:spcBef>
              <a:spcAft>
                <a:spcPts val="0"/>
              </a:spcAft>
              <a:buClr>
                <a:schemeClr val="dk1"/>
              </a:buClr>
              <a:buSzPts val="2400"/>
              <a:buFont typeface="Arial"/>
              <a:buChar char="•"/>
            </a:pPr>
            <a:r>
              <a:rPr b="0" i="0" lang="en" sz="2400" u="none">
                <a:solidFill>
                  <a:schemeClr val="dk1"/>
                </a:solidFill>
                <a:latin typeface="Arial"/>
                <a:ea typeface="Arial"/>
                <a:cs typeface="Arial"/>
                <a:sym typeface="Arial"/>
              </a:rPr>
              <a:t>With everything in place, the instruction is </a:t>
            </a:r>
            <a:r>
              <a:rPr b="0" i="1" lang="en" sz="2400" u="none">
                <a:solidFill>
                  <a:schemeClr val="dk1"/>
                </a:solidFill>
                <a:latin typeface="Arial"/>
                <a:ea typeface="Arial"/>
                <a:cs typeface="Arial"/>
                <a:sym typeface="Arial"/>
              </a:rPr>
              <a:t>executed</a:t>
            </a:r>
            <a:r>
              <a:rPr b="0" i="0" lang="en" sz="2400" u="none">
                <a:solidFill>
                  <a:schemeClr val="dk1"/>
                </a:solidFill>
                <a:latin typeface="Arial"/>
                <a:ea typeface="Arial"/>
                <a:cs typeface="Arial"/>
                <a:sym typeface="Arial"/>
              </a:rPr>
              <a: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6"/>
          <p:cNvPicPr preferRelativeResize="0"/>
          <p:nvPr/>
        </p:nvPicPr>
        <p:blipFill rotWithShape="1">
          <a:blip r:embed="rId3">
            <a:alphaModFix/>
          </a:blip>
          <a:srcRect b="0" l="0" r="0" t="0"/>
          <a:stretch/>
        </p:blipFill>
        <p:spPr>
          <a:xfrm>
            <a:off x="838200" y="1120378"/>
            <a:ext cx="5249465" cy="3688556"/>
          </a:xfrm>
          <a:prstGeom prst="rect">
            <a:avLst/>
          </a:prstGeom>
          <a:noFill/>
          <a:ln>
            <a:noFill/>
          </a:ln>
        </p:spPr>
      </p:pic>
      <p:sp>
        <p:nvSpPr>
          <p:cNvPr id="150" name="Google Shape;150;p26"/>
          <p:cNvSpPr txBox="1"/>
          <p:nvPr>
            <p:ph type="title"/>
          </p:nvPr>
        </p:nvSpPr>
        <p:spPr>
          <a:xfrm>
            <a:off x="685800" y="286940"/>
            <a:ext cx="5943600" cy="41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400"/>
              <a:buFont typeface="Arial"/>
              <a:buNone/>
            </a:pPr>
            <a:r>
              <a:rPr b="1" i="0" lang="en" sz="3400" u="none">
                <a:latin typeface="Arial"/>
                <a:ea typeface="Arial"/>
                <a:cs typeface="Arial"/>
                <a:sym typeface="Arial"/>
              </a:rPr>
              <a:t>Instruction 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Architecture</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AF5F5"/>
                </a:highlight>
              </a:rPr>
              <a:t>The </a:t>
            </a:r>
            <a:r>
              <a:rPr b="1" lang="en">
                <a:solidFill>
                  <a:schemeClr val="dk1"/>
                </a:solidFill>
                <a:highlight>
                  <a:srgbClr val="FAF5F5"/>
                </a:highlight>
              </a:rPr>
              <a:t>architecture</a:t>
            </a:r>
            <a:r>
              <a:rPr lang="en">
                <a:solidFill>
                  <a:schemeClr val="dk1"/>
                </a:solidFill>
                <a:highlight>
                  <a:srgbClr val="FAF5F5"/>
                </a:highlight>
              </a:rPr>
              <a:t> of a computer is a description of its components and its basic operations. </a:t>
            </a:r>
            <a:endParaRPr>
              <a:solidFill>
                <a:schemeClr val="dk1"/>
              </a:solidFill>
              <a:highlight>
                <a:srgbClr val="FAF5F5"/>
              </a:highlight>
            </a:endParaRPr>
          </a:p>
          <a:p>
            <a:pPr indent="0" lvl="0" marL="0" rtl="0" algn="l">
              <a:spcBef>
                <a:spcPts val="1600"/>
              </a:spcBef>
              <a:spcAft>
                <a:spcPts val="0"/>
              </a:spcAft>
              <a:buNone/>
            </a:pPr>
            <a:r>
              <a:rPr b="1" lang="en">
                <a:solidFill>
                  <a:schemeClr val="dk1"/>
                </a:solidFill>
                <a:highlight>
                  <a:srgbClr val="FAF5F5"/>
                </a:highlight>
              </a:rPr>
              <a:t>Assembly language</a:t>
            </a:r>
            <a:r>
              <a:rPr lang="en">
                <a:solidFill>
                  <a:schemeClr val="dk1"/>
                </a:solidFill>
                <a:highlight>
                  <a:srgbClr val="FAF5F5"/>
                </a:highlight>
              </a:rPr>
              <a:t> is used to write programs in terms of the basic operations of a processor. </a:t>
            </a:r>
            <a:endParaRPr>
              <a:solidFill>
                <a:schemeClr val="dk1"/>
              </a:solidFill>
              <a:highlight>
                <a:srgbClr val="FAF5F5"/>
              </a:highlight>
            </a:endParaRPr>
          </a:p>
          <a:p>
            <a:pPr indent="0" lvl="0" marL="0" rtl="0" algn="l">
              <a:spcBef>
                <a:spcPts val="1600"/>
              </a:spcBef>
              <a:spcAft>
                <a:spcPts val="1600"/>
              </a:spcAft>
              <a:buNone/>
            </a:pPr>
            <a:r>
              <a:rPr lang="en">
                <a:solidFill>
                  <a:schemeClr val="dk1"/>
                </a:solidFill>
                <a:highlight>
                  <a:srgbClr val="FAF5F5"/>
                </a:highlight>
              </a:rPr>
              <a:t>When a programmer writes in assembly language the programmer is asking for the basic operations of the processor. The architecture of the processor is visible in every statement of the program.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Languages</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AF5F5"/>
                </a:highlight>
              </a:rPr>
              <a:t>Most application programs are written in a </a:t>
            </a:r>
            <a:r>
              <a:rPr b="1" lang="en">
                <a:solidFill>
                  <a:schemeClr val="dk1"/>
                </a:solidFill>
                <a:highlight>
                  <a:srgbClr val="FAF5F5"/>
                </a:highlight>
              </a:rPr>
              <a:t>high level language</a:t>
            </a:r>
            <a:r>
              <a:rPr lang="en">
                <a:solidFill>
                  <a:schemeClr val="dk1"/>
                </a:solidFill>
                <a:highlight>
                  <a:srgbClr val="FAF5F5"/>
                </a:highlight>
              </a:rPr>
              <a:t>.</a:t>
            </a:r>
            <a:endParaRPr>
              <a:solidFill>
                <a:schemeClr val="dk1"/>
              </a:solidFill>
              <a:highlight>
                <a:srgbClr val="FAF5F5"/>
              </a:highlight>
            </a:endParaRPr>
          </a:p>
          <a:p>
            <a:pPr indent="0" lvl="0" marL="0" rtl="0" algn="l">
              <a:spcBef>
                <a:spcPts val="1600"/>
              </a:spcBef>
              <a:spcAft>
                <a:spcPts val="1600"/>
              </a:spcAft>
              <a:buNone/>
            </a:pPr>
            <a:r>
              <a:rPr lang="en">
                <a:solidFill>
                  <a:schemeClr val="dk1"/>
                </a:solidFill>
                <a:highlight>
                  <a:srgbClr val="FAF5F5"/>
                </a:highlight>
              </a:rPr>
              <a:t>Programs in high level languages such as C, Java,  or Python are (mostly) independent of the processor they run on. </a:t>
            </a:r>
            <a:endParaRPr>
              <a:solidFill>
                <a:schemeClr val="dk1"/>
              </a:solidFill>
              <a:highlight>
                <a:srgbClr val="FAF5F5"/>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Processor Architectures</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family of processor chip (MIPS, PIC, SPARC, Alpha, Motorola, Intel, et al.) has its own architecture</a:t>
            </a:r>
            <a:endParaRPr/>
          </a:p>
          <a:p>
            <a:pPr indent="0" lvl="0" marL="0" rtl="0" algn="l">
              <a:spcBef>
                <a:spcPts val="1600"/>
              </a:spcBef>
              <a:spcAft>
                <a:spcPts val="0"/>
              </a:spcAft>
              <a:buNone/>
            </a:pPr>
            <a:r>
              <a:rPr lang="en"/>
              <a:t>Each type of processor has its own assembly language.When you study an assembly language, you study the architecture of a particular processor.</a:t>
            </a:r>
            <a:br>
              <a:rPr lang="en"/>
            </a:br>
            <a:endParaRPr/>
          </a:p>
          <a:p>
            <a:pPr indent="0" lvl="0" marL="0" rtl="0" algn="l">
              <a:spcBef>
                <a:spcPts val="1600"/>
              </a:spcBef>
              <a:spcAft>
                <a:spcPts val="0"/>
              </a:spcAft>
              <a:buNone/>
            </a:pPr>
            <a:r>
              <a:rPr lang="en"/>
              <a:t>Computer scientists understand computers at many levels. They understand how the many levels are built one on top of another. Each of these levels corresponds to one or more courses in a computer science degree program.</a:t>
            </a:r>
            <a:br>
              <a:rPr lang="en"/>
            </a:br>
            <a:br>
              <a:rPr lang="en"/>
            </a:b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Instructions</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200"/>
              <a:t>Instructions are normally executed in sequence. The program counter advances forward through memory one instruction at a time. Each time an instruction is executed, the next one is automatically selected for the next execution cycle.</a:t>
            </a:r>
            <a:br>
              <a:rPr lang="en" sz="1200"/>
            </a:br>
            <a:br>
              <a:rPr lang="en" sz="1200"/>
            </a:br>
            <a:r>
              <a:rPr lang="en" sz="1200"/>
              <a:t>Operations like "add two integers" and "compare two integers" are operations that a processor does in one machine cycle. Loops and branches require machine instructions that alter the normal sequence.</a:t>
            </a:r>
            <a:br>
              <a:rPr lang="en" sz="1200"/>
            </a:br>
            <a:br>
              <a:rPr lang="en" sz="1200"/>
            </a:br>
            <a:r>
              <a:rPr lang="en" sz="1200"/>
              <a:t>A </a:t>
            </a:r>
            <a:r>
              <a:rPr b="1" lang="en" sz="1200"/>
              <a:t>machine instruction is a pattern of bits</a:t>
            </a:r>
            <a:r>
              <a:rPr lang="en" sz="1200"/>
              <a:t> that directs the processor to perform one machine operation. Here is the machine instruction that directs a 32-bit processor to add two 32-bit registers together (</a:t>
            </a:r>
            <a:r>
              <a:rPr b="1" lang="en" sz="1200"/>
              <a:t>a registe</a:t>
            </a:r>
            <a:r>
              <a:rPr lang="en" sz="1200"/>
              <a:t>r is a part of the processor that holds a bit pattern).</a:t>
            </a:r>
            <a:br>
              <a:rPr lang="en" sz="1200"/>
            </a:br>
            <a:br>
              <a:rPr lang="en" sz="1200"/>
            </a:br>
            <a:r>
              <a:rPr lang="en" sz="1200"/>
              <a:t>0000 0001 0010 1011 1000 0000 0010 0000</a:t>
            </a:r>
            <a:br>
              <a:rPr lang="en" sz="1200"/>
            </a:br>
            <a:br>
              <a:rPr lang="en" sz="1200"/>
            </a:br>
            <a:r>
              <a:rPr lang="en" sz="1200"/>
              <a:t>Some of the bits in the instruction specify the operation (adding two registers), other bits specify which two registers to add. A few more bits say were to put the result.</a:t>
            </a:r>
            <a:r>
              <a:rPr lang="en" sz="1200"/>
              <a:t>On a 32-bit processor, memory addresses are 32 bits wide and so the program counter (PC) holds a 32 bit address.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Assembly Language Statement</a:t>
            </a:r>
            <a:endParaRPr/>
          </a:p>
        </p:txBody>
      </p:sp>
      <p:sp>
        <p:nvSpPr>
          <p:cNvPr id="180" name="Google Shape;180;p31"/>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layout of a machine instruction is part of the architecture of a processor chip. Without knowing the layout you can't tell what the instruction means.</a:t>
            </a:r>
            <a:br>
              <a:rPr lang="en"/>
            </a:br>
            <a:br>
              <a:rPr lang="en"/>
            </a:br>
            <a:r>
              <a:rPr lang="en"/>
              <a:t>A statement in assembly language corresponds to one machine instruction. Assembly language is much easier to write than machine language. Here is the previous machine instruction and the assembly language that it corresponds to:</a:t>
            </a:r>
            <a:br>
              <a:rPr lang="en"/>
            </a:br>
            <a:br>
              <a:rPr lang="en"/>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Instruction</a:t>
            </a:r>
            <a:endParaRPr/>
          </a:p>
        </p:txBody>
      </p:sp>
      <p:sp>
        <p:nvSpPr>
          <p:cNvPr id="186" name="Google Shape;186;p32"/>
          <p:cNvSpPr txBox="1"/>
          <p:nvPr>
            <p:ph idx="1" type="body"/>
          </p:nvPr>
        </p:nvSpPr>
        <p:spPr>
          <a:xfrm>
            <a:off x="270975" y="2806000"/>
            <a:ext cx="8520600" cy="16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
            </a:br>
            <a:r>
              <a:rPr lang="en"/>
              <a:t>The instruction means: add the integers in registers $t1 and $t2 and put the result in register $t0. To create the machine instruction from the assembly language statement a translation program called an </a:t>
            </a:r>
            <a:r>
              <a:rPr b="1" lang="en"/>
              <a:t>assembler</a:t>
            </a:r>
            <a:r>
              <a:rPr lang="en"/>
              <a:t> is used.</a:t>
            </a:r>
            <a:endParaRPr/>
          </a:p>
        </p:txBody>
      </p:sp>
      <p:sp>
        <p:nvSpPr>
          <p:cNvPr id="187" name="Google Shape;187;p32"/>
          <p:cNvSpPr txBox="1"/>
          <p:nvPr/>
        </p:nvSpPr>
        <p:spPr>
          <a:xfrm>
            <a:off x="439800" y="1217175"/>
            <a:ext cx="1758900" cy="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88" name="Google Shape;188;p32"/>
          <p:cNvGraphicFramePr/>
          <p:nvPr/>
        </p:nvGraphicFramePr>
        <p:xfrm>
          <a:off x="311700" y="1282275"/>
          <a:ext cx="3000000" cy="3000000"/>
        </p:xfrm>
        <a:graphic>
          <a:graphicData uri="http://schemas.openxmlformats.org/drawingml/2006/table">
            <a:tbl>
              <a:tblPr>
                <a:noFill/>
                <a:tableStyleId>{1C5EC49C-6D13-4A36-ACF5-7FA7FAEC12FC}</a:tableStyleId>
              </a:tblPr>
              <a:tblGrid>
                <a:gridCol w="8696500"/>
              </a:tblGrid>
              <a:tr h="381000">
                <a:tc>
                  <a:txBody>
                    <a:bodyPr/>
                    <a:lstStyle/>
                    <a:p>
                      <a:pPr indent="0" lvl="0" marL="0" rtl="0" algn="l">
                        <a:lnSpc>
                          <a:spcPct val="115000"/>
                        </a:lnSpc>
                        <a:spcBef>
                          <a:spcPts val="0"/>
                        </a:spcBef>
                        <a:spcAft>
                          <a:spcPts val="1600"/>
                        </a:spcAft>
                        <a:buNone/>
                      </a:pPr>
                      <a:r>
                        <a:rPr b="1" lang="en" sz="1800">
                          <a:solidFill>
                            <a:schemeClr val="dk2"/>
                          </a:solidFill>
                        </a:rPr>
                        <a:t>machine instruction                                              assembly language statement</a:t>
                      </a:r>
                      <a:br>
                        <a:rPr lang="en" sz="1800">
                          <a:solidFill>
                            <a:schemeClr val="dk2"/>
                          </a:solidFill>
                        </a:rPr>
                      </a:br>
                      <a:br>
                        <a:rPr lang="en" sz="1800">
                          <a:solidFill>
                            <a:schemeClr val="dk2"/>
                          </a:solidFill>
                        </a:rPr>
                      </a:br>
                      <a:r>
                        <a:rPr b="1" lang="en">
                          <a:solidFill>
                            <a:schemeClr val="dk2"/>
                          </a:solidFill>
                          <a:latin typeface="Courier New"/>
                          <a:ea typeface="Courier New"/>
                          <a:cs typeface="Courier New"/>
                          <a:sym typeface="Courier New"/>
                        </a:rPr>
                        <a:t>0000 0001 0010 1011 1000 0000 0010 0000         add $t0,$t1,$t2</a:t>
                      </a:r>
                      <a:endParaRPr b="1">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idx="1" type="body"/>
          </p:nvPr>
        </p:nvSpPr>
        <p:spPr>
          <a:xfrm>
            <a:off x="381000" y="1085850"/>
            <a:ext cx="8382000" cy="3314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Registers hold data that can be readily accessed by the CPU.</a:t>
            </a:r>
            <a:endParaRPr/>
          </a:p>
          <a:p>
            <a:pPr indent="0" lvl="0" marL="457200" marR="0" rtl="0" algn="l">
              <a:lnSpc>
                <a:spcPct val="100000"/>
              </a:lnSpc>
              <a:spcBef>
                <a:spcPts val="560"/>
              </a:spcBef>
              <a:spcAft>
                <a:spcPts val="0"/>
              </a:spcAft>
              <a:buNone/>
            </a:pPr>
            <a:r>
              <a:t/>
            </a:r>
            <a:endParaRPr b="0" i="0" sz="2200" u="none" cap="none" strike="noStrike">
              <a:solidFill>
                <a:schemeClr val="dk1"/>
              </a:solidFill>
              <a:latin typeface="Arial"/>
              <a:ea typeface="Arial"/>
              <a:cs typeface="Arial"/>
              <a:sym typeface="Arial"/>
            </a:endParaRPr>
          </a:p>
          <a:p>
            <a:pPr indent="-342900" lvl="0" marL="342900" marR="0" rtl="0" algn="l">
              <a:lnSpc>
                <a:spcPct val="100000"/>
              </a:lnSpc>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The arithmetic-logic unit (ALU) carries out logical and arithmetic operations as directed by the control unit.</a:t>
            </a:r>
            <a:endParaRPr b="0" i="0" sz="2600" u="none" cap="none" strike="noStrike">
              <a:solidFill>
                <a:schemeClr val="dk1"/>
              </a:solidFill>
              <a:latin typeface="Arial"/>
              <a:ea typeface="Arial"/>
              <a:cs typeface="Arial"/>
              <a:sym typeface="Arial"/>
            </a:endParaRPr>
          </a:p>
          <a:p>
            <a:pPr indent="0" lvl="0" marL="457200" marR="0" rtl="0" algn="l">
              <a:lnSpc>
                <a:spcPct val="100000"/>
              </a:lnSpc>
              <a:spcBef>
                <a:spcPts val="520"/>
              </a:spcBef>
              <a:spcAft>
                <a:spcPts val="0"/>
              </a:spcAft>
              <a:buNone/>
            </a:pPr>
            <a:r>
              <a:t/>
            </a:r>
            <a:endParaRPr sz="2600">
              <a:solidFill>
                <a:schemeClr val="dk1"/>
              </a:solidFill>
            </a:endParaRPr>
          </a:p>
          <a:p>
            <a:pPr indent="-342900" lvl="0" marL="342900" marR="0" rtl="0" algn="l">
              <a:lnSpc>
                <a:spcPct val="100000"/>
              </a:lnSpc>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The control unit determines which actions to carry out according to the values in a </a:t>
            </a:r>
            <a:r>
              <a:rPr b="1" i="0" lang="en" sz="2600" u="none" cap="none" strike="noStrike">
                <a:solidFill>
                  <a:schemeClr val="dk1"/>
                </a:solidFill>
              </a:rPr>
              <a:t>program counter (</a:t>
            </a:r>
            <a:r>
              <a:rPr b="1" lang="en" sz="2600">
                <a:solidFill>
                  <a:schemeClr val="dk1"/>
                </a:solidFill>
              </a:rPr>
              <a:t>PC) </a:t>
            </a:r>
            <a:r>
              <a:rPr b="1" i="0" lang="en" sz="2600" u="none" cap="none" strike="noStrike">
                <a:solidFill>
                  <a:schemeClr val="dk1"/>
                </a:solidFill>
              </a:rPr>
              <a:t>register</a:t>
            </a:r>
            <a:r>
              <a:rPr b="0" i="0" lang="en" sz="2600" u="none" cap="none" strike="noStrike">
                <a:solidFill>
                  <a:schemeClr val="dk1"/>
                </a:solidFill>
                <a:latin typeface="Arial"/>
                <a:ea typeface="Arial"/>
                <a:cs typeface="Arial"/>
                <a:sym typeface="Arial"/>
              </a:rPr>
              <a:t> and a </a:t>
            </a:r>
            <a:r>
              <a:rPr b="1" i="0" lang="en" sz="2600" u="none" cap="none" strike="noStrike">
                <a:solidFill>
                  <a:schemeClr val="dk1"/>
                </a:solidFill>
              </a:rPr>
              <a:t>status register</a:t>
            </a:r>
            <a:r>
              <a:rPr b="0" i="0" lang="en" sz="2600" u="none" cap="none" strike="noStrike">
                <a:solidFill>
                  <a:schemeClr val="dk1"/>
                </a:solidFill>
                <a:latin typeface="Arial"/>
                <a:ea typeface="Arial"/>
                <a:cs typeface="Arial"/>
                <a:sym typeface="Arial"/>
              </a:rPr>
              <a:t>.</a:t>
            </a:r>
            <a:endParaRPr/>
          </a:p>
        </p:txBody>
      </p:sp>
      <p:sp>
        <p:nvSpPr>
          <p:cNvPr id="67" name="Google Shape;67;p15"/>
          <p:cNvSpPr txBox="1"/>
          <p:nvPr>
            <p:ph type="title"/>
          </p:nvPr>
        </p:nvSpPr>
        <p:spPr>
          <a:xfrm>
            <a:off x="685800" y="286940"/>
            <a:ext cx="5943600" cy="41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400"/>
              <a:buFont typeface="Arial"/>
              <a:buNone/>
            </a:pPr>
            <a:r>
              <a:rPr b="1" i="0" lang="en" sz="3400" u="none">
                <a:solidFill>
                  <a:srgbClr val="000000"/>
                </a:solidFill>
                <a:latin typeface="Arial"/>
                <a:ea typeface="Arial"/>
                <a:cs typeface="Arial"/>
                <a:sym typeface="Arial"/>
              </a:rPr>
              <a:t>CPU Basics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Assembly Language vs. Machine Language</a:t>
            </a:r>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Humans find assembly language much easier to use than machine language for many reasons.</a:t>
            </a:r>
            <a:br>
              <a:rPr lang="en"/>
            </a:br>
            <a:br>
              <a:rPr lang="en"/>
            </a:br>
            <a:r>
              <a:rPr lang="en"/>
              <a:t>It is hard for humans to keep track of those ones and zeros.</a:t>
            </a:r>
            <a:endParaRPr/>
          </a:p>
          <a:p>
            <a:pPr indent="0" lvl="0" marL="0" rtl="0" algn="l">
              <a:spcBef>
                <a:spcPts val="1600"/>
              </a:spcBef>
              <a:spcAft>
                <a:spcPts val="0"/>
              </a:spcAft>
              <a:buNone/>
            </a:pPr>
            <a:r>
              <a:rPr lang="en"/>
              <a:t>By using </a:t>
            </a:r>
            <a:r>
              <a:rPr b="1" lang="en"/>
              <a:t>symbols</a:t>
            </a:r>
            <a:r>
              <a:rPr lang="en"/>
              <a:t> programmers gain flexibility in describing the computation.</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vs. Low-Level Language</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AF5F5"/>
                </a:highlight>
              </a:rPr>
              <a:t>Assembly language describes computations </a:t>
            </a:r>
            <a:r>
              <a:rPr i="1" lang="en">
                <a:solidFill>
                  <a:schemeClr val="dk1"/>
                </a:solidFill>
                <a:highlight>
                  <a:srgbClr val="FAF5F5"/>
                </a:highlight>
              </a:rPr>
              <a:t>in terms of the hardware </a:t>
            </a:r>
            <a:r>
              <a:rPr lang="en">
                <a:solidFill>
                  <a:schemeClr val="dk1"/>
                </a:solidFill>
                <a:highlight>
                  <a:srgbClr val="FAF5F5"/>
                </a:highlight>
              </a:rPr>
              <a:t>of a particular processor. </a:t>
            </a:r>
            <a:endParaRPr>
              <a:solidFill>
                <a:schemeClr val="dk1"/>
              </a:solidFill>
              <a:highlight>
                <a:srgbClr val="FAF5F5"/>
              </a:highlight>
            </a:endParaRPr>
          </a:p>
          <a:p>
            <a:pPr indent="0" lvl="0" marL="0" rtl="0" algn="l">
              <a:spcBef>
                <a:spcPts val="1600"/>
              </a:spcBef>
              <a:spcAft>
                <a:spcPts val="0"/>
              </a:spcAft>
              <a:buNone/>
            </a:pPr>
            <a:r>
              <a:rPr lang="en">
                <a:solidFill>
                  <a:schemeClr val="dk1"/>
                </a:solidFill>
                <a:highlight>
                  <a:srgbClr val="FAF5F5"/>
                </a:highlight>
              </a:rPr>
              <a:t>A high level computer programming language (ideally) describes computations </a:t>
            </a:r>
            <a:r>
              <a:rPr i="1" lang="en">
                <a:solidFill>
                  <a:schemeClr val="dk1"/>
                </a:solidFill>
                <a:highlight>
                  <a:srgbClr val="FAF5F5"/>
                </a:highlight>
              </a:rPr>
              <a:t>in terms of the problem being solved </a:t>
            </a:r>
            <a:r>
              <a:rPr lang="en">
                <a:solidFill>
                  <a:schemeClr val="dk1"/>
                </a:solidFill>
                <a:highlight>
                  <a:srgbClr val="FAF5F5"/>
                </a:highlight>
              </a:rPr>
              <a:t>. </a:t>
            </a:r>
            <a:endParaRPr>
              <a:solidFill>
                <a:schemeClr val="dk1"/>
              </a:solidFill>
              <a:highlight>
                <a:srgbClr val="FAF5F5"/>
              </a:highlight>
            </a:endParaRPr>
          </a:p>
          <a:p>
            <a:pPr indent="0" lvl="0" marL="0" rtl="0" algn="l">
              <a:spcBef>
                <a:spcPts val="1600"/>
              </a:spcBef>
              <a:spcAft>
                <a:spcPts val="1600"/>
              </a:spcAft>
              <a:buNone/>
            </a:pPr>
            <a:r>
              <a:rPr lang="en">
                <a:solidFill>
                  <a:schemeClr val="dk1"/>
                </a:solidFill>
                <a:highlight>
                  <a:srgbClr val="FAF5F5"/>
                </a:highlight>
              </a:rPr>
              <a:t>Since there are many types problems, there are many high level languages, each designed for particular types of problems. For example, object-oriented languages, describe computations in terms of the objects of the problem and operations with them.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Assembly Applications</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AF5F5"/>
                </a:highlight>
              </a:rPr>
              <a:t>Assembly language </a:t>
            </a:r>
            <a:r>
              <a:rPr i="1" lang="en">
                <a:solidFill>
                  <a:schemeClr val="dk1"/>
                </a:solidFill>
                <a:highlight>
                  <a:srgbClr val="FAF5F5"/>
                </a:highlight>
              </a:rPr>
              <a:t>does</a:t>
            </a:r>
            <a:r>
              <a:rPr lang="en">
                <a:solidFill>
                  <a:schemeClr val="dk1"/>
                </a:solidFill>
                <a:highlight>
                  <a:srgbClr val="FAF5F5"/>
                </a:highlight>
              </a:rPr>
              <a:t> match the problem when the problem is the operation of the computer system. </a:t>
            </a:r>
            <a:endParaRPr>
              <a:solidFill>
                <a:schemeClr val="dk1"/>
              </a:solidFill>
              <a:highlight>
                <a:srgbClr val="FAF5F5"/>
              </a:highlight>
            </a:endParaRPr>
          </a:p>
          <a:p>
            <a:pPr indent="0" lvl="0" marL="0" rtl="0" algn="l">
              <a:spcBef>
                <a:spcPts val="1600"/>
              </a:spcBef>
              <a:spcAft>
                <a:spcPts val="0"/>
              </a:spcAft>
              <a:buNone/>
            </a:pPr>
            <a:r>
              <a:rPr lang="en">
                <a:solidFill>
                  <a:schemeClr val="dk1"/>
                </a:solidFill>
                <a:highlight>
                  <a:srgbClr val="FAF5F5"/>
                </a:highlight>
              </a:rPr>
              <a:t>Assembly language is used for operating systems, compilers, communications, low-level graphics, and other programs where the architecture of the processor must be visible. Often with these program the crucial parts are written in assembly and the rest in a high level language (usually C). </a:t>
            </a:r>
            <a:endParaRPr>
              <a:solidFill>
                <a:schemeClr val="dk1"/>
              </a:solidFill>
              <a:highlight>
                <a:srgbClr val="FAF5F5"/>
              </a:highlight>
            </a:endParaRPr>
          </a:p>
          <a:p>
            <a:pPr indent="0" lvl="0" marL="0" rtl="0" algn="l">
              <a:spcBef>
                <a:spcPts val="1600"/>
              </a:spcBef>
              <a:spcAft>
                <a:spcPts val="1600"/>
              </a:spcAft>
              <a:buNone/>
            </a:pPr>
            <a:r>
              <a:rPr lang="en">
                <a:solidFill>
                  <a:schemeClr val="dk1"/>
                </a:solidFill>
                <a:highlight>
                  <a:srgbClr val="FAF5F5"/>
                </a:highlight>
              </a:rPr>
              <a:t>The most common use of assembly language is in programming </a:t>
            </a:r>
            <a:r>
              <a:rPr b="1" lang="en">
                <a:solidFill>
                  <a:schemeClr val="dk1"/>
                </a:solidFill>
                <a:highlight>
                  <a:srgbClr val="FAF5F5"/>
                </a:highlight>
              </a:rPr>
              <a:t>embedded systems</a:t>
            </a:r>
            <a:r>
              <a:rPr lang="en">
                <a:solidFill>
                  <a:schemeClr val="dk1"/>
                </a:solidFill>
                <a:highlight>
                  <a:srgbClr val="FAF5F5"/>
                </a:highlight>
              </a:rPr>
              <a:t>. Here a processor chip is part of a machine built for a specific purpose. Examples are aviation electronics, communication satellites, DVD players, robots, automobile electronics, cell phones, and game consoles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idx="4294967295" type="body"/>
          </p:nvPr>
        </p:nvSpPr>
        <p:spPr>
          <a:xfrm>
            <a:off x="685800" y="881525"/>
            <a:ext cx="7620000" cy="3314700"/>
          </a:xfrm>
          <a:prstGeom prst="rect">
            <a:avLst/>
          </a:prstGeom>
          <a:solidFill>
            <a:srgbClr val="E4F5FF"/>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a:solidFill>
                  <a:schemeClr val="dk1"/>
                </a:solidFill>
                <a:latin typeface="Arial"/>
                <a:ea typeface="Arial"/>
                <a:cs typeface="Arial"/>
                <a:sym typeface="Arial"/>
              </a:rPr>
              <a:t>The major components of a computer system are its control unit, registers, memory, ALU, and data path.</a:t>
            </a:r>
            <a:endParaRPr/>
          </a:p>
          <a:p>
            <a:pPr indent="-342900" lvl="0" marL="342900" marR="0" rtl="0" algn="l">
              <a:lnSpc>
                <a:spcPct val="100000"/>
              </a:lnSpc>
              <a:spcBef>
                <a:spcPts val="780"/>
              </a:spcBef>
              <a:spcAft>
                <a:spcPts val="0"/>
              </a:spcAft>
              <a:buClr>
                <a:schemeClr val="dk1"/>
              </a:buClr>
              <a:buSzPts val="2600"/>
              <a:buFont typeface="Arial"/>
              <a:buChar char="•"/>
            </a:pPr>
            <a:r>
              <a:rPr b="0" i="0" lang="en" sz="2600" u="none">
                <a:solidFill>
                  <a:schemeClr val="dk1"/>
                </a:solidFill>
                <a:latin typeface="Arial"/>
                <a:ea typeface="Arial"/>
                <a:cs typeface="Arial"/>
                <a:sym typeface="Arial"/>
              </a:rPr>
              <a:t>A built-in clock keeps everything synchronized.</a:t>
            </a:r>
            <a:endParaRPr/>
          </a:p>
          <a:p>
            <a:pPr indent="0" lvl="0" marL="457200" marR="0" rtl="0" algn="l">
              <a:lnSpc>
                <a:spcPct val="100000"/>
              </a:lnSpc>
              <a:spcBef>
                <a:spcPts val="780"/>
              </a:spcBef>
              <a:spcAft>
                <a:spcPts val="0"/>
              </a:spcAft>
              <a:buNone/>
            </a:pPr>
            <a:r>
              <a:t/>
            </a:r>
            <a:endParaRPr/>
          </a:p>
          <a:p>
            <a:pPr indent="-342900" lvl="0" marL="342900" marR="0" rtl="0" algn="l">
              <a:lnSpc>
                <a:spcPct val="100000"/>
              </a:lnSpc>
              <a:spcBef>
                <a:spcPts val="780"/>
              </a:spcBef>
              <a:spcAft>
                <a:spcPts val="0"/>
              </a:spcAft>
              <a:buClr>
                <a:schemeClr val="dk1"/>
              </a:buClr>
              <a:buSzPts val="2600"/>
              <a:buFont typeface="Arial"/>
              <a:buChar char="•"/>
            </a:pPr>
            <a:r>
              <a:t/>
            </a:r>
            <a:endParaRPr/>
          </a:p>
        </p:txBody>
      </p:sp>
      <p:sp>
        <p:nvSpPr>
          <p:cNvPr id="212" name="Google Shape;212;p36"/>
          <p:cNvSpPr txBox="1"/>
          <p:nvPr>
            <p:ph idx="4294967295" type="title"/>
          </p:nvPr>
        </p:nvSpPr>
        <p:spPr>
          <a:xfrm>
            <a:off x="609600" y="286940"/>
            <a:ext cx="6477000" cy="41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3400"/>
              <a:buFont typeface="Arial"/>
              <a:buNone/>
            </a:pPr>
            <a:r>
              <a:rPr b="1" lang="en" sz="3400">
                <a:solidFill>
                  <a:srgbClr val="000000"/>
                </a:solidFill>
              </a:rPr>
              <a:t>Key Takeaways</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2"/>
                </a:solidFill>
              </a:rPr>
              <a:t>‹#›</a:t>
            </a:fld>
            <a:endParaRPr sz="1000">
              <a:solidFill>
                <a:schemeClr val="dk2"/>
              </a:solidFill>
            </a:endParaRPr>
          </a:p>
        </p:txBody>
      </p:sp>
      <p:sp>
        <p:nvSpPr>
          <p:cNvPr id="219" name="Google Shape;219;p37"/>
          <p:cNvSpPr txBox="1"/>
          <p:nvPr>
            <p:ph idx="4294967295" type="body"/>
          </p:nvPr>
        </p:nvSpPr>
        <p:spPr>
          <a:xfrm>
            <a:off x="685800" y="1200150"/>
            <a:ext cx="7620000" cy="3143400"/>
          </a:xfrm>
          <a:prstGeom prst="rect">
            <a:avLst/>
          </a:prstGeom>
          <a:solidFill>
            <a:srgbClr val="E4F5FF"/>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a:solidFill>
                  <a:schemeClr val="dk1"/>
                </a:solidFill>
                <a:latin typeface="Arial"/>
                <a:ea typeface="Arial"/>
                <a:cs typeface="Arial"/>
                <a:sym typeface="Arial"/>
              </a:rPr>
              <a:t>Computers run programs through iterative fetch-decode-execute cycles.</a:t>
            </a:r>
            <a:endParaRPr/>
          </a:p>
          <a:p>
            <a:pPr indent="-342900" lvl="0" marL="342900" marR="0" rtl="0" algn="l">
              <a:lnSpc>
                <a:spcPct val="100000"/>
              </a:lnSpc>
              <a:spcBef>
                <a:spcPts val="780"/>
              </a:spcBef>
              <a:spcAft>
                <a:spcPts val="0"/>
              </a:spcAft>
              <a:buClr>
                <a:schemeClr val="dk1"/>
              </a:buClr>
              <a:buSzPts val="2600"/>
              <a:buFont typeface="Arial"/>
              <a:buChar char="•"/>
            </a:pPr>
            <a:r>
              <a:rPr b="0" i="0" lang="en" sz="2600" u="none">
                <a:solidFill>
                  <a:schemeClr val="dk1"/>
                </a:solidFill>
                <a:latin typeface="Arial"/>
                <a:ea typeface="Arial"/>
                <a:cs typeface="Arial"/>
                <a:sym typeface="Arial"/>
              </a:rPr>
              <a:t>Computers</a:t>
            </a:r>
            <a:r>
              <a:rPr lang="en" sz="2600">
                <a:solidFill>
                  <a:schemeClr val="dk1"/>
                </a:solidFill>
              </a:rPr>
              <a:t> </a:t>
            </a:r>
            <a:r>
              <a:rPr b="0" i="0" lang="en" sz="2600" u="none">
                <a:solidFill>
                  <a:schemeClr val="dk1"/>
                </a:solidFill>
                <a:latin typeface="Arial"/>
                <a:ea typeface="Arial"/>
                <a:cs typeface="Arial"/>
                <a:sym typeface="Arial"/>
              </a:rPr>
              <a:t>run programs that are in machine language.</a:t>
            </a:r>
            <a:endParaRPr/>
          </a:p>
          <a:p>
            <a:pPr indent="-342900" lvl="0" marL="342900" marR="0" rtl="0" algn="l">
              <a:lnSpc>
                <a:spcPct val="100000"/>
              </a:lnSpc>
              <a:spcBef>
                <a:spcPts val="780"/>
              </a:spcBef>
              <a:spcAft>
                <a:spcPts val="0"/>
              </a:spcAft>
              <a:buClr>
                <a:schemeClr val="dk1"/>
              </a:buClr>
              <a:buSzPts val="2600"/>
              <a:buFont typeface="Arial"/>
              <a:buChar char="•"/>
            </a:pPr>
            <a:r>
              <a:rPr b="0" i="0" lang="en" sz="2600" u="none">
                <a:solidFill>
                  <a:schemeClr val="dk1"/>
                </a:solidFill>
                <a:latin typeface="Arial"/>
                <a:ea typeface="Arial"/>
                <a:cs typeface="Arial"/>
                <a:sym typeface="Arial"/>
              </a:rPr>
              <a:t>An assembler converts mnemonic code to machine language.</a:t>
            </a:r>
            <a:endParaRPr/>
          </a:p>
          <a:p>
            <a:pPr indent="-342900" lvl="0" marL="342900" marR="0" rtl="0" algn="l">
              <a:lnSpc>
                <a:spcPct val="100000"/>
              </a:lnSpc>
              <a:spcBef>
                <a:spcPts val="780"/>
              </a:spcBef>
              <a:spcAft>
                <a:spcPts val="0"/>
              </a:spcAft>
              <a:buClr>
                <a:schemeClr val="dk1"/>
              </a:buClr>
              <a:buSzPts val="2600"/>
              <a:buFont typeface="Arial"/>
              <a:buChar char="•"/>
            </a:pPr>
            <a:r>
              <a:t/>
            </a:r>
            <a:endParaRPr/>
          </a:p>
        </p:txBody>
      </p:sp>
      <p:sp>
        <p:nvSpPr>
          <p:cNvPr id="220" name="Google Shape;220;p37"/>
          <p:cNvSpPr txBox="1"/>
          <p:nvPr>
            <p:ph idx="4294967295" type="title"/>
          </p:nvPr>
        </p:nvSpPr>
        <p:spPr>
          <a:xfrm>
            <a:off x="609600" y="286940"/>
            <a:ext cx="6477000" cy="41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400"/>
              <a:buFont typeface="Arial"/>
              <a:buNone/>
            </a:pPr>
            <a:r>
              <a:rPr b="1" lang="en" sz="3400"/>
              <a:t>Key Takeaways</a:t>
            </a:r>
            <a:endParaRPr/>
          </a:p>
        </p:txBody>
      </p:sp>
      <p:sp>
        <p:nvSpPr>
          <p:cNvPr id="221" name="Google Shape;221;p3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
        <p:nvSpPr>
          <p:cNvPr id="227" name="Google Shape;22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a:t>Response time:</a:t>
            </a:r>
            <a:r>
              <a:rPr lang="en"/>
              <a:t> Also called execution time. The total time required for the computer to complete a task, including disk accesses, memory accesses, I/O activities, operating system overhead, CPU execution time, and so on.  </a:t>
            </a:r>
            <a:endParaRPr/>
          </a:p>
          <a:p>
            <a:pPr indent="-342900" lvl="0" marL="457200" rtl="0" algn="l">
              <a:spcBef>
                <a:spcPts val="0"/>
              </a:spcBef>
              <a:spcAft>
                <a:spcPts val="0"/>
              </a:spcAft>
              <a:buClr>
                <a:schemeClr val="dk2"/>
              </a:buClr>
              <a:buSzPts val="1800"/>
              <a:buChar char="●"/>
            </a:pPr>
            <a:r>
              <a:rPr b="1" lang="en"/>
              <a:t>Throughput:</a:t>
            </a:r>
            <a:r>
              <a:rPr lang="en"/>
              <a:t> Also called bandwidth. Another measure of performance, it is the number of tasks completed per unit time.</a:t>
            </a:r>
            <a:endParaRPr/>
          </a:p>
          <a:p>
            <a:pPr indent="0" lvl="0" marL="0" rtl="0" algn="l">
              <a:spcBef>
                <a:spcPts val="0"/>
              </a:spcBef>
              <a:spcAft>
                <a:spcPts val="1600"/>
              </a:spcAft>
              <a:buNone/>
            </a:pPr>
            <a:r>
              <a:t/>
            </a:r>
            <a:endParaRPr/>
          </a:p>
        </p:txBody>
      </p:sp>
      <p:pic>
        <p:nvPicPr>
          <p:cNvPr id="228" name="Google Shape;228;p38"/>
          <p:cNvPicPr preferRelativeResize="0"/>
          <p:nvPr/>
        </p:nvPicPr>
        <p:blipFill>
          <a:blip r:embed="rId3">
            <a:alphaModFix/>
          </a:blip>
          <a:stretch>
            <a:fillRect/>
          </a:stretch>
        </p:blipFill>
        <p:spPr>
          <a:xfrm>
            <a:off x="1089650" y="3028950"/>
            <a:ext cx="6715125" cy="2114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9"/>
          <p:cNvSpPr txBox="1"/>
          <p:nvPr>
            <p:ph idx="1" type="body"/>
          </p:nvPr>
        </p:nvSpPr>
        <p:spPr>
          <a:xfrm>
            <a:off x="381000" y="1143000"/>
            <a:ext cx="79248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Byte ordering, or </a:t>
            </a:r>
            <a:r>
              <a:rPr b="0" i="1" lang="en" sz="2600" u="none" cap="none" strike="noStrike">
                <a:solidFill>
                  <a:schemeClr val="dk1"/>
                </a:solidFill>
                <a:latin typeface="Arial"/>
                <a:ea typeface="Arial"/>
                <a:cs typeface="Arial"/>
                <a:sym typeface="Arial"/>
              </a:rPr>
              <a:t>endianness</a:t>
            </a:r>
            <a:r>
              <a:rPr b="0" i="0" lang="en" sz="2600" u="none" cap="none" strike="noStrike">
                <a:solidFill>
                  <a:schemeClr val="dk1"/>
                </a:solidFill>
                <a:latin typeface="Arial"/>
                <a:ea typeface="Arial"/>
                <a:cs typeface="Arial"/>
                <a:sym typeface="Arial"/>
              </a:rPr>
              <a:t>, is another major architectural consideration.</a:t>
            </a:r>
            <a:endParaRPr/>
          </a:p>
          <a:p>
            <a:pPr indent="-342900" lvl="0" marL="342900" marR="0" rtl="0" algn="l">
              <a:lnSpc>
                <a:spcPct val="100000"/>
              </a:lnSpc>
              <a:spcBef>
                <a:spcPts val="104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If we have a two-byte integer, the integer may be stored so that the least significant byte is followed by the most significant byte or vice versa.</a:t>
            </a:r>
            <a:endParaRPr/>
          </a:p>
          <a:p>
            <a:pPr indent="-285750" lvl="1" marL="742950" marR="0" rtl="0" algn="l">
              <a:lnSpc>
                <a:spcPct val="100000"/>
              </a:lnSpc>
              <a:spcBef>
                <a:spcPts val="96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In </a:t>
            </a:r>
            <a:r>
              <a:rPr b="0" i="1" lang="en" sz="2400" u="none" cap="none" strike="noStrike">
                <a:solidFill>
                  <a:schemeClr val="dk1"/>
                </a:solidFill>
                <a:latin typeface="Times New Roman"/>
                <a:ea typeface="Times New Roman"/>
                <a:cs typeface="Times New Roman"/>
                <a:sym typeface="Times New Roman"/>
              </a:rPr>
              <a:t>little endian </a:t>
            </a:r>
            <a:r>
              <a:rPr b="0" i="0" lang="en" sz="2400" u="none" cap="none" strike="noStrike">
                <a:solidFill>
                  <a:schemeClr val="dk1"/>
                </a:solidFill>
                <a:latin typeface="Times New Roman"/>
                <a:ea typeface="Times New Roman"/>
                <a:cs typeface="Times New Roman"/>
                <a:sym typeface="Times New Roman"/>
              </a:rPr>
              <a:t>machines,</a:t>
            </a:r>
            <a:r>
              <a:rPr b="0" i="1" lang="en" sz="2400" u="none" cap="none" strike="noStrike">
                <a:solidFill>
                  <a:schemeClr val="dk1"/>
                </a:solidFill>
                <a:latin typeface="Times New Roman"/>
                <a:ea typeface="Times New Roman"/>
                <a:cs typeface="Times New Roman"/>
                <a:sym typeface="Times New Roman"/>
              </a:rPr>
              <a:t> </a:t>
            </a:r>
            <a:r>
              <a:rPr b="0" i="0" lang="en" sz="2400" u="none" cap="none" strike="noStrike">
                <a:solidFill>
                  <a:schemeClr val="dk1"/>
                </a:solidFill>
                <a:latin typeface="Times New Roman"/>
                <a:ea typeface="Times New Roman"/>
                <a:cs typeface="Times New Roman"/>
                <a:sym typeface="Times New Roman"/>
              </a:rPr>
              <a:t>the least significant byte is followed by the most significant byte.</a:t>
            </a:r>
            <a:endParaRPr/>
          </a:p>
          <a:p>
            <a:pPr indent="-285750" lvl="1" marL="742950" marR="0" rtl="0" algn="l">
              <a:lnSpc>
                <a:spcPct val="100000"/>
              </a:lnSpc>
              <a:spcBef>
                <a:spcPts val="960"/>
              </a:spcBef>
              <a:spcAft>
                <a:spcPts val="0"/>
              </a:spcAft>
              <a:buClr>
                <a:schemeClr val="dk1"/>
              </a:buClr>
              <a:buSzPts val="2400"/>
              <a:buFont typeface="Times New Roman"/>
              <a:buChar char="–"/>
            </a:pPr>
            <a:r>
              <a:rPr b="0" i="1" lang="en" sz="2400" u="none" cap="none" strike="noStrike">
                <a:solidFill>
                  <a:schemeClr val="dk1"/>
                </a:solidFill>
                <a:latin typeface="Times New Roman"/>
                <a:ea typeface="Times New Roman"/>
                <a:cs typeface="Times New Roman"/>
                <a:sym typeface="Times New Roman"/>
              </a:rPr>
              <a:t>Big endian</a:t>
            </a:r>
            <a:r>
              <a:rPr b="0" i="0" lang="en" sz="2400" u="none" cap="none" strike="noStrike">
                <a:solidFill>
                  <a:schemeClr val="dk1"/>
                </a:solidFill>
                <a:latin typeface="Times New Roman"/>
                <a:ea typeface="Times New Roman"/>
                <a:cs typeface="Times New Roman"/>
                <a:sym typeface="Times New Roman"/>
              </a:rPr>
              <a:t> machines store the most significant byte first (at the lower address).</a:t>
            </a:r>
            <a:r>
              <a:rPr b="0" i="0" lang="en" sz="2200" u="none" cap="none" strike="noStrike">
                <a:solidFill>
                  <a:schemeClr val="dk1"/>
                </a:solidFill>
                <a:latin typeface="Arial"/>
                <a:ea typeface="Arial"/>
                <a:cs typeface="Arial"/>
                <a:sym typeface="Arial"/>
              </a:rPr>
              <a:t> </a:t>
            </a:r>
            <a:endParaRPr/>
          </a:p>
        </p:txBody>
      </p:sp>
      <p:sp>
        <p:nvSpPr>
          <p:cNvPr id="235" name="Google Shape;235;p39"/>
          <p:cNvSpPr txBox="1"/>
          <p:nvPr>
            <p:ph type="title"/>
          </p:nvPr>
        </p:nvSpPr>
        <p:spPr>
          <a:xfrm>
            <a:off x="685800" y="286940"/>
            <a:ext cx="5943600" cy="410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400"/>
              <a:buFont typeface="Arial"/>
              <a:buNone/>
            </a:pPr>
            <a:r>
              <a:rPr lang="en" sz="3400">
                <a:solidFill>
                  <a:srgbClr val="000000"/>
                </a:solidFill>
              </a:rPr>
              <a:t>Byte ordering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40"/>
          <p:cNvSpPr txBox="1"/>
          <p:nvPr>
            <p:ph idx="1" type="body"/>
          </p:nvPr>
        </p:nvSpPr>
        <p:spPr>
          <a:xfrm>
            <a:off x="381000" y="1143000"/>
            <a:ext cx="7924800" cy="1485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As an example, suppose we have the hexadecimal number 12345678</a:t>
            </a:r>
            <a:endParaRPr/>
          </a:p>
          <a:p>
            <a:pPr indent="-342900" lvl="0" marL="342900" marR="0" rtl="0" algn="l">
              <a:lnSpc>
                <a:spcPct val="100000"/>
              </a:lnSpc>
              <a:spcBef>
                <a:spcPts val="130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The big endian and small endian arrangements of the bytes are shown below.</a:t>
            </a:r>
            <a:endParaRPr/>
          </a:p>
        </p:txBody>
      </p:sp>
      <p:sp>
        <p:nvSpPr>
          <p:cNvPr id="242" name="Google Shape;242;p40"/>
          <p:cNvSpPr txBox="1"/>
          <p:nvPr>
            <p:ph type="title"/>
          </p:nvPr>
        </p:nvSpPr>
        <p:spPr>
          <a:xfrm>
            <a:off x="685800" y="286940"/>
            <a:ext cx="5943600" cy="410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400"/>
              <a:buFont typeface="Arial"/>
              <a:buNone/>
            </a:pPr>
            <a:r>
              <a:rPr b="1" i="0" lang="en" sz="3400" u="none">
                <a:solidFill>
                  <a:srgbClr val="FFFFFF"/>
                </a:solidFill>
                <a:latin typeface="Arial"/>
                <a:ea typeface="Arial"/>
                <a:cs typeface="Arial"/>
                <a:sym typeface="Arial"/>
              </a:rPr>
              <a:t>5.2 Instruction Formats</a:t>
            </a:r>
            <a:endParaRPr/>
          </a:p>
        </p:txBody>
      </p:sp>
      <p:pic>
        <p:nvPicPr>
          <p:cNvPr id="243" name="Google Shape;243;p40"/>
          <p:cNvPicPr preferRelativeResize="0"/>
          <p:nvPr/>
        </p:nvPicPr>
        <p:blipFill rotWithShape="1">
          <a:blip r:embed="rId3">
            <a:alphaModFix/>
          </a:blip>
          <a:srcRect b="0" l="0" r="0" t="0"/>
          <a:stretch/>
        </p:blipFill>
        <p:spPr>
          <a:xfrm>
            <a:off x="315225" y="3239250"/>
            <a:ext cx="8309699" cy="1345000"/>
          </a:xfrm>
          <a:prstGeom prst="rect">
            <a:avLst/>
          </a:prstGeom>
          <a:noFill/>
          <a:ln>
            <a:noFill/>
          </a:ln>
        </p:spPr>
      </p:pic>
      <p:sp>
        <p:nvSpPr>
          <p:cNvPr id="244" name="Google Shape;244;p40"/>
          <p:cNvSpPr txBox="1"/>
          <p:nvPr/>
        </p:nvSpPr>
        <p:spPr>
          <a:xfrm>
            <a:off x="7452800" y="687900"/>
            <a:ext cx="8058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MSB</a:t>
            </a:r>
            <a:endParaRPr/>
          </a:p>
        </p:txBody>
      </p:sp>
      <p:sp>
        <p:nvSpPr>
          <p:cNvPr id="245" name="Google Shape;245;p40"/>
          <p:cNvSpPr txBox="1"/>
          <p:nvPr/>
        </p:nvSpPr>
        <p:spPr>
          <a:xfrm>
            <a:off x="7500000" y="1712900"/>
            <a:ext cx="8058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LSB</a:t>
            </a:r>
            <a:endParaRPr/>
          </a:p>
        </p:txBody>
      </p:sp>
      <p:cxnSp>
        <p:nvCxnSpPr>
          <p:cNvPr id="246" name="Google Shape;246;p40"/>
          <p:cNvCxnSpPr/>
          <p:nvPr/>
        </p:nvCxnSpPr>
        <p:spPr>
          <a:xfrm flipH="1">
            <a:off x="5416800" y="1846250"/>
            <a:ext cx="2083200" cy="10200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p40"/>
          <p:cNvSpPr/>
          <p:nvPr/>
        </p:nvSpPr>
        <p:spPr>
          <a:xfrm>
            <a:off x="4983025" y="1621075"/>
            <a:ext cx="430200" cy="358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40"/>
          <p:cNvCxnSpPr/>
          <p:nvPr/>
        </p:nvCxnSpPr>
        <p:spPr>
          <a:xfrm flipH="1">
            <a:off x="4301700" y="948450"/>
            <a:ext cx="3193500" cy="660600"/>
          </a:xfrm>
          <a:prstGeom prst="straightConnector1">
            <a:avLst/>
          </a:prstGeom>
          <a:noFill/>
          <a:ln cap="flat" cmpd="sng" w="9525">
            <a:solidFill>
              <a:schemeClr val="dk2"/>
            </a:solidFill>
            <a:prstDash val="solid"/>
            <a:round/>
            <a:headEnd len="med" w="med" type="none"/>
            <a:tailEnd len="med" w="med" type="triangle"/>
          </a:ln>
        </p:spPr>
      </p:cxnSp>
      <p:sp>
        <p:nvSpPr>
          <p:cNvPr id="249" name="Google Shape;249;p40"/>
          <p:cNvSpPr/>
          <p:nvPr/>
        </p:nvSpPr>
        <p:spPr>
          <a:xfrm>
            <a:off x="3981500" y="1621075"/>
            <a:ext cx="430200" cy="358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41"/>
          <p:cNvSpPr txBox="1"/>
          <p:nvPr>
            <p:ph type="title"/>
          </p:nvPr>
        </p:nvSpPr>
        <p:spPr>
          <a:xfrm>
            <a:off x="685800" y="286940"/>
            <a:ext cx="5943600" cy="410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400"/>
              <a:buFont typeface="Arial"/>
              <a:buNone/>
            </a:pPr>
            <a:r>
              <a:rPr b="1" i="0" lang="en" sz="3400" u="none">
                <a:solidFill>
                  <a:srgbClr val="FFFFFF"/>
                </a:solidFill>
                <a:latin typeface="Arial"/>
                <a:ea typeface="Arial"/>
                <a:cs typeface="Arial"/>
                <a:sym typeface="Arial"/>
              </a:rPr>
              <a:t>5.2 Instruction Formats</a:t>
            </a:r>
            <a:endParaRPr/>
          </a:p>
        </p:txBody>
      </p:sp>
      <p:sp>
        <p:nvSpPr>
          <p:cNvPr id="257" name="Google Shape;257;p41"/>
          <p:cNvSpPr txBox="1"/>
          <p:nvPr>
            <p:ph idx="1" type="body"/>
          </p:nvPr>
        </p:nvSpPr>
        <p:spPr>
          <a:xfrm>
            <a:off x="381000" y="1085850"/>
            <a:ext cx="80010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Big endian:</a:t>
            </a:r>
            <a:endParaRPr b="0" i="0" sz="27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Is more natural.</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The sign of the number can be determined by looking at the byte at address offset 0.</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Strings and integers are stored in the same order.</a:t>
            </a:r>
            <a:endParaRPr/>
          </a:p>
          <a:p>
            <a:pPr indent="-342900" lvl="0" marL="342900" marR="0" rtl="0" algn="l">
              <a:lnSpc>
                <a:spcPct val="100000"/>
              </a:lnSpc>
              <a:spcBef>
                <a:spcPts val="810"/>
              </a:spcBef>
              <a:spcAft>
                <a:spcPts val="0"/>
              </a:spcAft>
              <a:buClr>
                <a:schemeClr val="dk1"/>
              </a:buClr>
              <a:buSzPts val="2700"/>
              <a:buFont typeface="Arial"/>
              <a:buChar char="•"/>
            </a:pPr>
            <a:r>
              <a:rPr b="0" i="0" lang="en" sz="2700" u="none" cap="none" strike="noStrike">
                <a:solidFill>
                  <a:schemeClr val="dk1"/>
                </a:solidFill>
                <a:latin typeface="Arial"/>
                <a:ea typeface="Arial"/>
                <a:cs typeface="Arial"/>
                <a:sym typeface="Arial"/>
              </a:rPr>
              <a:t>Little endian:</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Makes it easier to place values on non-word boundaries.</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Conversion from a 16-bit integer address to a 32-bit integer address does not require any arithmetic.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ph type="title"/>
          </p:nvPr>
        </p:nvSpPr>
        <p:spPr>
          <a:xfrm>
            <a:off x="685800" y="286940"/>
            <a:ext cx="5943600" cy="41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400"/>
              <a:buFont typeface="Arial"/>
              <a:buNone/>
            </a:pPr>
            <a:r>
              <a:rPr b="1" i="0" lang="en" sz="3400" u="none">
                <a:latin typeface="Arial"/>
                <a:ea typeface="Arial"/>
                <a:cs typeface="Arial"/>
                <a:sym typeface="Arial"/>
              </a:rPr>
              <a:t>Clocks</a:t>
            </a:r>
            <a:endParaRPr/>
          </a:p>
        </p:txBody>
      </p:sp>
      <p:sp>
        <p:nvSpPr>
          <p:cNvPr id="75" name="Google Shape;75;p16"/>
          <p:cNvSpPr txBox="1"/>
          <p:nvPr>
            <p:ph idx="1" type="body"/>
          </p:nvPr>
        </p:nvSpPr>
        <p:spPr>
          <a:xfrm>
            <a:off x="381000" y="1085850"/>
            <a:ext cx="8382000"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Every computer contains at least one clock that synchronizes the activities of its components.</a:t>
            </a:r>
            <a:endParaRPr/>
          </a:p>
          <a:p>
            <a:pPr indent="-342900" lvl="0" marL="342900" marR="0" rtl="0" algn="l">
              <a:lnSpc>
                <a:spcPct val="100000"/>
              </a:lnSpc>
              <a:spcBef>
                <a:spcPts val="84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A fixed number of clock cycles are required to carry out each data movement or computational operation</a:t>
            </a:r>
            <a:r>
              <a:rPr b="0" i="0" lang="en" sz="28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78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The clock frequency, measured in megahertz or gigahertz, determines the speed with which all operations are carried out.</a:t>
            </a:r>
            <a:endParaRPr/>
          </a:p>
          <a:p>
            <a:pPr indent="-342900" lvl="0" marL="342900" marR="0" rtl="0" algn="l">
              <a:lnSpc>
                <a:spcPct val="100000"/>
              </a:lnSpc>
              <a:spcBef>
                <a:spcPts val="78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Clock cycle time is the reciprocal of clock frequency.</a:t>
            </a:r>
            <a:endParaRPr/>
          </a:p>
          <a:p>
            <a:pPr indent="-285750" lvl="1" marL="742950" marR="0" rtl="0" algn="l">
              <a:lnSpc>
                <a:spcPct val="100000"/>
              </a:lnSpc>
              <a:spcBef>
                <a:spcPts val="72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An 800 MHz clock has a cycle time of 1.25 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ph idx="1" type="body"/>
          </p:nvPr>
        </p:nvSpPr>
        <p:spPr>
          <a:xfrm>
            <a:off x="381000" y="1085850"/>
            <a:ext cx="83820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Clock speed should not be confused with CPU performance.</a:t>
            </a:r>
            <a:endParaRPr b="0" i="0" sz="2500" u="none" cap="none" strike="noStrike">
              <a:solidFill>
                <a:schemeClr val="dk1"/>
              </a:solidFill>
              <a:latin typeface="Arial"/>
              <a:ea typeface="Arial"/>
              <a:cs typeface="Arial"/>
              <a:sym typeface="Arial"/>
            </a:endParaRPr>
          </a:p>
          <a:p>
            <a:pPr indent="-342900" lvl="0" marL="342900" marR="0" rtl="0" algn="l">
              <a:lnSpc>
                <a:spcPct val="100000"/>
              </a:lnSpc>
              <a:spcBef>
                <a:spcPts val="26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The CPU time required to run a program is given by the general performance equation</a:t>
            </a:r>
            <a:r>
              <a:rPr b="0" i="0" lang="en" sz="2600" u="none" cap="none" strike="noStrike">
                <a:solidFill>
                  <a:schemeClr val="dk1"/>
                </a:solidFill>
                <a:latin typeface="Times New Roman"/>
                <a:ea typeface="Times New Roman"/>
                <a:cs typeface="Times New Roman"/>
                <a:sym typeface="Times New Roman"/>
              </a:rPr>
              <a:t>:</a:t>
            </a:r>
            <a:endParaRPr/>
          </a:p>
          <a:p>
            <a:pPr indent="-184150" lvl="0" marL="342900" marR="0" rtl="0" algn="l">
              <a:lnSpc>
                <a:spcPct val="100000"/>
              </a:lnSpc>
              <a:spcBef>
                <a:spcPts val="250"/>
              </a:spcBef>
              <a:spcAft>
                <a:spcPts val="0"/>
              </a:spcAft>
              <a:buClr>
                <a:schemeClr val="dk1"/>
              </a:buClr>
              <a:buSzPts val="2500"/>
              <a:buFont typeface="Times New Roman"/>
              <a:buNone/>
            </a:pPr>
            <a:r>
              <a:t/>
            </a:r>
            <a:endParaRPr b="0" i="0" sz="2500" u="none" cap="none" strike="noStrike">
              <a:solidFill>
                <a:schemeClr val="dk1"/>
              </a:solidFill>
              <a:latin typeface="Arial"/>
              <a:ea typeface="Arial"/>
              <a:cs typeface="Arial"/>
              <a:sym typeface="Arial"/>
            </a:endParaRPr>
          </a:p>
          <a:p>
            <a:pPr indent="-184150" lvl="0" marL="342900" marR="0" rtl="0" algn="l">
              <a:lnSpc>
                <a:spcPct val="100000"/>
              </a:lnSpc>
              <a:spcBef>
                <a:spcPts val="250"/>
              </a:spcBef>
              <a:spcAft>
                <a:spcPts val="0"/>
              </a:spcAft>
              <a:buClr>
                <a:schemeClr val="dk1"/>
              </a:buClr>
              <a:buSzPts val="2500"/>
              <a:buFont typeface="Times New Roman"/>
              <a:buNone/>
            </a:pPr>
            <a:r>
              <a:t/>
            </a:r>
            <a:endParaRPr b="0" i="0" sz="2500" u="none" cap="none" strike="noStrike">
              <a:solidFill>
                <a:schemeClr val="dk1"/>
              </a:solidFill>
              <a:latin typeface="Arial"/>
              <a:ea typeface="Arial"/>
              <a:cs typeface="Arial"/>
              <a:sym typeface="Arial"/>
            </a:endParaRPr>
          </a:p>
          <a:p>
            <a:pPr indent="-285750" lvl="1" marL="742950" marR="0" rtl="0" algn="l">
              <a:lnSpc>
                <a:spcPct val="100000"/>
              </a:lnSpc>
              <a:spcBef>
                <a:spcPts val="24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We see that we can improve CPU throughput when we reduce the number of instructions in a program, reduce the number of cycles per instruction, or reduce the number of nanoseconds per clock cycle.</a:t>
            </a:r>
            <a:endParaRPr/>
          </a:p>
        </p:txBody>
      </p:sp>
      <p:pic>
        <p:nvPicPr>
          <p:cNvPr id="82" name="Google Shape;82;p17"/>
          <p:cNvPicPr preferRelativeResize="0"/>
          <p:nvPr/>
        </p:nvPicPr>
        <p:blipFill rotWithShape="1">
          <a:blip r:embed="rId3">
            <a:alphaModFix/>
          </a:blip>
          <a:srcRect b="0" l="0" r="0" t="0"/>
          <a:stretch/>
        </p:blipFill>
        <p:spPr>
          <a:xfrm>
            <a:off x="381000" y="2393156"/>
            <a:ext cx="6286502" cy="635794"/>
          </a:xfrm>
          <a:prstGeom prst="rect">
            <a:avLst/>
          </a:prstGeom>
          <a:noFill/>
          <a:ln>
            <a:noFill/>
          </a:ln>
        </p:spPr>
      </p:pic>
      <p:sp>
        <p:nvSpPr>
          <p:cNvPr id="83" name="Google Shape;83;p17"/>
          <p:cNvSpPr txBox="1"/>
          <p:nvPr>
            <p:ph type="title"/>
          </p:nvPr>
        </p:nvSpPr>
        <p:spPr>
          <a:xfrm>
            <a:off x="685800" y="286940"/>
            <a:ext cx="5943600" cy="41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400"/>
              <a:buFont typeface="Arial"/>
              <a:buNone/>
            </a:pPr>
            <a:r>
              <a:rPr b="1" i="0" lang="en" sz="3400" u="none">
                <a:latin typeface="Arial"/>
                <a:ea typeface="Arial"/>
                <a:cs typeface="Arial"/>
                <a:sym typeface="Arial"/>
              </a:rPr>
              <a:t>Clocks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Clock Speed</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 machines with the same clock cycle don't necessarily execute instructions in the same number of cycles</a:t>
            </a:r>
            <a:endParaRPr/>
          </a:p>
          <a:p>
            <a:pPr indent="-342900" lvl="0" marL="457200" rtl="0" algn="l">
              <a:spcBef>
                <a:spcPts val="0"/>
              </a:spcBef>
              <a:spcAft>
                <a:spcPts val="0"/>
              </a:spcAft>
              <a:buSzPts val="1800"/>
              <a:buChar char="●"/>
            </a:pPr>
            <a:r>
              <a:rPr lang="en"/>
              <a:t>Multiply Operation</a:t>
            </a:r>
            <a:endParaRPr/>
          </a:p>
          <a:p>
            <a:pPr indent="-317500" lvl="1" marL="914400" rtl="0" algn="l">
              <a:spcBef>
                <a:spcPts val="0"/>
              </a:spcBef>
              <a:spcAft>
                <a:spcPts val="0"/>
              </a:spcAft>
              <a:buSzPts val="1400"/>
              <a:buChar char="○"/>
            </a:pPr>
            <a:r>
              <a:rPr lang="en"/>
              <a:t>An old Intel 286 machine </a:t>
            </a:r>
            <a:r>
              <a:rPr lang="en"/>
              <a:t>required</a:t>
            </a:r>
            <a:r>
              <a:rPr lang="en"/>
              <a:t> 20 clock cycles</a:t>
            </a:r>
            <a:endParaRPr/>
          </a:p>
          <a:p>
            <a:pPr indent="-317500" lvl="1" marL="914400" rtl="0" algn="l">
              <a:spcBef>
                <a:spcPts val="0"/>
              </a:spcBef>
              <a:spcAft>
                <a:spcPts val="0"/>
              </a:spcAft>
              <a:buSzPts val="1400"/>
              <a:buChar char="○"/>
            </a:pPr>
            <a:r>
              <a:rPr lang="en"/>
              <a:t>Newer intel can do in 1 clock cycle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a:t>
            </a:r>
            <a:r>
              <a:rPr lang="en"/>
              <a:t> program consists of 1 billion instructions. It executes on a processor running at 2 GHz. Suppose that each of the instructions execute in 4 clock cycles. What is the execution time for the program?</a:t>
            </a:r>
            <a:endParaRPr/>
          </a:p>
          <a:p>
            <a:pPr indent="0" lvl="0" marL="0" rtl="0" algn="l">
              <a:spcBef>
                <a:spcPts val="1600"/>
              </a:spcBef>
              <a:spcAft>
                <a:spcPts val="0"/>
              </a:spcAft>
              <a:buNone/>
            </a:pPr>
            <a:r>
              <a:rPr lang="en"/>
              <a:t>10</a:t>
            </a:r>
            <a:r>
              <a:rPr baseline="30000" lang="en"/>
              <a:t>9</a:t>
            </a:r>
            <a:r>
              <a:rPr lang="en"/>
              <a:t> instructions x </a:t>
            </a:r>
            <a:r>
              <a:rPr lang="en"/>
              <a:t>4 cycles/instruction x</a:t>
            </a:r>
            <a:r>
              <a:rPr lang="en"/>
              <a:t>(.5 x 10</a:t>
            </a:r>
            <a:r>
              <a:rPr baseline="30000" lang="en"/>
              <a:t>-9</a:t>
            </a:r>
            <a:r>
              <a:rPr lang="en"/>
              <a:t> seconds/cycle) = 2 seconds</a:t>
            </a:r>
            <a:endParaRPr/>
          </a:p>
          <a:p>
            <a:pPr indent="0" lvl="0" marL="0" rtl="0" algn="l">
              <a:spcBef>
                <a:spcPts val="1600"/>
              </a:spcBef>
              <a:spcAft>
                <a:spcPts val="1600"/>
              </a:spcAft>
              <a:buNone/>
            </a:pPr>
            <a:r>
              <a:rPr lang="en"/>
              <a:t>2 GHz = 2 billion Hz = ½ billion HZ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ph type="title"/>
          </p:nvPr>
        </p:nvSpPr>
        <p:spPr>
          <a:xfrm>
            <a:off x="381000" y="286940"/>
            <a:ext cx="6934200" cy="41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400"/>
              <a:buFont typeface="Arial"/>
              <a:buNone/>
            </a:pPr>
            <a:r>
              <a:rPr b="1" i="0" lang="en" sz="3400" u="none">
                <a:latin typeface="Arial"/>
                <a:ea typeface="Arial"/>
                <a:cs typeface="Arial"/>
                <a:sym typeface="Arial"/>
              </a:rPr>
              <a:t>The Input/Output Subsystem</a:t>
            </a:r>
            <a:endParaRPr/>
          </a:p>
        </p:txBody>
      </p:sp>
      <p:sp>
        <p:nvSpPr>
          <p:cNvPr id="103" name="Google Shape;103;p20"/>
          <p:cNvSpPr txBox="1"/>
          <p:nvPr>
            <p:ph idx="1" type="body"/>
          </p:nvPr>
        </p:nvSpPr>
        <p:spPr>
          <a:xfrm>
            <a:off x="381000" y="1085850"/>
            <a:ext cx="8382000" cy="2857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A computer communicates with the outside world through its input/output (I/O) subsystem.</a:t>
            </a:r>
            <a:endParaRPr/>
          </a:p>
          <a:p>
            <a:pPr indent="-342900" lvl="0" marL="342900" marR="0" rtl="0" algn="l">
              <a:lnSpc>
                <a:spcPct val="100000"/>
              </a:lnSpc>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I/O devices connect to the CPU through various interfaces.</a:t>
            </a:r>
            <a:endParaRPr/>
          </a:p>
          <a:p>
            <a:pPr indent="-342900" lvl="0" marL="342900" marR="0" rtl="0" algn="l">
              <a:lnSpc>
                <a:spcPct val="100000"/>
              </a:lnSpc>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I/O can be memory-mapped-- where the I/O device behaves like main memory from the CPU’s point of view.</a:t>
            </a:r>
            <a:endParaRPr/>
          </a:p>
          <a:p>
            <a:pPr indent="-342900" lvl="0" marL="342900" marR="0" rtl="0" algn="l">
              <a:lnSpc>
                <a:spcPct val="100000"/>
              </a:lnSpc>
              <a:spcBef>
                <a:spcPts val="520"/>
              </a:spcBef>
              <a:spcAft>
                <a:spcPts val="0"/>
              </a:spcAft>
              <a:buClr>
                <a:schemeClr val="dk1"/>
              </a:buClr>
              <a:buSzPts val="2600"/>
              <a:buFont typeface="Arial"/>
              <a:buChar char="•"/>
            </a:pPr>
            <a:r>
              <a:rPr lang="en" sz="2600">
                <a:solidFill>
                  <a:schemeClr val="dk1"/>
                </a:solidFill>
              </a:rPr>
              <a:t>Each </a:t>
            </a:r>
            <a:r>
              <a:rPr b="0" i="0" lang="en" sz="2600" u="none" cap="none" strike="noStrike">
                <a:solidFill>
                  <a:schemeClr val="dk1"/>
                </a:solidFill>
                <a:latin typeface="Arial"/>
                <a:ea typeface="Arial"/>
                <a:cs typeface="Arial"/>
                <a:sym typeface="Arial"/>
              </a:rPr>
              <a:t>CPU has a </a:t>
            </a:r>
            <a:r>
              <a:rPr lang="en" sz="2600">
                <a:solidFill>
                  <a:schemeClr val="dk1"/>
                </a:solidFill>
              </a:rPr>
              <a:t>specific</a:t>
            </a:r>
            <a:r>
              <a:rPr b="0" i="0" lang="en" sz="2600" u="none" cap="none" strike="noStrike">
                <a:solidFill>
                  <a:schemeClr val="dk1"/>
                </a:solidFill>
                <a:latin typeface="Arial"/>
                <a:ea typeface="Arial"/>
                <a:cs typeface="Arial"/>
                <a:sym typeface="Arial"/>
              </a:rPr>
              <a:t> instruction set</a:t>
            </a:r>
            <a:r>
              <a:rPr lang="en" sz="2600">
                <a:solidFill>
                  <a:schemeClr val="dk1"/>
                </a:solidFill>
                <a:latin typeface="Times New Roman"/>
                <a:ea typeface="Times New Roman"/>
                <a:cs typeface="Times New Roman"/>
                <a:sym typeface="Times New Roman"/>
              </a:rPr>
              <a:t> that can include special I/O instructions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ph type="title"/>
          </p:nvPr>
        </p:nvSpPr>
        <p:spPr>
          <a:xfrm>
            <a:off x="685800" y="286940"/>
            <a:ext cx="5943600" cy="41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400"/>
              <a:buFont typeface="Arial"/>
              <a:buNone/>
            </a:pPr>
            <a:r>
              <a:rPr b="1" i="0" lang="en" sz="3400" u="none">
                <a:latin typeface="Arial"/>
                <a:ea typeface="Arial"/>
                <a:cs typeface="Arial"/>
                <a:sym typeface="Arial"/>
              </a:rPr>
              <a:t>Memory Organization</a:t>
            </a:r>
            <a:endParaRPr/>
          </a:p>
        </p:txBody>
      </p:sp>
      <p:sp>
        <p:nvSpPr>
          <p:cNvPr id="111" name="Google Shape;111;p21"/>
          <p:cNvSpPr txBox="1"/>
          <p:nvPr>
            <p:ph idx="1" type="body"/>
          </p:nvPr>
        </p:nvSpPr>
        <p:spPr>
          <a:xfrm>
            <a:off x="381000" y="1085850"/>
            <a:ext cx="8458200" cy="33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Computer memory consists of a linear array of addressable storage cells that are similar to registers.</a:t>
            </a:r>
            <a:endParaRPr/>
          </a:p>
          <a:p>
            <a:pPr indent="-292100" lvl="0" marL="342900" marR="0" rtl="0" algn="l">
              <a:lnSpc>
                <a:spcPct val="100000"/>
              </a:lnSpc>
              <a:spcBef>
                <a:spcPts val="0"/>
              </a:spcBef>
              <a:spcAft>
                <a:spcPts val="0"/>
              </a:spcAft>
              <a:buSzPts val="1800"/>
              <a:buChar char="•"/>
            </a:pPr>
            <a:r>
              <a:t/>
            </a:r>
            <a:endParaRPr/>
          </a:p>
          <a:p>
            <a:pPr indent="-342900" lvl="0" marL="342900" marR="0" rtl="0" algn="l">
              <a:lnSpc>
                <a:spcPct val="100000"/>
              </a:lnSpc>
              <a:spcBef>
                <a:spcPts val="520"/>
              </a:spcBef>
              <a:spcAft>
                <a:spcPts val="0"/>
              </a:spcAft>
              <a:buClr>
                <a:schemeClr val="dk1"/>
              </a:buClr>
              <a:buSzPts val="2600"/>
              <a:buFont typeface="Arial"/>
              <a:buChar char="•"/>
            </a:pPr>
            <a:r>
              <a:rPr lang="en" sz="2600">
                <a:solidFill>
                  <a:schemeClr val="dk1"/>
                </a:solidFill>
              </a:rPr>
              <a:t>Main M</a:t>
            </a:r>
            <a:r>
              <a:rPr b="0" i="0" lang="en" sz="2600" u="none" cap="none" strike="noStrike">
                <a:solidFill>
                  <a:schemeClr val="dk1"/>
                </a:solidFill>
                <a:latin typeface="Arial"/>
                <a:ea typeface="Arial"/>
                <a:cs typeface="Arial"/>
                <a:sym typeface="Arial"/>
              </a:rPr>
              <a:t>emory is constructed of RAM chips, often referred to in terms of length </a:t>
            </a:r>
            <a:r>
              <a:rPr b="1" i="0" lang="en" sz="2600" u="none" cap="none" strike="noStrike">
                <a:solidFill>
                  <a:schemeClr val="dk1"/>
                </a:solidFill>
                <a:latin typeface="Arial"/>
                <a:ea typeface="Arial"/>
                <a:cs typeface="Arial"/>
                <a:sym typeface="Arial"/>
              </a:rPr>
              <a:t>×</a:t>
            </a:r>
            <a:r>
              <a:rPr b="0" i="0" lang="en" sz="2600" u="none" cap="none" strike="noStrike">
                <a:solidFill>
                  <a:schemeClr val="dk1"/>
                </a:solidFill>
                <a:latin typeface="Arial"/>
                <a:ea typeface="Arial"/>
                <a:cs typeface="Arial"/>
                <a:sym typeface="Arial"/>
              </a:rPr>
              <a:t> width or N</a:t>
            </a:r>
            <a:r>
              <a:rPr lang="en" sz="2600">
                <a:solidFill>
                  <a:schemeClr val="dk1"/>
                </a:solidFill>
              </a:rPr>
              <a:t> x n</a:t>
            </a:r>
            <a:r>
              <a:rPr b="0" i="0" lang="en" sz="2600" u="none" cap="none" strike="noStrike">
                <a:solidFill>
                  <a:schemeClr val="dk1"/>
                </a:solidFill>
                <a:latin typeface="Arial"/>
                <a:ea typeface="Arial"/>
                <a:cs typeface="Arial"/>
                <a:sym typeface="Arial"/>
              </a:rPr>
              <a:t>.</a:t>
            </a:r>
            <a:endParaRPr b="0" i="0" sz="2600" u="none" cap="none" strike="noStrike">
              <a:solidFill>
                <a:schemeClr val="dk1"/>
              </a:solidFill>
              <a:latin typeface="Arial"/>
              <a:ea typeface="Arial"/>
              <a:cs typeface="Arial"/>
              <a:sym typeface="Arial"/>
            </a:endParaRPr>
          </a:p>
          <a:p>
            <a:pPr indent="-342900" lvl="0" marL="342900" marR="0" rtl="0" algn="l">
              <a:lnSpc>
                <a:spcPct val="100000"/>
              </a:lnSpc>
              <a:spcBef>
                <a:spcPts val="520"/>
              </a:spcBef>
              <a:spcAft>
                <a:spcPts val="0"/>
              </a:spcAft>
              <a:buClr>
                <a:schemeClr val="dk1"/>
              </a:buClr>
              <a:buSzPts val="2600"/>
              <a:buChar char="•"/>
            </a:pPr>
            <a:r>
              <a:rPr lang="en" sz="2600">
                <a:solidFill>
                  <a:schemeClr val="dk1"/>
                </a:solidFill>
              </a:rPr>
              <a:t>n is bit width 8,16,32</a:t>
            </a:r>
            <a:endParaRPr sz="2600">
              <a:solidFill>
                <a:schemeClr val="dk1"/>
              </a:solidFill>
            </a:endParaRPr>
          </a:p>
          <a:p>
            <a:pPr indent="-342900" lvl="0" marL="342900" marR="0" rtl="0" algn="l">
              <a:lnSpc>
                <a:spcPct val="100000"/>
              </a:lnSpc>
              <a:spcBef>
                <a:spcPts val="520"/>
              </a:spcBef>
              <a:spcAft>
                <a:spcPts val="0"/>
              </a:spcAft>
              <a:buClr>
                <a:schemeClr val="dk1"/>
              </a:buClr>
              <a:buSzPts val="2600"/>
              <a:buChar char="•"/>
            </a:pPr>
            <a:r>
              <a:rPr lang="en" sz="2600">
                <a:solidFill>
                  <a:schemeClr val="dk1"/>
                </a:solidFill>
              </a:rPr>
              <a:t>N is number of memory locations</a:t>
            </a:r>
            <a:endParaRPr sz="2600">
              <a:solidFill>
                <a:schemeClr val="dk1"/>
              </a:solidFill>
            </a:endParaRPr>
          </a:p>
          <a:p>
            <a:pPr indent="-342900" lvl="0" marL="342900" marR="0" rtl="0" algn="l">
              <a:lnSpc>
                <a:spcPct val="100000"/>
              </a:lnSpc>
              <a:spcBef>
                <a:spcPts val="520"/>
              </a:spcBef>
              <a:spcAft>
                <a:spcPts val="0"/>
              </a:spcAft>
              <a:buClr>
                <a:schemeClr val="dk1"/>
              </a:buClr>
              <a:buSzPts val="2600"/>
              <a:buChar char="•"/>
            </a:pPr>
            <a:r>
              <a:rPr lang="en" sz="2600">
                <a:solidFill>
                  <a:schemeClr val="dk1"/>
                </a:solidFill>
              </a:rPr>
              <a:t>m is number of address bits  N = 2</a:t>
            </a:r>
            <a:r>
              <a:rPr baseline="30000" lang="en" sz="2600">
                <a:solidFill>
                  <a:schemeClr val="dk1"/>
                </a:solidFill>
              </a:rPr>
              <a:t>m</a:t>
            </a:r>
            <a:endParaRPr baseline="30000" sz="2600">
              <a:solidFill>
                <a:schemeClr val="dk1"/>
              </a:solidFill>
            </a:endParaRPr>
          </a:p>
          <a:p>
            <a:pPr indent="0" lvl="0" marL="457200" marR="0" rtl="0" algn="l">
              <a:lnSpc>
                <a:spcPct val="100000"/>
              </a:lnSpc>
              <a:spcBef>
                <a:spcPts val="52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1k x 8 RAM 10 addr lines, 8-bit of data per memory location</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2</a:t>
            </a:r>
            <a:r>
              <a:rPr baseline="30000" lang="en" sz="1400">
                <a:solidFill>
                  <a:schemeClr val="dk1"/>
                </a:solidFill>
              </a:rPr>
              <a:t>10</a:t>
            </a:r>
            <a:r>
              <a:rPr lang="en" sz="1400">
                <a:solidFill>
                  <a:schemeClr val="dk1"/>
                </a:solidFill>
              </a:rPr>
              <a:t> = 1k (1024) mem locations = length</a:t>
            </a:r>
            <a:endParaRPr sz="1400">
              <a:solidFill>
                <a:schemeClr val="dk1"/>
              </a:solidFill>
            </a:endParaRPr>
          </a:p>
          <a:p>
            <a:pPr indent="0" lvl="0" marL="0" rtl="0" algn="l">
              <a:spcBef>
                <a:spcPts val="1600"/>
              </a:spcBef>
              <a:spcAft>
                <a:spcPts val="0"/>
              </a:spcAft>
              <a:buNone/>
            </a:pPr>
            <a:r>
              <a:rPr lang="en" sz="1400">
                <a:solidFill>
                  <a:schemeClr val="dk1"/>
                </a:solidFill>
              </a:rPr>
              <a:t>width = 8-bit, size = 1k-byte, 8k-bits</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1600"/>
              </a:spcAft>
              <a:buNone/>
            </a:pPr>
            <a:r>
              <a:t/>
            </a:r>
            <a:endParaRPr sz="1400">
              <a:solidFill>
                <a:schemeClr val="dk1"/>
              </a:solidFill>
            </a:endParaRPr>
          </a:p>
        </p:txBody>
      </p:sp>
      <p:sp>
        <p:nvSpPr>
          <p:cNvPr id="118" name="Google Shape;118;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19" name="Google Shape;119;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