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c95066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g65c95066b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Figure from page 125 of Computer Science Illuminated, Third Ed., by Nell Dale and John Lewis (Jones and Bartlett, 2007)</a:t>
            </a:r>
            <a:endParaRPr/>
          </a:p>
        </p:txBody>
      </p:sp>
      <p:sp>
        <p:nvSpPr>
          <p:cNvPr id="64" name="Google Shape;64;g65c95066b4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55b7093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55b7093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2233ebb8_1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42233ebb8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21c73f4c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a21c73f4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21c73f4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21c73f4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21c73f4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21c73f4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21c73f4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21c73f4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55b709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55b709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55b709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55b709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8467d6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8467d6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2233eb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2233eb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2233ebb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642233ebb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primary source for the material in this presentation (including figures and illustrations) is </a:t>
            </a:r>
            <a:r>
              <a:rPr i="1" lang="en"/>
              <a:t>The Architecture of Computer Hardware, Systems Software, &amp; Networking: An Information Technology Approach</a:t>
            </a:r>
            <a:r>
              <a:rPr lang="en"/>
              <a:t>, 4</a:t>
            </a:r>
            <a:r>
              <a:rPr baseline="30000" lang="en"/>
              <a:t>th</a:t>
            </a:r>
            <a:r>
              <a:rPr lang="en"/>
              <a:t> edition (plus supplementary materials) by Irv Englander (John Wiley &amp; Sons, 2009).</a:t>
            </a:r>
            <a:endParaRPr/>
          </a:p>
        </p:txBody>
      </p:sp>
      <p:sp>
        <p:nvSpPr>
          <p:cNvPr id="72" name="Google Shape;72;g642233ebb8_1_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2233ebb8_1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642233ebb8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55b709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55b709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2233ebb8_1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42233ebb8_1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21c73f4c7_0_7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ga21c73f4c7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ga21c73f4c7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21c73f4c7_0_10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ga21c73f4c7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6" name="Google Shape;216;ga21c73f4c7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55b709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55b70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55b709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55b709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55b709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55b709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55b709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55b709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55b7093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55b7093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55b709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55b709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55b709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55b709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62000" y="205978"/>
            <a:ext cx="7924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114800" y="4686300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7-</a:t>
            </a: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von Neumann architecture</a:t>
            </a:r>
            <a:endParaRPr/>
          </a:p>
        </p:txBody>
      </p:sp>
      <p:sp>
        <p:nvSpPr>
          <p:cNvPr descr="Rectangle: Click to edit Master text styles&#10;Second level&#10;Third level&#10;Fourth level&#10;Fifth level" id="67" name="Google Shape;67;p15"/>
          <p:cNvSpPr txBox="1"/>
          <p:nvPr>
            <p:ph idx="1" type="body"/>
          </p:nvPr>
        </p:nvSpPr>
        <p:spPr>
          <a:xfrm>
            <a:off x="140325" y="604500"/>
            <a:ext cx="7815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56"/>
              <a:buChar char="●"/>
            </a:pPr>
            <a:r>
              <a:rPr lang="en" sz="1960"/>
              <a:t>John von Neumann, mid-1940’s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007"/>
              <a:buChar char="○"/>
            </a:pPr>
            <a:r>
              <a:rPr lang="en" sz="1679"/>
              <a:t>Standard architecture for all mass produced computers since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007"/>
              <a:buChar char="○"/>
            </a:pPr>
            <a:r>
              <a:rPr lang="en" sz="1679"/>
              <a:t>Fundamental ideas</a:t>
            </a:r>
            <a:endParaRPr sz="1679"/>
          </a:p>
          <a:p>
            <a:pPr indent="-228600" lvl="2" marL="11430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330"/>
              <a:buChar char="■"/>
            </a:pPr>
            <a:r>
              <a:rPr lang="en" sz="1400"/>
              <a:t>Stored program concept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SzPts val="728"/>
              <a:buChar char="●"/>
            </a:pPr>
            <a:r>
              <a:rPr lang="en" sz="1120"/>
              <a:t>Same memory used for both data and programs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330"/>
              <a:buChar char="■"/>
            </a:pPr>
            <a:r>
              <a:rPr lang="en" sz="1400"/>
              <a:t>Linearly addressed memory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SzPts val="728"/>
              <a:buChar char="●"/>
            </a:pPr>
            <a:r>
              <a:rPr lang="en" sz="1120"/>
              <a:t>Each memory location gets a unique, sequential numeric address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330"/>
              <a:buChar char="■"/>
            </a:pPr>
            <a:r>
              <a:rPr lang="en" sz="1400"/>
              <a:t>Memory addresses independent of content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SzPts val="728"/>
              <a:buChar char="●"/>
            </a:pPr>
            <a:r>
              <a:rPr lang="en" sz="1120"/>
              <a:t>A memory location is always addressed the same way, regardless of what it contains</a:t>
            </a:r>
            <a:endParaRPr/>
          </a:p>
          <a:p>
            <a:pPr indent="0" lvl="0" marL="74295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4144" lvl="2" marL="11430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sz="1400"/>
          </a:p>
        </p:txBody>
      </p:sp>
      <p:pic>
        <p:nvPicPr>
          <p:cNvPr descr="c05f01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8250" y="3002774"/>
            <a:ext cx="3393600" cy="20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 Registers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CU contains several special-purpose registers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program counter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PC</a:t>
            </a:r>
            <a:r>
              <a:rPr lang="en">
                <a:solidFill>
                  <a:schemeClr val="dk1"/>
                </a:solidFill>
              </a:rPr>
              <a:t>) is used to store the address of the next instruction to be executed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instruction register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IR</a:t>
            </a:r>
            <a:r>
              <a:rPr lang="en">
                <a:solidFill>
                  <a:schemeClr val="dk1"/>
                </a:solidFill>
              </a:rPr>
              <a:t>) is used to hold the instruction currently being executed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memory interface unit</a:t>
            </a:r>
            <a:r>
              <a:rPr lang="en">
                <a:solidFill>
                  <a:schemeClr val="dk1"/>
                </a:solidFill>
              </a:rPr>
              <a:t> typically uses two dedicated registers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chemeClr val="dk1"/>
                </a:solidFill>
              </a:rPr>
              <a:t>memory address register</a:t>
            </a:r>
            <a:r>
              <a:rPr lang="en" sz="1800">
                <a:solidFill>
                  <a:schemeClr val="dk1"/>
                </a:solidFill>
              </a:rPr>
              <a:t> (</a:t>
            </a:r>
            <a:r>
              <a:rPr b="1" lang="en" sz="1800">
                <a:solidFill>
                  <a:schemeClr val="dk1"/>
                </a:solidFill>
              </a:rPr>
              <a:t>MAR</a:t>
            </a:r>
            <a:r>
              <a:rPr lang="en" sz="1800">
                <a:solidFill>
                  <a:schemeClr val="dk1"/>
                </a:solidFill>
              </a:rPr>
              <a:t>) is used to hold the address of the memory location currently being accessed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chemeClr val="dk1"/>
                </a:solidFill>
              </a:rPr>
              <a:t>memory data register</a:t>
            </a:r>
            <a:r>
              <a:rPr lang="en" sz="1800">
                <a:solidFill>
                  <a:schemeClr val="dk1"/>
                </a:solidFill>
              </a:rPr>
              <a:t> (</a:t>
            </a:r>
            <a:r>
              <a:rPr b="1" lang="en" sz="1800">
                <a:solidFill>
                  <a:schemeClr val="dk1"/>
                </a:solidFill>
              </a:rPr>
              <a:t>MDR</a:t>
            </a:r>
            <a:r>
              <a:rPr lang="en" sz="1800">
                <a:solidFill>
                  <a:schemeClr val="dk1"/>
                </a:solidFill>
              </a:rPr>
              <a:t>) is used to hold the data being moved to or from the memory location whose address appears in the MAR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Buses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31" name="Google Shape;131;p25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62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 path over which data and instructions are moved</a:t>
            </a:r>
            <a:endParaRPr/>
          </a:p>
          <a:p>
            <a:pPr indent="-30861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to memory – dedicated </a:t>
            </a:r>
            <a:endParaRPr sz="1800"/>
          </a:p>
          <a:p>
            <a:pPr indent="-30861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Registers to registers – dedicated </a:t>
            </a:r>
            <a:endParaRPr sz="1800"/>
          </a:p>
          <a:p>
            <a:pPr indent="-30861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to peripherals – standard</a:t>
            </a:r>
            <a:endParaRPr sz="1800"/>
          </a:p>
          <a:p>
            <a:pPr indent="-22225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PCI Express, IDE, SATA, USB, etc.</a:t>
            </a:r>
            <a:endParaRPr sz="1800"/>
          </a:p>
          <a:p>
            <a:pPr indent="-26162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Collection of lines</a:t>
            </a:r>
            <a:endParaRPr/>
          </a:p>
          <a:p>
            <a:pPr indent="-30861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Conductors – wires, traces, fibers</a:t>
            </a:r>
            <a:endParaRPr sz="1800"/>
          </a:p>
          <a:p>
            <a:pPr indent="-30861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Categories</a:t>
            </a:r>
            <a:endParaRPr sz="1800"/>
          </a:p>
          <a:p>
            <a:pPr indent="-22225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 sz="1800"/>
          </a:p>
          <a:p>
            <a:pPr indent="-22225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Addressing</a:t>
            </a:r>
            <a:endParaRPr sz="1800"/>
          </a:p>
          <a:p>
            <a:pPr indent="-22225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</a:t>
            </a:r>
            <a:endParaRPr sz="1800"/>
          </a:p>
          <a:p>
            <a:pPr indent="-22225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Power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" sz="36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haracteristics of</a:t>
            </a:r>
            <a:r>
              <a:rPr b="0" i="0" lang="en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buses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37" name="Google Shape;137;p26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6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line usage</a:t>
            </a:r>
            <a:endParaRPr/>
          </a:p>
          <a:p>
            <a:pPr indent="-30861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Parallel</a:t>
            </a:r>
            <a:endParaRPr sz="1800"/>
          </a:p>
          <a:p>
            <a:pPr indent="-30861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Serial</a:t>
            </a:r>
            <a:endParaRPr sz="1800"/>
          </a:p>
          <a:p>
            <a:pPr indent="-2616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Direction</a:t>
            </a:r>
            <a:endParaRPr/>
          </a:p>
          <a:p>
            <a:pPr indent="-30861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Simplex</a:t>
            </a:r>
            <a:endParaRPr sz="1800"/>
          </a:p>
          <a:p>
            <a:pPr indent="-30861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Half-duplex</a:t>
            </a:r>
            <a:endParaRPr sz="1800"/>
          </a:p>
          <a:p>
            <a:pPr indent="-30861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Full-duplex</a:t>
            </a:r>
            <a:endParaRPr sz="1800"/>
          </a:p>
          <a:p>
            <a:pPr indent="-2616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Arrangement</a:t>
            </a:r>
            <a:endParaRPr/>
          </a:p>
          <a:p>
            <a:pPr indent="-30861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Point-to-point</a:t>
            </a:r>
            <a:endParaRPr sz="1800"/>
          </a:p>
          <a:p>
            <a:pPr indent="-30861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Multipoint/broadcast</a:t>
            </a:r>
            <a:endParaRPr sz="1800"/>
          </a:p>
          <a:p>
            <a:pPr indent="-2616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Protocol</a:t>
            </a:r>
            <a:endParaRPr/>
          </a:p>
          <a:p>
            <a:pPr indent="-14732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None/>
            </a:pPr>
            <a:r>
              <a:t/>
            </a:r>
            <a:endParaRPr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6858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IT520 The CPU and Memory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65532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en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operations performed by the CPU typically involve a great deal of movement of data and instructions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physical path over which data and instructions are moved between components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buses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those which are designed specifically as integral components of larger systems for specific purposes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dedicated bus connects the CPU to memory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dedicated buses connect registers to one another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buses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typically general-purpose buses that are designed to fulfill a variety of roles and connect differing devices which may not have existed at the time the bus was designed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standard buses are used to connect the CPU to its peripherals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 Express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SATA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all examples of standard buses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bus consists of a collection of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line is a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conductor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some sort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used to conduct electrical signals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some systems,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fibers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used to conduct signals consisting of pulses of light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lines of a bus are typically categorized by their intended purpose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carry the data being moved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used to specify the destination of the data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lines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used to provide control and timing signals to devices along the bus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 lines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carry the power to supply the devices along the bus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lines are typically dedicated to their task, but other lines can be flexible and have different purposes under different circumstances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all the characteristics and categories of a bus have been determined, they must be encapsulated in some sort of bus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bus protocol  carefully specifies all the characteristics of the bus, including how each line is used, the format of the signals transmitted, and much more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absolutely essential that all devices connected to a bus adhere strictly to the bus protocol, or the bus will simply not be able to function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Memory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characteristic of memory is how it can be used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types of memory can be used for both reading and writing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access memory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Cells can be accessed in any order needed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is typically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means once power is lost, so are the contents of RAM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of memory are only able to be read and are written only once (or very rarely)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memory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different types of ROM, some are constructed with specific contents, others can be written to after installation, but writing is very slow and power intensive and therefore a rare operation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types of ROM are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non-volatile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means that the contents are retained even in the absence of power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characteristics can impact the choice of memory for specific applications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memory modules may be constructed with different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speeds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applications require faster (and typically more expensive) memory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consumption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generation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differ among types of module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Laptops emphasize battery life and have trouble dissipating heat effectively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density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measured in terms of the bits that can be stored per square centimeter of medium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vary widely for different types of memory based on supply and demand as well as manufacturing costs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Unit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space in the registers is extremely limited, the CPU must work very closely with the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memory unit consists of several individual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locations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 cells is uniquely identified by its own numeric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 cells stores the same number of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(typically a multiple of 8)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RAM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general types of RAM in widespread usage: dynamic and static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RAM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commonly used for the main memory unit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tends to be cheap, requires less power, generates less heat, and provides a higher bit density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downside is that it requires frequent refreshing to maintain its contents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necessitates additional circuitry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RAM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typically reserved for special applications such as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memory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2-3x faster than DRAM, but also more expensive (per unit of storage), generates more heat and offers significantly lower bit densities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doesn’t need to be refreshed periodically, but loses its contents when power is lost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of Memory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Uniquely addressed cells, each holding the same number of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Accessed via MAR and MDR of memory interface unit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800" y="2232500"/>
            <a:ext cx="4204451" cy="26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858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Components of the CPU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76" name="Google Shape;76;p16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Arithmetic logic unit (ALU)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Holds data temporarily and executes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unit (CU)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Interprets and manages the execution of instructions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Fetch-execute instruction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Mostly moves instructions and data around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 interface unit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management unit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interface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 Analogy of Memory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00150"/>
            <a:ext cx="4572000" cy="339804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000"/>
              <a:buFont typeface="Arial"/>
              <a:buNone/>
            </a:pPr>
            <a:r>
              <a:rPr b="0" i="0" lang="en" sz="10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Copyright 2010 John Wiley &amp; Sons, Inc.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65532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1"/>
              </a:buClr>
              <a:buSzPts val="1000"/>
              <a:buFont typeface="Arial"/>
              <a:buNone/>
            </a:pPr>
            <a:r>
              <a:rPr b="0" i="0" lang="en" sz="1000" u="none">
                <a:solidFill>
                  <a:srgbClr val="FF9F11"/>
                </a:solidFill>
                <a:latin typeface="Arial"/>
                <a:ea typeface="Arial"/>
                <a:cs typeface="Arial"/>
                <a:sym typeface="Arial"/>
              </a:rPr>
              <a:t>7-</a:t>
            </a:r>
            <a:fld id="{00000000-1234-1234-1234-123412341234}" type="slidenum">
              <a:rPr b="0" i="0" lang="en" sz="1000" u="none">
                <a:solidFill>
                  <a:srgbClr val="FF9F1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 of Memory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623400" y="110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architectural limitations of the capacity of the memory unit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the MAR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 bits) determines the number of unique addresses available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MAR size of </a:t>
            </a: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bits provides 2</a:t>
            </a:r>
            <a:r>
              <a:rPr baseline="30000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unique addresses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bits provides 65,536 addresses (64K)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bits provides 4,294,967,296 addresses (4GB)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bits provides 18,446,744,073,709,551,616 addresses (16EB)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giga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tera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peta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zetta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yotta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Traditionally, successive powers of 1024 or 1000, depending upon usage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toward powers of 1000 exclusively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characteristics of memory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03" name="Google Shape;203;p36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Read-write or read-only</a:t>
            </a:r>
            <a:endParaRPr/>
          </a:p>
          <a:p>
            <a:pPr indent="-31623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access memory (RAM) – volatile</a:t>
            </a:r>
            <a:endParaRPr sz="1800"/>
          </a:p>
          <a:p>
            <a:pPr indent="-31623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Read-only memory (ROM) – non-volatile</a:t>
            </a:r>
            <a:endParaRPr sz="1800"/>
          </a:p>
          <a:p>
            <a:pPr indent="-27559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 speed</a:t>
            </a:r>
            <a:endParaRPr/>
          </a:p>
          <a:p>
            <a:pPr indent="-27559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Power consumption</a:t>
            </a:r>
            <a:endParaRPr/>
          </a:p>
          <a:p>
            <a:pPr indent="-27559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Heat generation</a:t>
            </a:r>
            <a:endParaRPr/>
          </a:p>
          <a:p>
            <a:pPr indent="-27559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density</a:t>
            </a:r>
            <a:endParaRPr/>
          </a:p>
          <a:p>
            <a:pPr indent="-27559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  <a:p>
            <a:pPr indent="-27559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vs. static RAM</a:t>
            </a:r>
            <a:endParaRPr/>
          </a:p>
          <a:p>
            <a:pPr indent="-31623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RAM used for main memory unit</a:t>
            </a:r>
            <a:endParaRPr sz="1800"/>
          </a:p>
          <a:p>
            <a:pPr indent="-228282" lvl="2" marL="11430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Cheaper, less power, less heat, higher density, requires refresh</a:t>
            </a:r>
            <a:endParaRPr sz="1800"/>
          </a:p>
          <a:p>
            <a:pPr indent="-31623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RAM used for cache memory</a:t>
            </a:r>
            <a:endParaRPr sz="1800"/>
          </a:p>
          <a:p>
            <a:pPr indent="-228282" lvl="2" marL="11430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Faster, more expensive, lower density, no refresh required</a:t>
            </a:r>
            <a:endParaRPr sz="1800"/>
          </a:p>
          <a:p>
            <a:pPr indent="-210184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hlink"/>
              </a:buClr>
              <a:buSzPts val="209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6858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/>
          <p:nvPr>
            <p:ph type="title"/>
          </p:nvPr>
        </p:nvSpPr>
        <p:spPr>
          <a:xfrm>
            <a:off x="685800" y="286940"/>
            <a:ext cx="5943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1" i="0" lang="en" sz="3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Memory Hierarchy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81000" y="1085850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speaking, faster memory is more expensive than slower 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the best performance at the lowest cost, memory is organized in a hierarchical fashion.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Small, fast storage elements are kept in the CPU, larger, slower main memory is accessed through the data bus.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Larger, (almost) permanent storage in the form of disk and tape drives is still further from the CPU.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8"/>
          <p:cNvSpPr txBox="1"/>
          <p:nvPr>
            <p:ph type="title"/>
          </p:nvPr>
        </p:nvSpPr>
        <p:spPr>
          <a:xfrm>
            <a:off x="685800" y="286940"/>
            <a:ext cx="5943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1" i="0" lang="en" sz="3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Memory Hierarchy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81000" y="10858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storage organization can be thought of as a pyramid: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912" y="1502569"/>
            <a:ext cx="5744766" cy="335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CPU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central processing unit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CPU</a:t>
            </a:r>
            <a:r>
              <a:rPr lang="en">
                <a:solidFill>
                  <a:schemeClr val="dk1"/>
                </a:solidFill>
              </a:rPr>
              <a:t>) is the heart of the computer, where all the instructions are managed and executed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commonly divided into two primary components: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Arithmetic Logic Unit (ALU)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Control Unit (CU)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75" y="2506325"/>
            <a:ext cx="39433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Logic Unit (ALU)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arithmetic logic unit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ALU</a:t>
            </a:r>
            <a:r>
              <a:rPr lang="en">
                <a:solidFill>
                  <a:schemeClr val="dk1"/>
                </a:solidFill>
              </a:rPr>
              <a:t>) temporarily holds data and executes instructions on that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It’s important to realize that the ALU has very limited space for storing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As such, it typically stores only the data on which the current instruction will be acting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The rest of the data, as we’ll see is stored in the computer’s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Unit (CU)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control unit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CU</a:t>
            </a:r>
            <a:r>
              <a:rPr lang="en">
                <a:solidFill>
                  <a:schemeClr val="dk1"/>
                </a:solidFill>
              </a:rPr>
              <a:t>) interprets and manages the execution of instructions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</a:rPr>
              <a:t>The process of executing an instruction is typically described as the </a:t>
            </a:r>
            <a:r>
              <a:rPr b="1" lang="en">
                <a:solidFill>
                  <a:schemeClr val="dk1"/>
                </a:solidFill>
              </a:rPr>
              <a:t>fetch-execute instruction cycle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Most of what the CU does involves moving instructions and data around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Registers are an important subcomponent used throughout the CPU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">
                <a:solidFill>
                  <a:schemeClr val="dk1"/>
                </a:solidFill>
              </a:rPr>
              <a:t>Register list </a:t>
            </a:r>
            <a:r>
              <a:rPr lang="en">
                <a:solidFill>
                  <a:schemeClr val="dk1"/>
                </a:solidFill>
              </a:rPr>
              <a:t>- all of the registers in the CPU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A register as an individual storage location within CPU used for one or more specific purposes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Registers are designed to hold binary values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</a:pPr>
            <a:r>
              <a:rPr lang="en" sz="1800">
                <a:solidFill>
                  <a:schemeClr val="dk1"/>
                </a:solidFill>
              </a:rPr>
              <a:t>As with the contents of memory, those bits are utterly meaningless without context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</a:pPr>
            <a:r>
              <a:rPr lang="en" sz="1800">
                <a:solidFill>
                  <a:schemeClr val="dk1"/>
                </a:solidFill>
              </a:rPr>
              <a:t>It’s the programmer’s job to ensure that a register’s contents are interpreted in the proper </a:t>
            </a:r>
            <a:r>
              <a:rPr b="1" lang="en" sz="1800">
                <a:solidFill>
                  <a:schemeClr val="dk1"/>
                </a:solidFill>
              </a:rPr>
              <a:t>context (the data type)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 vs. Main Memory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However, they differ from memory in several important ways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</a:pPr>
            <a:r>
              <a:rPr lang="en" sz="1800">
                <a:solidFill>
                  <a:schemeClr val="dk1"/>
                </a:solidFill>
              </a:rPr>
              <a:t>There are a </a:t>
            </a:r>
            <a:r>
              <a:rPr b="1" lang="en" sz="1800">
                <a:solidFill>
                  <a:schemeClr val="dk1"/>
                </a:solidFill>
              </a:rPr>
              <a:t>limited number of registers</a:t>
            </a:r>
            <a:r>
              <a:rPr lang="en" sz="1800">
                <a:solidFill>
                  <a:schemeClr val="dk1"/>
                </a:solidFill>
              </a:rPr>
              <a:t> available to the CPU and each one holds only a few bytes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 sz="1800">
                <a:solidFill>
                  <a:schemeClr val="dk1"/>
                </a:solidFill>
              </a:rPr>
              <a:t>As such, there is significantly less storage available in registers than there is in memory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 sz="1800">
                <a:solidFill>
                  <a:schemeClr val="dk1"/>
                </a:solidFill>
              </a:rPr>
              <a:t>Most modern computers measure total register space in bytes, and memory space in gigabytes (billions of bytes)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</a:pPr>
            <a:r>
              <a:rPr lang="en" sz="1800">
                <a:solidFill>
                  <a:schemeClr val="dk1"/>
                </a:solidFill>
              </a:rPr>
              <a:t>Registers are typically treated as discrete units and accessed individually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</a:pPr>
            <a:r>
              <a:rPr lang="en" sz="1800">
                <a:solidFill>
                  <a:schemeClr val="dk1"/>
                </a:solidFill>
              </a:rPr>
              <a:t>Registers are not addressed like memory locations, they are manipulated directly by the CU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</a:pPr>
            <a:r>
              <a:rPr lang="en" sz="1800">
                <a:solidFill>
                  <a:schemeClr val="dk1"/>
                </a:solidFill>
              </a:rPr>
              <a:t>Each register is sized and hardwired for its assigned purpose(s)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Tasks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Registers are used for several different types of tasks within the CPU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Hold a small piece of data for processing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Hold a single instruction to be executed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Hold a single memory address to be accessed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Hold status info (bit-sized flags that indicated various yes-no states within the CPU)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Registers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typical CPU contains several different registers for a wide variety of purposes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ALU contains one or more </a:t>
            </a:r>
            <a:r>
              <a:rPr b="1" lang="en">
                <a:solidFill>
                  <a:schemeClr val="dk1"/>
                </a:solidFill>
              </a:rPr>
              <a:t>accumulators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</a:rPr>
              <a:t>These are also known as </a:t>
            </a:r>
            <a:r>
              <a:rPr b="1" lang="en">
                <a:solidFill>
                  <a:schemeClr val="dk1"/>
                </a:solidFill>
              </a:rPr>
              <a:t>general-purpose registers</a:t>
            </a:r>
            <a:r>
              <a:rPr lang="en">
                <a:solidFill>
                  <a:schemeClr val="dk1"/>
                </a:solidFill>
              </a:rPr>
              <a:t>, since they can typically be used for a variety of purposes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