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C69D57-6B4E-4FA3-8C89-44321E8A3BC8}">
  <a:tblStyle styleId="{B7C69D57-6B4E-4FA3-8C89-44321E8A3BC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55EF65E-66D0-4972-BB49-DD0132D905DE}" styleName="Table_1">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 styleId="{03FC3A5B-8F41-482D-9481-76E8FB66ECF8}"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6a3007f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a26a3007fa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26a3007fa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a26a3007fa_1_5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6a3007fa_1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a26a3007fa_1_5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26a3007f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a26a3007fa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26a3007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26a3007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26a3007f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a26a3007fa_1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26a3007fa_1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a26a3007fa_1_8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26a3007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26a3007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26a3007fa_1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a26a3007fa_1_8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26a3007fa_1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a26a3007fa_1_9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26a3007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26a3007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26a3007f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a26a3007fa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26a3007fa_1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a26a3007fa_1_10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26a3007fa_1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a26a3007fa_1_10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26a3007fa_1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a26a3007fa_1_1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26a3007fa_1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a26a3007fa_1_1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26a3007fa_1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a26a3007fa_1_1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26a3007fa_1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a26a3007fa_1_1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26a3007fa_1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a26a3007fa_1_1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26a3007fa_1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a26a3007fa_1_1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26a3007f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a26a3007fa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26a3007f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a26a3007fa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26a3007f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a26a3007fa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6a3007f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a26a3007fa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26a3007f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a26a3007fa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26a3007f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a26a3007fa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6a3007f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a26a3007fa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1600"/>
              </a:spcBef>
              <a:spcAft>
                <a:spcPts val="0"/>
              </a:spcAft>
              <a:buClr>
                <a:schemeClr val="dk1"/>
              </a:buClr>
              <a:buSzPts val="1800"/>
              <a:buChar char="○"/>
              <a:defRPr/>
            </a:lvl2pPr>
            <a:lvl3pPr indent="-342900" lvl="2" marL="1371600" algn="l">
              <a:spcBef>
                <a:spcPts val="1600"/>
              </a:spcBef>
              <a:spcAft>
                <a:spcPts val="0"/>
              </a:spcAft>
              <a:buClr>
                <a:schemeClr val="dk1"/>
              </a:buClr>
              <a:buSzPts val="1800"/>
              <a:buChar char="■"/>
              <a:defRPr/>
            </a:lvl3pPr>
            <a:lvl4pPr indent="-342900" lvl="3" marL="1828800" algn="l">
              <a:spcBef>
                <a:spcPts val="1600"/>
              </a:spcBef>
              <a:spcAft>
                <a:spcPts val="0"/>
              </a:spcAft>
              <a:buClr>
                <a:schemeClr val="dk1"/>
              </a:buClr>
              <a:buSzPts val="1800"/>
              <a:buChar char="●"/>
              <a:defRPr/>
            </a:lvl4pPr>
            <a:lvl5pPr indent="-342900" lvl="4" marL="2286000" algn="l">
              <a:spcBef>
                <a:spcPts val="1600"/>
              </a:spcBef>
              <a:spcAft>
                <a:spcPts val="0"/>
              </a:spcAft>
              <a:buClr>
                <a:schemeClr val="dk1"/>
              </a:buClr>
              <a:buSzPts val="1800"/>
              <a:buChar char="○"/>
              <a:defRPr/>
            </a:lvl5pPr>
            <a:lvl6pPr indent="-342900" lvl="5" marL="2743200" algn="l">
              <a:spcBef>
                <a:spcPts val="1600"/>
              </a:spcBef>
              <a:spcAft>
                <a:spcPts val="0"/>
              </a:spcAft>
              <a:buClr>
                <a:schemeClr val="dk1"/>
              </a:buClr>
              <a:buSzPts val="1800"/>
              <a:buChar char="■"/>
              <a:defRPr/>
            </a:lvl6pPr>
            <a:lvl7pPr indent="-342900" lvl="6" marL="3200400" algn="l">
              <a:spcBef>
                <a:spcPts val="1600"/>
              </a:spcBef>
              <a:spcAft>
                <a:spcPts val="0"/>
              </a:spcAft>
              <a:buClr>
                <a:schemeClr val="dk1"/>
              </a:buClr>
              <a:buSzPts val="1800"/>
              <a:buChar char="●"/>
              <a:defRPr/>
            </a:lvl7pPr>
            <a:lvl8pPr indent="-342900" lvl="7" marL="3657600" algn="l">
              <a:spcBef>
                <a:spcPts val="1600"/>
              </a:spcBef>
              <a:spcAft>
                <a:spcPts val="0"/>
              </a:spcAft>
              <a:buClr>
                <a:schemeClr val="dk1"/>
              </a:buClr>
              <a:buSzPts val="1800"/>
              <a:buChar char="○"/>
              <a:defRPr/>
            </a:lvl8pPr>
            <a:lvl9pPr indent="-342900" lvl="8" marL="4114800" algn="l">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 Memory Hierarchy</a:t>
            </a:r>
            <a:endParaRPr/>
          </a:p>
        </p:txBody>
      </p:sp>
      <p:sp>
        <p:nvSpPr>
          <p:cNvPr id="61" name="Google Shape;61;p14"/>
          <p:cNvSpPr txBox="1"/>
          <p:nvPr>
            <p:ph idx="1" type="body"/>
          </p:nvPr>
        </p:nvSpPr>
        <p:spPr>
          <a:xfrm>
            <a:off x="457200" y="1200150"/>
            <a:ext cx="8229600" cy="355215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
              <a:t>Up to now…</a:t>
            </a:r>
            <a:endParaRPr/>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lang="en"/>
              <a:t>Reality…</a:t>
            </a:r>
            <a:endParaRPr/>
          </a:p>
          <a:p>
            <a:pPr indent="-342900" lvl="0" marL="342900" rtl="0" algn="l">
              <a:lnSpc>
                <a:spcPct val="90000"/>
              </a:lnSpc>
              <a:spcBef>
                <a:spcPts val="640"/>
              </a:spcBef>
              <a:spcAft>
                <a:spcPts val="0"/>
              </a:spcAft>
              <a:buClr>
                <a:schemeClr val="dk1"/>
              </a:buClr>
              <a:buSzPts val="3200"/>
              <a:buChar char="●"/>
            </a:pPr>
            <a:r>
              <a:rPr lang="en"/>
              <a:t>Processors have cycle times of ~1 ns</a:t>
            </a:r>
            <a:endParaRPr/>
          </a:p>
          <a:p>
            <a:pPr indent="-342900" lvl="0" marL="342900" rtl="0" algn="l">
              <a:lnSpc>
                <a:spcPct val="90000"/>
              </a:lnSpc>
              <a:spcBef>
                <a:spcPts val="640"/>
              </a:spcBef>
              <a:spcAft>
                <a:spcPts val="0"/>
              </a:spcAft>
              <a:buClr>
                <a:schemeClr val="dk1"/>
              </a:buClr>
              <a:buSzPts val="3200"/>
              <a:buChar char="●"/>
            </a:pPr>
            <a:r>
              <a:rPr lang="en"/>
              <a:t>Fast DRAM has a cycle time of ~100 ns</a:t>
            </a:r>
            <a:endParaRPr/>
          </a:p>
          <a:p>
            <a:pPr indent="-342900" lvl="0" marL="342900" rtl="0" algn="l">
              <a:lnSpc>
                <a:spcPct val="90000"/>
              </a:lnSpc>
              <a:spcBef>
                <a:spcPts val="640"/>
              </a:spcBef>
              <a:spcAft>
                <a:spcPts val="1600"/>
              </a:spcAft>
              <a:buClr>
                <a:schemeClr val="dk1"/>
              </a:buClr>
              <a:buSzPts val="3200"/>
              <a:buChar char="●"/>
            </a:pPr>
            <a:r>
              <a:rPr lang="en"/>
              <a:t>We have to bridge this gap for pipelining to be effective!</a:t>
            </a:r>
            <a:endParaRPr/>
          </a:p>
        </p:txBody>
      </p:sp>
      <p:sp>
        <p:nvSpPr>
          <p:cNvPr id="62" name="Google Shape;62;p14"/>
          <p:cNvSpPr txBox="1"/>
          <p:nvPr/>
        </p:nvSpPr>
        <p:spPr>
          <a:xfrm>
            <a:off x="2524259" y="1777129"/>
            <a:ext cx="3464859"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6600">
                <a:solidFill>
                  <a:schemeClr val="lt1"/>
                </a:solidFill>
                <a:latin typeface="Calibri"/>
                <a:ea typeface="Calibri"/>
                <a:cs typeface="Calibri"/>
                <a:sym typeface="Calibri"/>
              </a:rPr>
              <a:t>MEMORY</a:t>
            </a:r>
            <a:endParaRPr sz="6600">
              <a:solidFill>
                <a:schemeClr val="lt1"/>
              </a:solidFill>
              <a:latin typeface="Calibri"/>
              <a:ea typeface="Calibri"/>
              <a:cs typeface="Calibri"/>
              <a:sym typeface="Calibri"/>
            </a:endParaRPr>
          </a:p>
        </p:txBody>
      </p:sp>
      <p:sp>
        <p:nvSpPr>
          <p:cNvPr id="63" name="Google Shape;63;p14"/>
          <p:cNvSpPr/>
          <p:nvPr/>
        </p:nvSpPr>
        <p:spPr>
          <a:xfrm>
            <a:off x="6851561" y="1200150"/>
            <a:ext cx="1326524" cy="656977"/>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5804" y="89128"/>
                </a:lnTo>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Black Box</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9.8 Cache read/write algorithms  </a:t>
            </a:r>
            <a:endParaRPr/>
          </a:p>
        </p:txBody>
      </p:sp>
      <p:pic>
        <p:nvPicPr>
          <p:cNvPr id="134" name="Google Shape;134;p23"/>
          <p:cNvPicPr preferRelativeResize="0"/>
          <p:nvPr/>
        </p:nvPicPr>
        <p:blipFill rotWithShape="1">
          <a:blip r:embed="rId3">
            <a:alphaModFix/>
          </a:blip>
          <a:srcRect b="-200" l="0" r="0" t="0"/>
          <a:stretch/>
        </p:blipFill>
        <p:spPr>
          <a:xfrm>
            <a:off x="1574877" y="1179576"/>
            <a:ext cx="4495684" cy="3429000"/>
          </a:xfrm>
          <a:prstGeom prst="rect">
            <a:avLst/>
          </a:prstGeom>
          <a:noFill/>
          <a:ln>
            <a:noFill/>
          </a:ln>
        </p:spPr>
      </p:pic>
      <p:sp>
        <p:nvSpPr>
          <p:cNvPr id="135" name="Google Shape;135;p23"/>
          <p:cNvSpPr txBox="1"/>
          <p:nvPr/>
        </p:nvSpPr>
        <p:spPr>
          <a:xfrm>
            <a:off x="716909" y="4082385"/>
            <a:ext cx="2630335" cy="6924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5400">
                <a:solidFill>
                  <a:schemeClr val="dk1"/>
                </a:solidFill>
                <a:latin typeface="Calibri"/>
                <a:ea typeface="Calibri"/>
                <a:cs typeface="Calibri"/>
                <a:sym typeface="Calibri"/>
              </a:rPr>
              <a:t>Read Hit</a:t>
            </a:r>
            <a:endParaRPr sz="5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959"/>
              <a:t>9.8 Basic cache read/write algorithms  </a:t>
            </a:r>
            <a:endParaRPr sz="3959"/>
          </a:p>
        </p:txBody>
      </p:sp>
      <p:pic>
        <p:nvPicPr>
          <p:cNvPr id="141" name="Google Shape;141;p24"/>
          <p:cNvPicPr preferRelativeResize="0"/>
          <p:nvPr/>
        </p:nvPicPr>
        <p:blipFill rotWithShape="1">
          <a:blip r:embed="rId3">
            <a:alphaModFix/>
          </a:blip>
          <a:srcRect b="-200" l="0" r="0" t="0"/>
          <a:stretch/>
        </p:blipFill>
        <p:spPr>
          <a:xfrm>
            <a:off x="1572768" y="1179576"/>
            <a:ext cx="4495684" cy="3429000"/>
          </a:xfrm>
          <a:prstGeom prst="rect">
            <a:avLst/>
          </a:prstGeom>
          <a:noFill/>
          <a:ln>
            <a:noFill/>
          </a:ln>
        </p:spPr>
      </p:pic>
      <p:sp>
        <p:nvSpPr>
          <p:cNvPr id="142" name="Google Shape;142;p24"/>
          <p:cNvSpPr txBox="1"/>
          <p:nvPr/>
        </p:nvSpPr>
        <p:spPr>
          <a:xfrm>
            <a:off x="716909" y="4082385"/>
            <a:ext cx="3109634" cy="6924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5400">
                <a:solidFill>
                  <a:schemeClr val="dk1"/>
                </a:solidFill>
                <a:latin typeface="Calibri"/>
                <a:ea typeface="Calibri"/>
                <a:cs typeface="Calibri"/>
                <a:sym typeface="Calibri"/>
              </a:rPr>
              <a:t>Read Miss</a:t>
            </a:r>
            <a:endParaRPr sz="5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9.5 Cache organization</a:t>
            </a:r>
            <a:endParaRPr/>
          </a:p>
        </p:txBody>
      </p:sp>
      <p:sp>
        <p:nvSpPr>
          <p:cNvPr id="148" name="Google Shape;148;p2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
              <a:t>There are three facets to the organization of the cache:</a:t>
            </a:r>
            <a:endParaRPr/>
          </a:p>
          <a:p>
            <a:pPr indent="-514350" lvl="1" marL="914400" rtl="0" algn="l">
              <a:spcBef>
                <a:spcPts val="560"/>
              </a:spcBef>
              <a:spcAft>
                <a:spcPts val="0"/>
              </a:spcAft>
              <a:buClr>
                <a:schemeClr val="dk1"/>
              </a:buClr>
              <a:buSzPts val="2800"/>
              <a:buFont typeface="Calibri"/>
              <a:buAutoNum type="arabicPeriod"/>
            </a:pPr>
            <a:r>
              <a:rPr lang="en"/>
              <a:t>Placement: Where do we place in the cache the data read from the memory?</a:t>
            </a:r>
            <a:endParaRPr/>
          </a:p>
          <a:p>
            <a:pPr indent="-514350" lvl="1" marL="914400" rtl="0" algn="l">
              <a:spcBef>
                <a:spcPts val="560"/>
              </a:spcBef>
              <a:spcAft>
                <a:spcPts val="0"/>
              </a:spcAft>
              <a:buClr>
                <a:schemeClr val="dk1"/>
              </a:buClr>
              <a:buSzPts val="2800"/>
              <a:buFont typeface="Calibri"/>
              <a:buAutoNum type="arabicPeriod"/>
            </a:pPr>
            <a:r>
              <a:rPr lang="en"/>
              <a:t>Algorithm for lookup: How do we find something that we have placed in the cache?</a:t>
            </a:r>
            <a:endParaRPr/>
          </a:p>
          <a:p>
            <a:pPr indent="-514350" lvl="1" marL="914400" rtl="0" algn="l">
              <a:spcBef>
                <a:spcPts val="560"/>
              </a:spcBef>
              <a:spcAft>
                <a:spcPts val="0"/>
              </a:spcAft>
              <a:buClr>
                <a:schemeClr val="dk1"/>
              </a:buClr>
              <a:buSzPts val="2800"/>
              <a:buFont typeface="Calibri"/>
              <a:buAutoNum type="arabicPeriod"/>
            </a:pPr>
            <a:r>
              <a:rPr lang="en"/>
              <a:t>Validity: How do we know if the data in the cache is valid?</a:t>
            </a:r>
            <a:endParaRPr/>
          </a:p>
          <a:p>
            <a:pPr indent="-139700" lvl="0" marL="342900" rtl="0" algn="l">
              <a:spcBef>
                <a:spcPts val="640"/>
              </a:spcBef>
              <a:spcAft>
                <a:spcPts val="160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Types of Cache</a:t>
            </a:r>
            <a:endParaRPr/>
          </a:p>
        </p:txBody>
      </p:sp>
      <p:sp>
        <p:nvSpPr>
          <p:cNvPr id="154" name="Google Shape;154;p2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
              <a:t>There is three types of cache:</a:t>
            </a:r>
            <a:endParaRPr/>
          </a:p>
          <a:p>
            <a:pPr indent="-298450" lvl="0" marL="457200" rtl="0" algn="l">
              <a:spcBef>
                <a:spcPts val="1200"/>
              </a:spcBef>
              <a:spcAft>
                <a:spcPts val="0"/>
              </a:spcAft>
              <a:buSzPts val="1100"/>
              <a:buChar char="●"/>
            </a:pPr>
            <a:r>
              <a:rPr lang="en"/>
              <a:t>direct-mapped cache;</a:t>
            </a:r>
            <a:endParaRPr/>
          </a:p>
          <a:p>
            <a:pPr indent="-298450" lvl="0" marL="457200" rtl="0" algn="l">
              <a:spcBef>
                <a:spcPts val="0"/>
              </a:spcBef>
              <a:spcAft>
                <a:spcPts val="0"/>
              </a:spcAft>
              <a:buSzPts val="1100"/>
              <a:buChar char="●"/>
            </a:pPr>
            <a:r>
              <a:rPr lang="en"/>
              <a:t>fully associative cache;</a:t>
            </a:r>
            <a:endParaRPr/>
          </a:p>
          <a:p>
            <a:pPr indent="-298450" lvl="0" marL="457200" rtl="0" algn="l">
              <a:spcBef>
                <a:spcPts val="0"/>
              </a:spcBef>
              <a:spcAft>
                <a:spcPts val="0"/>
              </a:spcAft>
              <a:buSzPts val="1100"/>
              <a:buChar char="●"/>
            </a:pPr>
            <a:r>
              <a:rPr lang="en"/>
              <a:t>N-way-set-associative cache.</a:t>
            </a:r>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859"/>
              <a:t>9.6 Direct-mapped cache organization</a:t>
            </a:r>
            <a:endParaRPr sz="3859"/>
          </a:p>
        </p:txBody>
      </p:sp>
      <p:sp>
        <p:nvSpPr>
          <p:cNvPr id="160" name="Google Shape;160;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1" name="Google Shape;161;p27"/>
          <p:cNvGrpSpPr/>
          <p:nvPr/>
        </p:nvGrpSpPr>
        <p:grpSpPr>
          <a:xfrm>
            <a:off x="1642952" y="1395852"/>
            <a:ext cx="5469372" cy="2237846"/>
            <a:chOff x="1297173" y="1092457"/>
            <a:chExt cx="6735680" cy="3129855"/>
          </a:xfrm>
        </p:grpSpPr>
        <p:grpSp>
          <p:nvGrpSpPr>
            <p:cNvPr id="162" name="Google Shape;162;p27"/>
            <p:cNvGrpSpPr/>
            <p:nvPr/>
          </p:nvGrpSpPr>
          <p:grpSpPr>
            <a:xfrm>
              <a:off x="1297173" y="1131227"/>
              <a:ext cx="6735680" cy="3091085"/>
              <a:chOff x="2474" y="8355"/>
              <a:chExt cx="6480" cy="3966"/>
            </a:xfrm>
          </p:grpSpPr>
          <p:sp>
            <p:nvSpPr>
              <p:cNvPr id="163" name="Google Shape;163;p27"/>
              <p:cNvSpPr/>
              <p:nvPr/>
            </p:nvSpPr>
            <p:spPr>
              <a:xfrm>
                <a:off x="2474" y="8355"/>
                <a:ext cx="6480" cy="39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64" name="Google Shape;164;p27"/>
              <p:cNvSpPr/>
              <p:nvPr/>
            </p:nvSpPr>
            <p:spPr>
              <a:xfrm>
                <a:off x="7313" y="8355"/>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65" name="Google Shape;165;p27"/>
              <p:cNvSpPr txBox="1"/>
              <p:nvPr/>
            </p:nvSpPr>
            <p:spPr>
              <a:xfrm>
                <a:off x="6903" y="8355"/>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0</a:t>
                </a:r>
                <a:endParaRPr b="0" i="0" sz="1700" u="none" cap="none" strike="noStrike">
                  <a:solidFill>
                    <a:schemeClr val="dk1"/>
                  </a:solidFill>
                  <a:latin typeface="Arial"/>
                  <a:ea typeface="Arial"/>
                  <a:cs typeface="Arial"/>
                  <a:sym typeface="Arial"/>
                </a:endParaRPr>
              </a:p>
            </p:txBody>
          </p:sp>
          <p:sp>
            <p:nvSpPr>
              <p:cNvPr id="166" name="Google Shape;166;p27"/>
              <p:cNvSpPr/>
              <p:nvPr/>
            </p:nvSpPr>
            <p:spPr>
              <a:xfrm>
                <a:off x="7313" y="8602"/>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67" name="Google Shape;167;p27"/>
              <p:cNvSpPr txBox="1"/>
              <p:nvPr/>
            </p:nvSpPr>
            <p:spPr>
              <a:xfrm>
                <a:off x="6903" y="8602"/>
                <a:ext cx="254"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a:t>
                </a:r>
                <a:endParaRPr b="0" i="0" sz="1700" u="none" cap="none" strike="noStrike">
                  <a:solidFill>
                    <a:schemeClr val="dk1"/>
                  </a:solidFill>
                  <a:latin typeface="Arial"/>
                  <a:ea typeface="Arial"/>
                  <a:cs typeface="Arial"/>
                  <a:sym typeface="Arial"/>
                </a:endParaRPr>
              </a:p>
            </p:txBody>
          </p:sp>
          <p:sp>
            <p:nvSpPr>
              <p:cNvPr id="168" name="Google Shape;168;p27"/>
              <p:cNvSpPr/>
              <p:nvPr/>
            </p:nvSpPr>
            <p:spPr>
              <a:xfrm>
                <a:off x="7313" y="8848"/>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69" name="Google Shape;169;p27"/>
              <p:cNvSpPr txBox="1"/>
              <p:nvPr/>
            </p:nvSpPr>
            <p:spPr>
              <a:xfrm>
                <a:off x="6903" y="8848"/>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2</a:t>
                </a:r>
                <a:endParaRPr b="0" i="0" sz="1700" u="none" cap="none" strike="noStrike">
                  <a:solidFill>
                    <a:schemeClr val="dk1"/>
                  </a:solidFill>
                  <a:latin typeface="Arial"/>
                  <a:ea typeface="Arial"/>
                  <a:cs typeface="Arial"/>
                  <a:sym typeface="Arial"/>
                </a:endParaRPr>
              </a:p>
            </p:txBody>
          </p:sp>
          <p:sp>
            <p:nvSpPr>
              <p:cNvPr id="170" name="Google Shape;170;p27"/>
              <p:cNvSpPr/>
              <p:nvPr/>
            </p:nvSpPr>
            <p:spPr>
              <a:xfrm>
                <a:off x="7313" y="9095"/>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71" name="Google Shape;171;p27"/>
              <p:cNvSpPr txBox="1"/>
              <p:nvPr/>
            </p:nvSpPr>
            <p:spPr>
              <a:xfrm>
                <a:off x="6903" y="9095"/>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3</a:t>
                </a:r>
                <a:endParaRPr b="0" i="0" sz="1700" u="none" cap="none" strike="noStrike">
                  <a:solidFill>
                    <a:schemeClr val="dk1"/>
                  </a:solidFill>
                  <a:latin typeface="Arial"/>
                  <a:ea typeface="Arial"/>
                  <a:cs typeface="Arial"/>
                  <a:sym typeface="Arial"/>
                </a:endParaRPr>
              </a:p>
            </p:txBody>
          </p:sp>
          <p:sp>
            <p:nvSpPr>
              <p:cNvPr id="172" name="Google Shape;172;p27"/>
              <p:cNvSpPr/>
              <p:nvPr/>
            </p:nvSpPr>
            <p:spPr>
              <a:xfrm>
                <a:off x="7313" y="9340"/>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73" name="Google Shape;173;p27"/>
              <p:cNvSpPr txBox="1"/>
              <p:nvPr/>
            </p:nvSpPr>
            <p:spPr>
              <a:xfrm>
                <a:off x="6903" y="9340"/>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4</a:t>
                </a:r>
                <a:endParaRPr b="0" i="0" sz="1700" u="none" cap="none" strike="noStrike">
                  <a:solidFill>
                    <a:schemeClr val="dk1"/>
                  </a:solidFill>
                  <a:latin typeface="Arial"/>
                  <a:ea typeface="Arial"/>
                  <a:cs typeface="Arial"/>
                  <a:sym typeface="Arial"/>
                </a:endParaRPr>
              </a:p>
            </p:txBody>
          </p:sp>
          <p:sp>
            <p:nvSpPr>
              <p:cNvPr id="174" name="Google Shape;174;p27"/>
              <p:cNvSpPr/>
              <p:nvPr/>
            </p:nvSpPr>
            <p:spPr>
              <a:xfrm>
                <a:off x="7313" y="9586"/>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75" name="Google Shape;175;p27"/>
              <p:cNvSpPr txBox="1"/>
              <p:nvPr/>
            </p:nvSpPr>
            <p:spPr>
              <a:xfrm>
                <a:off x="6903" y="9586"/>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5</a:t>
                </a:r>
                <a:endParaRPr b="0" i="0" sz="1700" u="none" cap="none" strike="noStrike">
                  <a:solidFill>
                    <a:schemeClr val="dk1"/>
                  </a:solidFill>
                  <a:latin typeface="Arial"/>
                  <a:ea typeface="Arial"/>
                  <a:cs typeface="Arial"/>
                  <a:sym typeface="Arial"/>
                </a:endParaRPr>
              </a:p>
            </p:txBody>
          </p:sp>
          <p:sp>
            <p:nvSpPr>
              <p:cNvPr id="176" name="Google Shape;176;p27"/>
              <p:cNvSpPr/>
              <p:nvPr/>
            </p:nvSpPr>
            <p:spPr>
              <a:xfrm>
                <a:off x="7313" y="9833"/>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77" name="Google Shape;177;p27"/>
              <p:cNvSpPr txBox="1"/>
              <p:nvPr/>
            </p:nvSpPr>
            <p:spPr>
              <a:xfrm>
                <a:off x="6903" y="9833"/>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6</a:t>
                </a:r>
                <a:endParaRPr b="0" i="0" sz="1700" u="none" cap="none" strike="noStrike">
                  <a:solidFill>
                    <a:schemeClr val="dk1"/>
                  </a:solidFill>
                  <a:latin typeface="Arial"/>
                  <a:ea typeface="Arial"/>
                  <a:cs typeface="Arial"/>
                  <a:sym typeface="Arial"/>
                </a:endParaRPr>
              </a:p>
            </p:txBody>
          </p:sp>
          <p:sp>
            <p:nvSpPr>
              <p:cNvPr id="178" name="Google Shape;178;p27"/>
              <p:cNvSpPr/>
              <p:nvPr/>
            </p:nvSpPr>
            <p:spPr>
              <a:xfrm>
                <a:off x="7313" y="10079"/>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79" name="Google Shape;179;p27"/>
              <p:cNvSpPr txBox="1"/>
              <p:nvPr/>
            </p:nvSpPr>
            <p:spPr>
              <a:xfrm>
                <a:off x="6903" y="10079"/>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7</a:t>
                </a:r>
                <a:endParaRPr b="0" i="0" sz="1700" u="none" cap="none" strike="noStrike">
                  <a:solidFill>
                    <a:schemeClr val="dk1"/>
                  </a:solidFill>
                  <a:latin typeface="Arial"/>
                  <a:ea typeface="Arial"/>
                  <a:cs typeface="Arial"/>
                  <a:sym typeface="Arial"/>
                </a:endParaRPr>
              </a:p>
            </p:txBody>
          </p:sp>
          <p:sp>
            <p:nvSpPr>
              <p:cNvPr id="180" name="Google Shape;180;p27"/>
              <p:cNvSpPr/>
              <p:nvPr/>
            </p:nvSpPr>
            <p:spPr>
              <a:xfrm>
                <a:off x="2884" y="9449"/>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81" name="Google Shape;181;p27"/>
              <p:cNvSpPr txBox="1"/>
              <p:nvPr/>
            </p:nvSpPr>
            <p:spPr>
              <a:xfrm>
                <a:off x="2474" y="9449"/>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0</a:t>
                </a:r>
                <a:endParaRPr b="0" i="0" sz="1700" u="none" cap="none" strike="noStrike">
                  <a:solidFill>
                    <a:schemeClr val="dk1"/>
                  </a:solidFill>
                  <a:latin typeface="Arial"/>
                  <a:ea typeface="Arial"/>
                  <a:cs typeface="Arial"/>
                  <a:sym typeface="Arial"/>
                </a:endParaRPr>
              </a:p>
            </p:txBody>
          </p:sp>
          <p:sp>
            <p:nvSpPr>
              <p:cNvPr id="182" name="Google Shape;182;p27"/>
              <p:cNvSpPr/>
              <p:nvPr/>
            </p:nvSpPr>
            <p:spPr>
              <a:xfrm>
                <a:off x="2884" y="9696"/>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83" name="Google Shape;183;p27"/>
              <p:cNvSpPr txBox="1"/>
              <p:nvPr/>
            </p:nvSpPr>
            <p:spPr>
              <a:xfrm>
                <a:off x="2474" y="9696"/>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a:t>
                </a:r>
                <a:endParaRPr b="0" i="0" sz="1700" u="none" cap="none" strike="noStrike">
                  <a:solidFill>
                    <a:schemeClr val="dk1"/>
                  </a:solidFill>
                  <a:latin typeface="Arial"/>
                  <a:ea typeface="Arial"/>
                  <a:cs typeface="Arial"/>
                  <a:sym typeface="Arial"/>
                </a:endParaRPr>
              </a:p>
            </p:txBody>
          </p:sp>
          <p:sp>
            <p:nvSpPr>
              <p:cNvPr id="184" name="Google Shape;184;p27"/>
              <p:cNvSpPr/>
              <p:nvPr/>
            </p:nvSpPr>
            <p:spPr>
              <a:xfrm>
                <a:off x="2884" y="9942"/>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85" name="Google Shape;185;p27"/>
              <p:cNvSpPr txBox="1"/>
              <p:nvPr/>
            </p:nvSpPr>
            <p:spPr>
              <a:xfrm>
                <a:off x="2474" y="9942"/>
                <a:ext cx="254"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2</a:t>
                </a:r>
                <a:endParaRPr b="0" i="0" sz="1700" u="none" cap="none" strike="noStrike">
                  <a:solidFill>
                    <a:schemeClr val="dk1"/>
                  </a:solidFill>
                  <a:latin typeface="Arial"/>
                  <a:ea typeface="Arial"/>
                  <a:cs typeface="Arial"/>
                  <a:sym typeface="Arial"/>
                </a:endParaRPr>
              </a:p>
            </p:txBody>
          </p:sp>
          <p:sp>
            <p:nvSpPr>
              <p:cNvPr id="186" name="Google Shape;186;p27"/>
              <p:cNvSpPr/>
              <p:nvPr/>
            </p:nvSpPr>
            <p:spPr>
              <a:xfrm>
                <a:off x="2884" y="10188"/>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87" name="Google Shape;187;p27"/>
              <p:cNvSpPr txBox="1"/>
              <p:nvPr/>
            </p:nvSpPr>
            <p:spPr>
              <a:xfrm>
                <a:off x="2474" y="10188"/>
                <a:ext cx="254"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3</a:t>
                </a:r>
                <a:endParaRPr b="0" i="0" sz="1700" u="none" cap="none" strike="noStrike">
                  <a:solidFill>
                    <a:schemeClr val="dk1"/>
                  </a:solidFill>
                  <a:latin typeface="Arial"/>
                  <a:ea typeface="Arial"/>
                  <a:cs typeface="Arial"/>
                  <a:sym typeface="Arial"/>
                </a:endParaRPr>
              </a:p>
            </p:txBody>
          </p:sp>
          <p:sp>
            <p:nvSpPr>
              <p:cNvPr id="188" name="Google Shape;188;p27"/>
              <p:cNvSpPr/>
              <p:nvPr/>
            </p:nvSpPr>
            <p:spPr>
              <a:xfrm>
                <a:off x="2884" y="10434"/>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89" name="Google Shape;189;p27"/>
              <p:cNvSpPr txBox="1"/>
              <p:nvPr/>
            </p:nvSpPr>
            <p:spPr>
              <a:xfrm>
                <a:off x="2474" y="10434"/>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4</a:t>
                </a:r>
                <a:endParaRPr b="0" i="0" sz="1700" u="none" cap="none" strike="noStrike">
                  <a:solidFill>
                    <a:schemeClr val="dk1"/>
                  </a:solidFill>
                  <a:latin typeface="Arial"/>
                  <a:ea typeface="Arial"/>
                  <a:cs typeface="Arial"/>
                  <a:sym typeface="Arial"/>
                </a:endParaRPr>
              </a:p>
            </p:txBody>
          </p:sp>
          <p:sp>
            <p:nvSpPr>
              <p:cNvPr id="190" name="Google Shape;190;p27"/>
              <p:cNvSpPr/>
              <p:nvPr/>
            </p:nvSpPr>
            <p:spPr>
              <a:xfrm>
                <a:off x="2884" y="10680"/>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91" name="Google Shape;191;p27"/>
              <p:cNvSpPr txBox="1"/>
              <p:nvPr/>
            </p:nvSpPr>
            <p:spPr>
              <a:xfrm>
                <a:off x="2474" y="10680"/>
                <a:ext cx="254"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5</a:t>
                </a:r>
                <a:endParaRPr b="0" i="0" sz="1700" u="none" cap="none" strike="noStrike">
                  <a:solidFill>
                    <a:schemeClr val="dk1"/>
                  </a:solidFill>
                  <a:latin typeface="Arial"/>
                  <a:ea typeface="Arial"/>
                  <a:cs typeface="Arial"/>
                  <a:sym typeface="Arial"/>
                </a:endParaRPr>
              </a:p>
            </p:txBody>
          </p:sp>
          <p:sp>
            <p:nvSpPr>
              <p:cNvPr id="192" name="Google Shape;192;p27"/>
              <p:cNvSpPr/>
              <p:nvPr/>
            </p:nvSpPr>
            <p:spPr>
              <a:xfrm>
                <a:off x="2884" y="10926"/>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93" name="Google Shape;193;p27"/>
              <p:cNvSpPr txBox="1"/>
              <p:nvPr/>
            </p:nvSpPr>
            <p:spPr>
              <a:xfrm>
                <a:off x="2474" y="10926"/>
                <a:ext cx="254"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6</a:t>
                </a:r>
                <a:endParaRPr b="0" i="0" sz="1700" u="none" cap="none" strike="noStrike">
                  <a:solidFill>
                    <a:schemeClr val="dk1"/>
                  </a:solidFill>
                  <a:latin typeface="Arial"/>
                  <a:ea typeface="Arial"/>
                  <a:cs typeface="Arial"/>
                  <a:sym typeface="Arial"/>
                </a:endParaRPr>
              </a:p>
            </p:txBody>
          </p:sp>
          <p:sp>
            <p:nvSpPr>
              <p:cNvPr id="194" name="Google Shape;194;p27"/>
              <p:cNvSpPr/>
              <p:nvPr/>
            </p:nvSpPr>
            <p:spPr>
              <a:xfrm>
                <a:off x="2884" y="11173"/>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95" name="Google Shape;195;p27"/>
              <p:cNvSpPr txBox="1"/>
              <p:nvPr/>
            </p:nvSpPr>
            <p:spPr>
              <a:xfrm>
                <a:off x="2474" y="11173"/>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7</a:t>
                </a:r>
                <a:endParaRPr b="0" i="0" sz="1700" u="none" cap="none" strike="noStrike">
                  <a:solidFill>
                    <a:schemeClr val="dk1"/>
                  </a:solidFill>
                  <a:latin typeface="Arial"/>
                  <a:ea typeface="Arial"/>
                  <a:cs typeface="Arial"/>
                  <a:sym typeface="Arial"/>
                </a:endParaRPr>
              </a:p>
            </p:txBody>
          </p:sp>
          <p:sp>
            <p:nvSpPr>
              <p:cNvPr id="196" name="Google Shape;196;p27"/>
              <p:cNvSpPr/>
              <p:nvPr/>
            </p:nvSpPr>
            <p:spPr>
              <a:xfrm>
                <a:off x="7313" y="10324"/>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97" name="Google Shape;197;p27"/>
              <p:cNvSpPr txBox="1"/>
              <p:nvPr/>
            </p:nvSpPr>
            <p:spPr>
              <a:xfrm>
                <a:off x="6903" y="10324"/>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8</a:t>
                </a:r>
                <a:endParaRPr b="0" i="0" sz="1700" u="none" cap="none" strike="noStrike">
                  <a:solidFill>
                    <a:schemeClr val="dk1"/>
                  </a:solidFill>
                  <a:latin typeface="Arial"/>
                  <a:ea typeface="Arial"/>
                  <a:cs typeface="Arial"/>
                  <a:sym typeface="Arial"/>
                </a:endParaRPr>
              </a:p>
            </p:txBody>
          </p:sp>
          <p:sp>
            <p:nvSpPr>
              <p:cNvPr id="198" name="Google Shape;198;p27"/>
              <p:cNvSpPr/>
              <p:nvPr/>
            </p:nvSpPr>
            <p:spPr>
              <a:xfrm>
                <a:off x="7313" y="10571"/>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99" name="Google Shape;199;p27"/>
              <p:cNvSpPr txBox="1"/>
              <p:nvPr/>
            </p:nvSpPr>
            <p:spPr>
              <a:xfrm>
                <a:off x="6903" y="10571"/>
                <a:ext cx="254"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9</a:t>
                </a:r>
                <a:endParaRPr b="0" i="0" sz="1700" u="none" cap="none" strike="noStrike">
                  <a:solidFill>
                    <a:schemeClr val="dk1"/>
                  </a:solidFill>
                  <a:latin typeface="Arial"/>
                  <a:ea typeface="Arial"/>
                  <a:cs typeface="Arial"/>
                  <a:sym typeface="Arial"/>
                </a:endParaRPr>
              </a:p>
            </p:txBody>
          </p:sp>
          <p:sp>
            <p:nvSpPr>
              <p:cNvPr id="200" name="Google Shape;200;p27"/>
              <p:cNvSpPr/>
              <p:nvPr/>
            </p:nvSpPr>
            <p:spPr>
              <a:xfrm>
                <a:off x="7313" y="10817"/>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201" name="Google Shape;201;p27"/>
              <p:cNvSpPr txBox="1"/>
              <p:nvPr/>
            </p:nvSpPr>
            <p:spPr>
              <a:xfrm>
                <a:off x="6820" y="10817"/>
                <a:ext cx="469"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10 </a:t>
                </a:r>
                <a:endParaRPr b="0" i="0" sz="1700" u="none" cap="none" strike="noStrike">
                  <a:solidFill>
                    <a:schemeClr val="dk1"/>
                  </a:solidFill>
                  <a:latin typeface="Arial"/>
                  <a:ea typeface="Arial"/>
                  <a:cs typeface="Arial"/>
                  <a:sym typeface="Arial"/>
                </a:endParaRPr>
              </a:p>
            </p:txBody>
          </p:sp>
          <p:sp>
            <p:nvSpPr>
              <p:cNvPr id="202" name="Google Shape;202;p27"/>
              <p:cNvSpPr/>
              <p:nvPr/>
            </p:nvSpPr>
            <p:spPr>
              <a:xfrm>
                <a:off x="7313" y="11063"/>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203" name="Google Shape;203;p27"/>
              <p:cNvSpPr txBox="1"/>
              <p:nvPr/>
            </p:nvSpPr>
            <p:spPr>
              <a:xfrm>
                <a:off x="6820" y="11063"/>
                <a:ext cx="513"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11  </a:t>
                </a:r>
                <a:endParaRPr b="0" i="0" sz="1700" u="none" cap="none" strike="noStrike">
                  <a:solidFill>
                    <a:schemeClr val="dk1"/>
                  </a:solidFill>
                  <a:latin typeface="Arial"/>
                  <a:ea typeface="Arial"/>
                  <a:cs typeface="Arial"/>
                  <a:sym typeface="Arial"/>
                </a:endParaRPr>
              </a:p>
            </p:txBody>
          </p:sp>
          <p:sp>
            <p:nvSpPr>
              <p:cNvPr id="204" name="Google Shape;204;p27"/>
              <p:cNvSpPr/>
              <p:nvPr/>
            </p:nvSpPr>
            <p:spPr>
              <a:xfrm>
                <a:off x="7313" y="11309"/>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205" name="Google Shape;205;p27"/>
              <p:cNvSpPr txBox="1"/>
              <p:nvPr/>
            </p:nvSpPr>
            <p:spPr>
              <a:xfrm>
                <a:off x="6820" y="11309"/>
                <a:ext cx="513"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12  </a:t>
                </a:r>
                <a:endParaRPr b="0" i="0" sz="1700" u="none" cap="none" strike="noStrike">
                  <a:solidFill>
                    <a:schemeClr val="dk1"/>
                  </a:solidFill>
                  <a:latin typeface="Arial"/>
                  <a:ea typeface="Arial"/>
                  <a:cs typeface="Arial"/>
                  <a:sym typeface="Arial"/>
                </a:endParaRPr>
              </a:p>
            </p:txBody>
          </p:sp>
          <p:sp>
            <p:nvSpPr>
              <p:cNvPr id="206" name="Google Shape;206;p27"/>
              <p:cNvSpPr/>
              <p:nvPr/>
            </p:nvSpPr>
            <p:spPr>
              <a:xfrm>
                <a:off x="7313" y="11555"/>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207" name="Google Shape;207;p27"/>
              <p:cNvSpPr txBox="1"/>
              <p:nvPr/>
            </p:nvSpPr>
            <p:spPr>
              <a:xfrm>
                <a:off x="6820" y="11555"/>
                <a:ext cx="513"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13  </a:t>
                </a:r>
                <a:endParaRPr b="0" i="0" sz="1700" u="none" cap="none" strike="noStrike">
                  <a:solidFill>
                    <a:schemeClr val="dk1"/>
                  </a:solidFill>
                  <a:latin typeface="Arial"/>
                  <a:ea typeface="Arial"/>
                  <a:cs typeface="Arial"/>
                  <a:sym typeface="Arial"/>
                </a:endParaRPr>
              </a:p>
            </p:txBody>
          </p:sp>
          <p:sp>
            <p:nvSpPr>
              <p:cNvPr id="208" name="Google Shape;208;p27"/>
              <p:cNvSpPr/>
              <p:nvPr/>
            </p:nvSpPr>
            <p:spPr>
              <a:xfrm>
                <a:off x="7313" y="11801"/>
                <a:ext cx="1641" cy="247"/>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209" name="Google Shape;209;p27"/>
              <p:cNvSpPr txBox="1"/>
              <p:nvPr/>
            </p:nvSpPr>
            <p:spPr>
              <a:xfrm>
                <a:off x="6820" y="11801"/>
                <a:ext cx="513" cy="274"/>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14  </a:t>
                </a:r>
                <a:endParaRPr b="0" i="0" sz="1700" u="none" cap="none" strike="noStrike">
                  <a:solidFill>
                    <a:schemeClr val="dk1"/>
                  </a:solidFill>
                  <a:latin typeface="Arial"/>
                  <a:ea typeface="Arial"/>
                  <a:cs typeface="Arial"/>
                  <a:sym typeface="Arial"/>
                </a:endParaRPr>
              </a:p>
            </p:txBody>
          </p:sp>
          <p:sp>
            <p:nvSpPr>
              <p:cNvPr id="210" name="Google Shape;210;p27"/>
              <p:cNvSpPr/>
              <p:nvPr/>
            </p:nvSpPr>
            <p:spPr>
              <a:xfrm>
                <a:off x="7313" y="12048"/>
                <a:ext cx="1641" cy="246"/>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211" name="Google Shape;211;p27"/>
              <p:cNvSpPr txBox="1"/>
              <p:nvPr/>
            </p:nvSpPr>
            <p:spPr>
              <a:xfrm>
                <a:off x="6820" y="12048"/>
                <a:ext cx="513" cy="273"/>
              </a:xfrm>
              <a:prstGeom prst="rect">
                <a:avLst/>
              </a:prstGeom>
              <a:noFill/>
              <a:ln>
                <a:noFill/>
              </a:ln>
            </p:spPr>
            <p:txBody>
              <a:bodyPr anchorCtr="0" anchor="t" bIns="26050" lIns="52100" spcFirstLastPara="1" rIns="52100" wrap="square" tIns="26050">
                <a:noAutofit/>
              </a:bodyPr>
              <a:lstStyle/>
              <a:p>
                <a:pPr indent="0" lvl="0" marL="0" marR="0" rtl="0" algn="l">
                  <a:lnSpc>
                    <a:spcPct val="100000"/>
                  </a:lnSpc>
                  <a:spcBef>
                    <a:spcPts val="0"/>
                  </a:spcBef>
                  <a:spcAft>
                    <a:spcPts val="0"/>
                  </a:spcAft>
                  <a:buClr>
                    <a:srgbClr val="000000"/>
                  </a:buClr>
                  <a:buSzPts val="800"/>
                  <a:buFont typeface="Arial"/>
                  <a:buNone/>
                </a:pPr>
                <a:r>
                  <a:rPr b="1" i="0" lang="en" sz="700" u="none" cap="none" strike="noStrike">
                    <a:solidFill>
                      <a:srgbClr val="000000"/>
                    </a:solidFill>
                    <a:latin typeface="Arial"/>
                    <a:ea typeface="Arial"/>
                    <a:cs typeface="Arial"/>
                    <a:sym typeface="Arial"/>
                  </a:rPr>
                  <a:t>15  </a:t>
                </a:r>
                <a:endParaRPr b="0" i="0" sz="1700" u="none" cap="none" strike="noStrike">
                  <a:solidFill>
                    <a:schemeClr val="dk1"/>
                  </a:solidFill>
                  <a:latin typeface="Arial"/>
                  <a:ea typeface="Arial"/>
                  <a:cs typeface="Arial"/>
                  <a:sym typeface="Arial"/>
                </a:endParaRPr>
              </a:p>
            </p:txBody>
          </p:sp>
          <p:sp>
            <p:nvSpPr>
              <p:cNvPr id="212" name="Google Shape;212;p27"/>
              <p:cNvSpPr txBox="1"/>
              <p:nvPr/>
            </p:nvSpPr>
            <p:spPr>
              <a:xfrm>
                <a:off x="3194" y="8895"/>
                <a:ext cx="953" cy="36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 sz="1100" u="none" cap="none" strike="noStrike">
                    <a:solidFill>
                      <a:schemeClr val="dk1"/>
                    </a:solidFill>
                    <a:latin typeface="Arial"/>
                    <a:ea typeface="Arial"/>
                    <a:cs typeface="Arial"/>
                    <a:sym typeface="Arial"/>
                  </a:rPr>
                  <a:t>Cache</a:t>
                </a:r>
                <a:endParaRPr b="0" i="0" sz="1700" u="none" cap="none" strike="noStrike">
                  <a:solidFill>
                    <a:schemeClr val="dk1"/>
                  </a:solidFill>
                  <a:latin typeface="Arial"/>
                  <a:ea typeface="Arial"/>
                  <a:cs typeface="Arial"/>
                  <a:sym typeface="Arial"/>
                </a:endParaRPr>
              </a:p>
            </p:txBody>
          </p:sp>
        </p:grpSp>
        <p:sp>
          <p:nvSpPr>
            <p:cNvPr id="213" name="Google Shape;213;p27"/>
            <p:cNvSpPr/>
            <p:nvPr/>
          </p:nvSpPr>
          <p:spPr>
            <a:xfrm>
              <a:off x="3423683" y="1092457"/>
              <a:ext cx="2902689" cy="2417840"/>
            </a:xfrm>
            <a:custGeom>
              <a:rect b="b" l="l" r="r" t="t"/>
              <a:pathLst>
                <a:path extrusionOk="0" h="3223787" w="2902689">
                  <a:moveTo>
                    <a:pt x="10633" y="3223787"/>
                  </a:moveTo>
                  <a:lnTo>
                    <a:pt x="2902689" y="2096736"/>
                  </a:lnTo>
                  <a:cubicBezTo>
                    <a:pt x="2899145" y="1412708"/>
                    <a:pt x="2895600" y="728680"/>
                    <a:pt x="2892056" y="44652"/>
                  </a:cubicBezTo>
                  <a:cubicBezTo>
                    <a:pt x="2891835" y="49057"/>
                    <a:pt x="2870791" y="0"/>
                    <a:pt x="2891392" y="57866"/>
                  </a:cubicBezTo>
                  <a:lnTo>
                    <a:pt x="0" y="1182336"/>
                  </a:lnTo>
                  <a:cubicBezTo>
                    <a:pt x="3544" y="1862820"/>
                    <a:pt x="7089" y="2543303"/>
                    <a:pt x="10633" y="3223787"/>
                  </a:cubicBezTo>
                  <a:close/>
                </a:path>
              </a:pathLst>
            </a:custGeom>
            <a:solidFill>
              <a:srgbClr val="FF00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alibri"/>
                <a:ea typeface="Calibri"/>
                <a:cs typeface="Calibri"/>
                <a:sym typeface="Calibri"/>
              </a:endParaRPr>
            </a:p>
          </p:txBody>
        </p:sp>
        <p:sp>
          <p:nvSpPr>
            <p:cNvPr id="214" name="Google Shape;214;p27"/>
            <p:cNvSpPr/>
            <p:nvPr/>
          </p:nvSpPr>
          <p:spPr>
            <a:xfrm>
              <a:off x="3423684" y="1985630"/>
              <a:ext cx="2913321" cy="2216888"/>
            </a:xfrm>
            <a:custGeom>
              <a:rect b="b" l="l" r="r" t="t"/>
              <a:pathLst>
                <a:path extrusionOk="0" h="2955851" w="2913321">
                  <a:moveTo>
                    <a:pt x="0" y="0"/>
                  </a:moveTo>
                  <a:lnTo>
                    <a:pt x="2913321" y="914400"/>
                  </a:lnTo>
                  <a:cubicBezTo>
                    <a:pt x="2909777" y="1594884"/>
                    <a:pt x="2902688" y="2955851"/>
                    <a:pt x="2902688" y="2955851"/>
                  </a:cubicBezTo>
                  <a:lnTo>
                    <a:pt x="31897" y="2041451"/>
                  </a:lnTo>
                  <a:lnTo>
                    <a:pt x="0" y="0"/>
                  </a:lnTo>
                  <a:close/>
                </a:path>
              </a:pathLst>
            </a:custGeom>
            <a:solidFill>
              <a:srgbClr val="4F81BD">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alibri"/>
                <a:ea typeface="Calibri"/>
                <a:cs typeface="Calibri"/>
                <a:sym typeface="Calibri"/>
              </a:endParaRPr>
            </a:p>
          </p:txBody>
        </p:sp>
      </p:grpSp>
      <p:sp>
        <p:nvSpPr>
          <p:cNvPr id="215" name="Google Shape;215;p27"/>
          <p:cNvSpPr txBox="1"/>
          <p:nvPr/>
        </p:nvSpPr>
        <p:spPr>
          <a:xfrm>
            <a:off x="268100" y="3760600"/>
            <a:ext cx="7224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direct-mapped cache cache </a:t>
            </a:r>
            <a:r>
              <a:rPr b="1" lang="en"/>
              <a:t>memory location maps to a single cache line</a:t>
            </a:r>
            <a:r>
              <a:rPr lang="en"/>
              <a:t>. It can be used once per address per amount of time. Performance of this cache memory type is lower than others.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9.11.1 Fully associative cache</a:t>
            </a:r>
            <a:endParaRPr/>
          </a:p>
        </p:txBody>
      </p:sp>
      <p:sp>
        <p:nvSpPr>
          <p:cNvPr id="221" name="Google Shape;221;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1600"/>
              </a:spcAft>
              <a:buClr>
                <a:schemeClr val="dk1"/>
              </a:buClr>
              <a:buSzPts val="3200"/>
              <a:buChar char="●"/>
            </a:pPr>
            <a:r>
              <a:rPr lang="en"/>
              <a:t>In a fully associative cache </a:t>
            </a:r>
            <a:r>
              <a:rPr b="1" lang="en"/>
              <a:t>every memory location can be cached in any cache line</a:t>
            </a:r>
            <a:r>
              <a:rPr lang="en"/>
              <a:t>. This memory type significantly decreases amount of cache-line misses, considered as complex type of cache memory 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7" name="Google Shape;227;p2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1600"/>
              </a:spcAft>
              <a:buNone/>
            </a:pPr>
            <a:r>
              <a:rPr lang="en"/>
              <a:t>In N-way-set-associative cache, the </a:t>
            </a:r>
            <a:r>
              <a:rPr b="1" lang="en"/>
              <a:t>most common cache</a:t>
            </a:r>
            <a:r>
              <a:rPr lang="en"/>
              <a:t> implementation, </a:t>
            </a:r>
            <a:r>
              <a:rPr b="1" lang="en"/>
              <a:t>memory address can be stored in any N lines of cache</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9.11.2 Set associative caches</a:t>
            </a:r>
            <a:endParaRPr/>
          </a:p>
        </p:txBody>
      </p:sp>
      <p:sp>
        <p:nvSpPr>
          <p:cNvPr id="233" name="Google Shape;233;p30"/>
          <p:cNvSpPr txBox="1"/>
          <p:nvPr/>
        </p:nvSpPr>
        <p:spPr>
          <a:xfrm>
            <a:off x="4727197"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34" name="Google Shape;234;p30"/>
          <p:cNvSpPr txBox="1"/>
          <p:nvPr/>
        </p:nvSpPr>
        <p:spPr>
          <a:xfrm>
            <a:off x="5207585"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35" name="Google Shape;235;p30"/>
          <p:cNvSpPr txBox="1"/>
          <p:nvPr/>
        </p:nvSpPr>
        <p:spPr>
          <a:xfrm>
            <a:off x="5682330"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36" name="Google Shape;236;p30"/>
          <p:cNvSpPr txBox="1"/>
          <p:nvPr/>
        </p:nvSpPr>
        <p:spPr>
          <a:xfrm>
            <a:off x="6162718"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37" name="Google Shape;237;p30"/>
          <p:cNvSpPr txBox="1"/>
          <p:nvPr/>
        </p:nvSpPr>
        <p:spPr>
          <a:xfrm>
            <a:off x="6637463"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38" name="Google Shape;238;p30"/>
          <p:cNvSpPr txBox="1"/>
          <p:nvPr/>
        </p:nvSpPr>
        <p:spPr>
          <a:xfrm>
            <a:off x="7117851"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39" name="Google Shape;239;p30"/>
          <p:cNvSpPr txBox="1"/>
          <p:nvPr/>
        </p:nvSpPr>
        <p:spPr>
          <a:xfrm>
            <a:off x="7592596"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40" name="Google Shape;240;p30"/>
          <p:cNvSpPr txBox="1"/>
          <p:nvPr/>
        </p:nvSpPr>
        <p:spPr>
          <a:xfrm>
            <a:off x="8072984"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41" name="Google Shape;241;p30"/>
          <p:cNvSpPr txBox="1"/>
          <p:nvPr/>
        </p:nvSpPr>
        <p:spPr>
          <a:xfrm>
            <a:off x="906665"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42" name="Google Shape;242;p30"/>
          <p:cNvSpPr txBox="1"/>
          <p:nvPr/>
        </p:nvSpPr>
        <p:spPr>
          <a:xfrm>
            <a:off x="1387053"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43" name="Google Shape;243;p30"/>
          <p:cNvSpPr txBox="1"/>
          <p:nvPr/>
        </p:nvSpPr>
        <p:spPr>
          <a:xfrm>
            <a:off x="1861798"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44" name="Google Shape;244;p30"/>
          <p:cNvSpPr txBox="1"/>
          <p:nvPr/>
        </p:nvSpPr>
        <p:spPr>
          <a:xfrm>
            <a:off x="2342186"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45" name="Google Shape;245;p30"/>
          <p:cNvSpPr txBox="1"/>
          <p:nvPr/>
        </p:nvSpPr>
        <p:spPr>
          <a:xfrm>
            <a:off x="2816931"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46" name="Google Shape;246;p30"/>
          <p:cNvSpPr txBox="1"/>
          <p:nvPr/>
        </p:nvSpPr>
        <p:spPr>
          <a:xfrm>
            <a:off x="3297319"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47" name="Google Shape;247;p30"/>
          <p:cNvSpPr txBox="1"/>
          <p:nvPr/>
        </p:nvSpPr>
        <p:spPr>
          <a:xfrm>
            <a:off x="3772064" y="475572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48" name="Google Shape;248;p30"/>
          <p:cNvSpPr txBox="1"/>
          <p:nvPr/>
        </p:nvSpPr>
        <p:spPr>
          <a:xfrm>
            <a:off x="4252452" y="475572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49" name="Google Shape;249;p30"/>
          <p:cNvSpPr txBox="1"/>
          <p:nvPr/>
        </p:nvSpPr>
        <p:spPr>
          <a:xfrm>
            <a:off x="578677" y="1440023"/>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50" name="Google Shape;250;p30"/>
          <p:cNvSpPr txBox="1"/>
          <p:nvPr/>
        </p:nvSpPr>
        <p:spPr>
          <a:xfrm>
            <a:off x="1059065" y="1440023"/>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51" name="Google Shape;251;p30"/>
          <p:cNvSpPr txBox="1"/>
          <p:nvPr/>
        </p:nvSpPr>
        <p:spPr>
          <a:xfrm>
            <a:off x="578677" y="1647773"/>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52" name="Google Shape;252;p30"/>
          <p:cNvSpPr txBox="1"/>
          <p:nvPr/>
        </p:nvSpPr>
        <p:spPr>
          <a:xfrm>
            <a:off x="1059065" y="1647773"/>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53" name="Google Shape;253;p30"/>
          <p:cNvSpPr txBox="1"/>
          <p:nvPr/>
        </p:nvSpPr>
        <p:spPr>
          <a:xfrm>
            <a:off x="578677" y="1855522"/>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54" name="Google Shape;254;p30"/>
          <p:cNvSpPr txBox="1"/>
          <p:nvPr/>
        </p:nvSpPr>
        <p:spPr>
          <a:xfrm>
            <a:off x="1059065" y="1855522"/>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55" name="Google Shape;255;p30"/>
          <p:cNvSpPr txBox="1"/>
          <p:nvPr/>
        </p:nvSpPr>
        <p:spPr>
          <a:xfrm>
            <a:off x="578677" y="2063271"/>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56" name="Google Shape;256;p30"/>
          <p:cNvSpPr txBox="1"/>
          <p:nvPr/>
        </p:nvSpPr>
        <p:spPr>
          <a:xfrm>
            <a:off x="1059065" y="2063271"/>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57" name="Google Shape;257;p30"/>
          <p:cNvSpPr txBox="1"/>
          <p:nvPr/>
        </p:nvSpPr>
        <p:spPr>
          <a:xfrm>
            <a:off x="578677" y="2271020"/>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58" name="Google Shape;258;p30"/>
          <p:cNvSpPr txBox="1"/>
          <p:nvPr/>
        </p:nvSpPr>
        <p:spPr>
          <a:xfrm>
            <a:off x="1059065" y="2271020"/>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59" name="Google Shape;259;p30"/>
          <p:cNvSpPr txBox="1"/>
          <p:nvPr/>
        </p:nvSpPr>
        <p:spPr>
          <a:xfrm>
            <a:off x="578677" y="2478770"/>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60" name="Google Shape;260;p30"/>
          <p:cNvSpPr txBox="1"/>
          <p:nvPr/>
        </p:nvSpPr>
        <p:spPr>
          <a:xfrm>
            <a:off x="1059065" y="2478770"/>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61" name="Google Shape;261;p30"/>
          <p:cNvSpPr txBox="1"/>
          <p:nvPr/>
        </p:nvSpPr>
        <p:spPr>
          <a:xfrm>
            <a:off x="578677" y="2686519"/>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62" name="Google Shape;262;p30"/>
          <p:cNvSpPr txBox="1"/>
          <p:nvPr/>
        </p:nvSpPr>
        <p:spPr>
          <a:xfrm>
            <a:off x="1059065" y="2686519"/>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63" name="Google Shape;263;p30"/>
          <p:cNvSpPr txBox="1"/>
          <p:nvPr/>
        </p:nvSpPr>
        <p:spPr>
          <a:xfrm>
            <a:off x="578677" y="289426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64" name="Google Shape;264;p30"/>
          <p:cNvSpPr txBox="1"/>
          <p:nvPr/>
        </p:nvSpPr>
        <p:spPr>
          <a:xfrm>
            <a:off x="1059065" y="289426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65" name="Google Shape;265;p30"/>
          <p:cNvSpPr txBox="1"/>
          <p:nvPr/>
        </p:nvSpPr>
        <p:spPr>
          <a:xfrm>
            <a:off x="2090706" y="2271020"/>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66" name="Google Shape;266;p30"/>
          <p:cNvSpPr txBox="1"/>
          <p:nvPr/>
        </p:nvSpPr>
        <p:spPr>
          <a:xfrm>
            <a:off x="2571094" y="2271020"/>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67" name="Google Shape;267;p30"/>
          <p:cNvSpPr txBox="1"/>
          <p:nvPr/>
        </p:nvSpPr>
        <p:spPr>
          <a:xfrm>
            <a:off x="2090706" y="2478770"/>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68" name="Google Shape;268;p30"/>
          <p:cNvSpPr txBox="1"/>
          <p:nvPr/>
        </p:nvSpPr>
        <p:spPr>
          <a:xfrm>
            <a:off x="2571094" y="2478770"/>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69" name="Google Shape;269;p30"/>
          <p:cNvSpPr txBox="1"/>
          <p:nvPr/>
        </p:nvSpPr>
        <p:spPr>
          <a:xfrm>
            <a:off x="2090706" y="2686519"/>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70" name="Google Shape;270;p30"/>
          <p:cNvSpPr txBox="1"/>
          <p:nvPr/>
        </p:nvSpPr>
        <p:spPr>
          <a:xfrm>
            <a:off x="2571094" y="2686519"/>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71" name="Google Shape;271;p30"/>
          <p:cNvSpPr txBox="1"/>
          <p:nvPr/>
        </p:nvSpPr>
        <p:spPr>
          <a:xfrm>
            <a:off x="2090706" y="289426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72" name="Google Shape;272;p30"/>
          <p:cNvSpPr txBox="1"/>
          <p:nvPr/>
        </p:nvSpPr>
        <p:spPr>
          <a:xfrm>
            <a:off x="2571094" y="289426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73" name="Google Shape;273;p30"/>
          <p:cNvSpPr txBox="1"/>
          <p:nvPr/>
        </p:nvSpPr>
        <p:spPr>
          <a:xfrm>
            <a:off x="3051482" y="2271020"/>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74" name="Google Shape;274;p30"/>
          <p:cNvSpPr txBox="1"/>
          <p:nvPr/>
        </p:nvSpPr>
        <p:spPr>
          <a:xfrm>
            <a:off x="3531870" y="2271020"/>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75" name="Google Shape;275;p30"/>
          <p:cNvSpPr txBox="1"/>
          <p:nvPr/>
        </p:nvSpPr>
        <p:spPr>
          <a:xfrm>
            <a:off x="3051482" y="2478770"/>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76" name="Google Shape;276;p30"/>
          <p:cNvSpPr txBox="1"/>
          <p:nvPr/>
        </p:nvSpPr>
        <p:spPr>
          <a:xfrm>
            <a:off x="3531870" y="2478770"/>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77" name="Google Shape;277;p30"/>
          <p:cNvSpPr txBox="1"/>
          <p:nvPr/>
        </p:nvSpPr>
        <p:spPr>
          <a:xfrm>
            <a:off x="3051482" y="2686519"/>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78" name="Google Shape;278;p30"/>
          <p:cNvSpPr txBox="1"/>
          <p:nvPr/>
        </p:nvSpPr>
        <p:spPr>
          <a:xfrm>
            <a:off x="3531870" y="2686519"/>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79" name="Google Shape;279;p30"/>
          <p:cNvSpPr txBox="1"/>
          <p:nvPr/>
        </p:nvSpPr>
        <p:spPr>
          <a:xfrm>
            <a:off x="3051482" y="2894268"/>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80" name="Google Shape;280;p30"/>
          <p:cNvSpPr txBox="1"/>
          <p:nvPr/>
        </p:nvSpPr>
        <p:spPr>
          <a:xfrm>
            <a:off x="3531870" y="2894268"/>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81" name="Google Shape;281;p30"/>
          <p:cNvSpPr txBox="1"/>
          <p:nvPr/>
        </p:nvSpPr>
        <p:spPr>
          <a:xfrm>
            <a:off x="4481360" y="3102017"/>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82" name="Google Shape;282;p30"/>
          <p:cNvSpPr txBox="1"/>
          <p:nvPr/>
        </p:nvSpPr>
        <p:spPr>
          <a:xfrm>
            <a:off x="4961748" y="3102017"/>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83" name="Google Shape;283;p30"/>
          <p:cNvSpPr txBox="1"/>
          <p:nvPr/>
        </p:nvSpPr>
        <p:spPr>
          <a:xfrm>
            <a:off x="4481360" y="3309766"/>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84" name="Google Shape;284;p30"/>
          <p:cNvSpPr txBox="1"/>
          <p:nvPr/>
        </p:nvSpPr>
        <p:spPr>
          <a:xfrm>
            <a:off x="4961748" y="3309766"/>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85" name="Google Shape;285;p30"/>
          <p:cNvSpPr txBox="1"/>
          <p:nvPr/>
        </p:nvSpPr>
        <p:spPr>
          <a:xfrm>
            <a:off x="6397269" y="3102017"/>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86" name="Google Shape;286;p30"/>
          <p:cNvSpPr txBox="1"/>
          <p:nvPr/>
        </p:nvSpPr>
        <p:spPr>
          <a:xfrm>
            <a:off x="6877657" y="3102017"/>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87" name="Google Shape;287;p30"/>
          <p:cNvSpPr txBox="1"/>
          <p:nvPr/>
        </p:nvSpPr>
        <p:spPr>
          <a:xfrm>
            <a:off x="6397269" y="3309766"/>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88" name="Google Shape;288;p30"/>
          <p:cNvSpPr txBox="1"/>
          <p:nvPr/>
        </p:nvSpPr>
        <p:spPr>
          <a:xfrm>
            <a:off x="6877657" y="3309766"/>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89" name="Google Shape;289;p30"/>
          <p:cNvSpPr txBox="1"/>
          <p:nvPr/>
        </p:nvSpPr>
        <p:spPr>
          <a:xfrm>
            <a:off x="5442136" y="3102017"/>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90" name="Google Shape;290;p30"/>
          <p:cNvSpPr txBox="1"/>
          <p:nvPr/>
        </p:nvSpPr>
        <p:spPr>
          <a:xfrm>
            <a:off x="5922524" y="3102017"/>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91" name="Google Shape;291;p30"/>
          <p:cNvSpPr txBox="1"/>
          <p:nvPr/>
        </p:nvSpPr>
        <p:spPr>
          <a:xfrm>
            <a:off x="5442136" y="3309766"/>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92" name="Google Shape;292;p30"/>
          <p:cNvSpPr txBox="1"/>
          <p:nvPr/>
        </p:nvSpPr>
        <p:spPr>
          <a:xfrm>
            <a:off x="5922524" y="3309766"/>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93" name="Google Shape;293;p30"/>
          <p:cNvSpPr txBox="1"/>
          <p:nvPr/>
        </p:nvSpPr>
        <p:spPr>
          <a:xfrm>
            <a:off x="7358045" y="3102017"/>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94" name="Google Shape;294;p30"/>
          <p:cNvSpPr txBox="1"/>
          <p:nvPr/>
        </p:nvSpPr>
        <p:spPr>
          <a:xfrm>
            <a:off x="7838433" y="3102017"/>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95" name="Google Shape;295;p30"/>
          <p:cNvSpPr txBox="1"/>
          <p:nvPr/>
        </p:nvSpPr>
        <p:spPr>
          <a:xfrm>
            <a:off x="7358045" y="3309766"/>
            <a:ext cx="480388"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VTag</a:t>
            </a:r>
            <a:endParaRPr sz="1200">
              <a:solidFill>
                <a:schemeClr val="dk1"/>
              </a:solidFill>
              <a:latin typeface="Calibri"/>
              <a:ea typeface="Calibri"/>
              <a:cs typeface="Calibri"/>
              <a:sym typeface="Calibri"/>
            </a:endParaRPr>
          </a:p>
        </p:txBody>
      </p:sp>
      <p:sp>
        <p:nvSpPr>
          <p:cNvPr id="296" name="Google Shape;296;p30"/>
          <p:cNvSpPr txBox="1"/>
          <p:nvPr/>
        </p:nvSpPr>
        <p:spPr>
          <a:xfrm>
            <a:off x="7838433" y="3309766"/>
            <a:ext cx="474745" cy="2077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p:txBody>
      </p:sp>
      <p:sp>
        <p:nvSpPr>
          <p:cNvPr id="297" name="Google Shape;297;p30"/>
          <p:cNvSpPr txBox="1"/>
          <p:nvPr/>
        </p:nvSpPr>
        <p:spPr>
          <a:xfrm>
            <a:off x="572393" y="3201427"/>
            <a:ext cx="973343" cy="6924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Direct</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Mapped</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(1-way)</a:t>
            </a:r>
            <a:endParaRPr sz="1800">
              <a:solidFill>
                <a:schemeClr val="dk1"/>
              </a:solidFill>
              <a:latin typeface="Calibri"/>
              <a:ea typeface="Calibri"/>
              <a:cs typeface="Calibri"/>
              <a:sym typeface="Calibri"/>
            </a:endParaRPr>
          </a:p>
        </p:txBody>
      </p:sp>
      <p:sp>
        <p:nvSpPr>
          <p:cNvPr id="298" name="Google Shape;298;p30"/>
          <p:cNvSpPr txBox="1"/>
          <p:nvPr/>
        </p:nvSpPr>
        <p:spPr>
          <a:xfrm>
            <a:off x="2342186" y="1699207"/>
            <a:ext cx="1365438" cy="4847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Two-way Set</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Associative</a:t>
            </a:r>
            <a:endParaRPr sz="1800">
              <a:solidFill>
                <a:schemeClr val="dk1"/>
              </a:solidFill>
              <a:latin typeface="Calibri"/>
              <a:ea typeface="Calibri"/>
              <a:cs typeface="Calibri"/>
              <a:sym typeface="Calibri"/>
            </a:endParaRPr>
          </a:p>
        </p:txBody>
      </p:sp>
      <p:sp>
        <p:nvSpPr>
          <p:cNvPr id="299" name="Google Shape;299;p30"/>
          <p:cNvSpPr txBox="1"/>
          <p:nvPr/>
        </p:nvSpPr>
        <p:spPr>
          <a:xfrm>
            <a:off x="5694993" y="2521632"/>
            <a:ext cx="1404552" cy="4847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Four-way Set</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Associative</a:t>
            </a:r>
            <a:endParaRPr sz="1800">
              <a:solidFill>
                <a:schemeClr val="dk1"/>
              </a:solidFill>
              <a:latin typeface="Calibri"/>
              <a:ea typeface="Calibri"/>
              <a:cs typeface="Calibri"/>
              <a:sym typeface="Calibri"/>
            </a:endParaRPr>
          </a:p>
        </p:txBody>
      </p:sp>
      <p:sp>
        <p:nvSpPr>
          <p:cNvPr id="300" name="Google Shape;300;p30"/>
          <p:cNvSpPr txBox="1"/>
          <p:nvPr/>
        </p:nvSpPr>
        <p:spPr>
          <a:xfrm>
            <a:off x="4114465" y="3958664"/>
            <a:ext cx="1225464" cy="6924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Fully</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Associative</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(8-way)</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9.11.2 Set associative caches</a:t>
            </a:r>
            <a:endParaRPr/>
          </a:p>
        </p:txBody>
      </p:sp>
      <p:graphicFrame>
        <p:nvGraphicFramePr>
          <p:cNvPr id="306" name="Google Shape;306;p31"/>
          <p:cNvGraphicFramePr/>
          <p:nvPr/>
        </p:nvGraphicFramePr>
        <p:xfrm>
          <a:off x="457200" y="1963102"/>
          <a:ext cx="3000000" cy="3000000"/>
        </p:xfrm>
        <a:graphic>
          <a:graphicData uri="http://schemas.openxmlformats.org/drawingml/2006/table">
            <a:tbl>
              <a:tblPr bandRow="1" firstRow="1">
                <a:noFill/>
                <a:tableStyleId>{B7C69D57-6B4E-4FA3-8C89-44321E8A3BC8}</a:tableStyleId>
              </a:tblPr>
              <a:tblGrid>
                <a:gridCol w="1680200"/>
                <a:gridCol w="1588775"/>
                <a:gridCol w="1131575"/>
                <a:gridCol w="1085850"/>
                <a:gridCol w="1371600"/>
                <a:gridCol w="1371600"/>
              </a:tblGrid>
              <a:tr h="278125">
                <a:tc>
                  <a:txBody>
                    <a:bodyPr/>
                    <a:lstStyle/>
                    <a:p>
                      <a:pPr indent="0" lvl="0" marL="0" marR="0" rtl="0" algn="l">
                        <a:spcBef>
                          <a:spcPts val="0"/>
                        </a:spcBef>
                        <a:spcAft>
                          <a:spcPts val="0"/>
                        </a:spcAft>
                        <a:buNone/>
                      </a:pPr>
                      <a:r>
                        <a:rPr lang="en" sz="1400" u="none" cap="none" strike="noStrike"/>
                        <a:t>Cache Type</a:t>
                      </a:r>
                      <a:endParaRPr sz="1400"/>
                    </a:p>
                  </a:txBody>
                  <a:tcPr marT="34300" marB="34300" marR="91450" marL="91450"/>
                </a:tc>
                <a:tc>
                  <a:txBody>
                    <a:bodyPr/>
                    <a:lstStyle/>
                    <a:p>
                      <a:pPr indent="0" lvl="0" marL="0" marR="0" rtl="0" algn="ctr">
                        <a:spcBef>
                          <a:spcPts val="0"/>
                        </a:spcBef>
                        <a:spcAft>
                          <a:spcPts val="0"/>
                        </a:spcAft>
                        <a:buNone/>
                      </a:pPr>
                      <a:r>
                        <a:rPr lang="en" sz="1400"/>
                        <a:t>Cache Lines</a:t>
                      </a:r>
                      <a:endParaRPr sz="1400"/>
                    </a:p>
                  </a:txBody>
                  <a:tcPr marT="34300" marB="34300" marR="91450" marL="91450"/>
                </a:tc>
                <a:tc>
                  <a:txBody>
                    <a:bodyPr/>
                    <a:lstStyle/>
                    <a:p>
                      <a:pPr indent="0" lvl="0" marL="0" marR="0" rtl="0" algn="ctr">
                        <a:spcBef>
                          <a:spcPts val="0"/>
                        </a:spcBef>
                        <a:spcAft>
                          <a:spcPts val="0"/>
                        </a:spcAft>
                        <a:buNone/>
                      </a:pPr>
                      <a:r>
                        <a:rPr lang="en" sz="1400"/>
                        <a:t>Ways</a:t>
                      </a:r>
                      <a:endParaRPr sz="1400"/>
                    </a:p>
                  </a:txBody>
                  <a:tcPr marT="34300" marB="34300" marR="91450" marL="91450"/>
                </a:tc>
                <a:tc>
                  <a:txBody>
                    <a:bodyPr/>
                    <a:lstStyle/>
                    <a:p>
                      <a:pPr indent="0" lvl="0" marL="0" marR="0" rtl="0" algn="ctr">
                        <a:spcBef>
                          <a:spcPts val="0"/>
                        </a:spcBef>
                        <a:spcAft>
                          <a:spcPts val="0"/>
                        </a:spcAft>
                        <a:buNone/>
                      </a:pPr>
                      <a:r>
                        <a:rPr lang="en" sz="1400"/>
                        <a:t>Tag</a:t>
                      </a:r>
                      <a:endParaRPr sz="1400"/>
                    </a:p>
                  </a:txBody>
                  <a:tcPr marT="34300" marB="34300" marR="91450" marL="91450"/>
                </a:tc>
                <a:tc>
                  <a:txBody>
                    <a:bodyPr/>
                    <a:lstStyle/>
                    <a:p>
                      <a:pPr indent="0" lvl="0" marL="0" marR="0" rtl="0" algn="ctr">
                        <a:spcBef>
                          <a:spcPts val="0"/>
                        </a:spcBef>
                        <a:spcAft>
                          <a:spcPts val="0"/>
                        </a:spcAft>
                        <a:buNone/>
                      </a:pPr>
                      <a:r>
                        <a:rPr lang="en" sz="1400"/>
                        <a:t>Index bits</a:t>
                      </a:r>
                      <a:endParaRPr sz="1400"/>
                    </a:p>
                  </a:txBody>
                  <a:tcPr marT="34300" marB="34300" marR="91450" marL="91450"/>
                </a:tc>
                <a:tc>
                  <a:txBody>
                    <a:bodyPr/>
                    <a:lstStyle/>
                    <a:p>
                      <a:pPr indent="0" lvl="0" marL="0" marR="0" rtl="0" algn="ctr">
                        <a:spcBef>
                          <a:spcPts val="0"/>
                        </a:spcBef>
                        <a:spcAft>
                          <a:spcPts val="0"/>
                        </a:spcAft>
                        <a:buNone/>
                      </a:pPr>
                      <a:r>
                        <a:rPr lang="en" sz="1400"/>
                        <a:t>Block Offset (bits)</a:t>
                      </a:r>
                      <a:endParaRPr sz="1400"/>
                    </a:p>
                  </a:txBody>
                  <a:tcPr marT="34300" marB="34300" marR="91450" marL="91450"/>
                </a:tc>
              </a:tr>
              <a:tr h="278125">
                <a:tc>
                  <a:txBody>
                    <a:bodyPr/>
                    <a:lstStyle/>
                    <a:p>
                      <a:pPr indent="0" lvl="0" marL="0" marR="0" rtl="0" algn="l">
                        <a:spcBef>
                          <a:spcPts val="0"/>
                        </a:spcBef>
                        <a:spcAft>
                          <a:spcPts val="0"/>
                        </a:spcAft>
                        <a:buNone/>
                      </a:pPr>
                      <a:r>
                        <a:rPr lang="en" sz="1400"/>
                        <a:t>Direct Mapped</a:t>
                      </a:r>
                      <a:endParaRPr sz="1400"/>
                    </a:p>
                  </a:txBody>
                  <a:tcPr marT="34300" marB="34300" marR="91450" marL="91450"/>
                </a:tc>
                <a:tc>
                  <a:txBody>
                    <a:bodyPr/>
                    <a:lstStyle/>
                    <a:p>
                      <a:pPr indent="0" lvl="0" marL="0" marR="0" rtl="0" algn="ctr">
                        <a:spcBef>
                          <a:spcPts val="0"/>
                        </a:spcBef>
                        <a:spcAft>
                          <a:spcPts val="0"/>
                        </a:spcAft>
                        <a:buNone/>
                      </a:pPr>
                      <a:r>
                        <a:rPr lang="en" sz="1400"/>
                        <a:t>8</a:t>
                      </a:r>
                      <a:endParaRPr sz="1400"/>
                    </a:p>
                  </a:txBody>
                  <a:tcPr marT="34300" marB="34300" marR="91450" marL="91450" anchor="ctr"/>
                </a:tc>
                <a:tc>
                  <a:txBody>
                    <a:bodyPr/>
                    <a:lstStyle/>
                    <a:p>
                      <a:pPr indent="0" lvl="0" marL="0" marR="0" rtl="0" algn="ctr">
                        <a:spcBef>
                          <a:spcPts val="0"/>
                        </a:spcBef>
                        <a:spcAft>
                          <a:spcPts val="0"/>
                        </a:spcAft>
                        <a:buNone/>
                      </a:pPr>
                      <a:r>
                        <a:rPr lang="en" sz="1400"/>
                        <a:t>1</a:t>
                      </a:r>
                      <a:endParaRPr sz="1400"/>
                    </a:p>
                  </a:txBody>
                  <a:tcPr marT="34300" marB="34300" marR="91450" marL="91450" anchor="ctr"/>
                </a:tc>
                <a:tc>
                  <a:txBody>
                    <a:bodyPr/>
                    <a:lstStyle/>
                    <a:p>
                      <a:pPr indent="0" lvl="0" marL="0" marR="0" rtl="0" algn="ctr">
                        <a:spcBef>
                          <a:spcPts val="0"/>
                        </a:spcBef>
                        <a:spcAft>
                          <a:spcPts val="0"/>
                        </a:spcAft>
                        <a:buNone/>
                      </a:pPr>
                      <a:r>
                        <a:rPr lang="en" sz="1400"/>
                        <a:t>9</a:t>
                      </a:r>
                      <a:endParaRPr sz="1400"/>
                    </a:p>
                  </a:txBody>
                  <a:tcPr marT="34300" marB="34300" marR="91450" marL="91450" anchor="ctr"/>
                </a:tc>
                <a:tc>
                  <a:txBody>
                    <a:bodyPr/>
                    <a:lstStyle/>
                    <a:p>
                      <a:pPr indent="0" lvl="0" marL="0" marR="0" rtl="0" algn="ctr">
                        <a:spcBef>
                          <a:spcPts val="0"/>
                        </a:spcBef>
                        <a:spcAft>
                          <a:spcPts val="0"/>
                        </a:spcAft>
                        <a:buNone/>
                      </a:pPr>
                      <a:r>
                        <a:rPr lang="en" sz="1400"/>
                        <a:t>3</a:t>
                      </a:r>
                      <a:endParaRPr sz="1400"/>
                    </a:p>
                  </a:txBody>
                  <a:tcPr marT="34300" marB="34300" marR="91450" marL="91450" anchor="ctr"/>
                </a:tc>
                <a:tc>
                  <a:txBody>
                    <a:bodyPr/>
                    <a:lstStyle/>
                    <a:p>
                      <a:pPr indent="0" lvl="0" marL="0" marR="0" rtl="0" algn="ctr">
                        <a:spcBef>
                          <a:spcPts val="0"/>
                        </a:spcBef>
                        <a:spcAft>
                          <a:spcPts val="0"/>
                        </a:spcAft>
                        <a:buNone/>
                      </a:pPr>
                      <a:r>
                        <a:rPr lang="en" sz="1400"/>
                        <a:t>4</a:t>
                      </a:r>
                      <a:endParaRPr sz="1400"/>
                    </a:p>
                  </a:txBody>
                  <a:tcPr marT="34300" marB="34300" marR="91450" marL="91450" anchor="ctr"/>
                </a:tc>
              </a:tr>
              <a:tr h="278125">
                <a:tc>
                  <a:txBody>
                    <a:bodyPr/>
                    <a:lstStyle/>
                    <a:p>
                      <a:pPr indent="0" lvl="0" marL="0" marR="0" rtl="0" algn="l">
                        <a:spcBef>
                          <a:spcPts val="0"/>
                        </a:spcBef>
                        <a:spcAft>
                          <a:spcPts val="0"/>
                        </a:spcAft>
                        <a:buNone/>
                      </a:pPr>
                      <a:r>
                        <a:rPr lang="en" sz="1400"/>
                        <a:t>Two-way</a:t>
                      </a:r>
                      <a:endParaRPr sz="1100"/>
                    </a:p>
                    <a:p>
                      <a:pPr indent="0" lvl="0" marL="0" marR="0" rtl="0" algn="l">
                        <a:spcBef>
                          <a:spcPts val="0"/>
                        </a:spcBef>
                        <a:spcAft>
                          <a:spcPts val="0"/>
                        </a:spcAft>
                        <a:buNone/>
                      </a:pPr>
                      <a:r>
                        <a:rPr lang="en" sz="1400"/>
                        <a:t>Set</a:t>
                      </a:r>
                      <a:r>
                        <a:rPr lang="en" sz="1400"/>
                        <a:t> Associative</a:t>
                      </a:r>
                      <a:endParaRPr sz="1400"/>
                    </a:p>
                  </a:txBody>
                  <a:tcPr marT="34300" marB="34300" marR="91450" marL="91450"/>
                </a:tc>
                <a:tc>
                  <a:txBody>
                    <a:bodyPr/>
                    <a:lstStyle/>
                    <a:p>
                      <a:pPr indent="0" lvl="0" marL="0" marR="0" rtl="0" algn="ctr">
                        <a:spcBef>
                          <a:spcPts val="0"/>
                        </a:spcBef>
                        <a:spcAft>
                          <a:spcPts val="0"/>
                        </a:spcAft>
                        <a:buNone/>
                      </a:pPr>
                      <a:r>
                        <a:rPr lang="en" sz="1400"/>
                        <a:t>4</a:t>
                      </a:r>
                      <a:endParaRPr sz="1400"/>
                    </a:p>
                  </a:txBody>
                  <a:tcPr marT="34300" marB="34300" marR="91450" marL="91450" anchor="ctr"/>
                </a:tc>
                <a:tc>
                  <a:txBody>
                    <a:bodyPr/>
                    <a:lstStyle/>
                    <a:p>
                      <a:pPr indent="0" lvl="0" marL="0" marR="0" rtl="0" algn="ctr">
                        <a:spcBef>
                          <a:spcPts val="0"/>
                        </a:spcBef>
                        <a:spcAft>
                          <a:spcPts val="0"/>
                        </a:spcAft>
                        <a:buNone/>
                      </a:pPr>
                      <a:r>
                        <a:rPr lang="en" sz="1400"/>
                        <a:t>2</a:t>
                      </a:r>
                      <a:endParaRPr sz="1400"/>
                    </a:p>
                  </a:txBody>
                  <a:tcPr marT="34300" marB="34300" marR="91450" marL="91450" anchor="ctr"/>
                </a:tc>
                <a:tc>
                  <a:txBody>
                    <a:bodyPr/>
                    <a:lstStyle/>
                    <a:p>
                      <a:pPr indent="0" lvl="0" marL="0" marR="0" rtl="0" algn="ctr">
                        <a:spcBef>
                          <a:spcPts val="0"/>
                        </a:spcBef>
                        <a:spcAft>
                          <a:spcPts val="0"/>
                        </a:spcAft>
                        <a:buNone/>
                      </a:pPr>
                      <a:r>
                        <a:rPr lang="en" sz="1400"/>
                        <a:t>10</a:t>
                      </a:r>
                      <a:endParaRPr sz="1400"/>
                    </a:p>
                  </a:txBody>
                  <a:tcPr marT="34300" marB="34300" marR="91450" marL="91450" anchor="ctr"/>
                </a:tc>
                <a:tc>
                  <a:txBody>
                    <a:bodyPr/>
                    <a:lstStyle/>
                    <a:p>
                      <a:pPr indent="0" lvl="0" marL="0" marR="0" rtl="0" algn="ctr">
                        <a:spcBef>
                          <a:spcPts val="0"/>
                        </a:spcBef>
                        <a:spcAft>
                          <a:spcPts val="0"/>
                        </a:spcAft>
                        <a:buNone/>
                      </a:pPr>
                      <a:r>
                        <a:rPr lang="en" sz="1400"/>
                        <a:t>2</a:t>
                      </a:r>
                      <a:endParaRPr sz="1400"/>
                    </a:p>
                  </a:txBody>
                  <a:tcPr marT="34300" marB="34300" marR="91450" marL="91450" anchor="ctr"/>
                </a:tc>
                <a:tc>
                  <a:txBody>
                    <a:bodyPr/>
                    <a:lstStyle/>
                    <a:p>
                      <a:pPr indent="0" lvl="0" marL="0" marR="0" rtl="0" algn="ctr">
                        <a:spcBef>
                          <a:spcPts val="0"/>
                        </a:spcBef>
                        <a:spcAft>
                          <a:spcPts val="0"/>
                        </a:spcAft>
                        <a:buNone/>
                      </a:pPr>
                      <a:r>
                        <a:rPr lang="en" sz="1400"/>
                        <a:t>4</a:t>
                      </a:r>
                      <a:endParaRPr sz="1400"/>
                    </a:p>
                  </a:txBody>
                  <a:tcPr marT="34300" marB="34300" marR="91450" marL="91450" anchor="ctr"/>
                </a:tc>
              </a:tr>
              <a:tr h="278125">
                <a:tc>
                  <a:txBody>
                    <a:bodyPr/>
                    <a:lstStyle/>
                    <a:p>
                      <a:pPr indent="0" lvl="0" marL="0" marR="0" rtl="0" algn="l">
                        <a:spcBef>
                          <a:spcPts val="0"/>
                        </a:spcBef>
                        <a:spcAft>
                          <a:spcPts val="0"/>
                        </a:spcAft>
                        <a:buNone/>
                      </a:pPr>
                      <a:r>
                        <a:rPr lang="en" sz="1400"/>
                        <a:t>Four-way </a:t>
                      </a:r>
                      <a:endParaRPr sz="1100"/>
                    </a:p>
                    <a:p>
                      <a:pPr indent="0" lvl="0" marL="0" marR="0" rtl="0" algn="l">
                        <a:spcBef>
                          <a:spcPts val="0"/>
                        </a:spcBef>
                        <a:spcAft>
                          <a:spcPts val="0"/>
                        </a:spcAft>
                        <a:buNone/>
                      </a:pPr>
                      <a:r>
                        <a:rPr lang="en" sz="1400"/>
                        <a:t>Set Associative</a:t>
                      </a:r>
                      <a:endParaRPr sz="1400"/>
                    </a:p>
                  </a:txBody>
                  <a:tcPr marT="34300" marB="34300" marR="91450" marL="91450"/>
                </a:tc>
                <a:tc>
                  <a:txBody>
                    <a:bodyPr/>
                    <a:lstStyle/>
                    <a:p>
                      <a:pPr indent="0" lvl="0" marL="0" marR="0" rtl="0" algn="ctr">
                        <a:spcBef>
                          <a:spcPts val="0"/>
                        </a:spcBef>
                        <a:spcAft>
                          <a:spcPts val="0"/>
                        </a:spcAft>
                        <a:buNone/>
                      </a:pPr>
                      <a:r>
                        <a:rPr lang="en" sz="1400"/>
                        <a:t>2</a:t>
                      </a:r>
                      <a:endParaRPr sz="1400"/>
                    </a:p>
                  </a:txBody>
                  <a:tcPr marT="34300" marB="34300" marR="91450" marL="91450" anchor="ctr"/>
                </a:tc>
                <a:tc>
                  <a:txBody>
                    <a:bodyPr/>
                    <a:lstStyle/>
                    <a:p>
                      <a:pPr indent="0" lvl="0" marL="0" marR="0" rtl="0" algn="ctr">
                        <a:spcBef>
                          <a:spcPts val="0"/>
                        </a:spcBef>
                        <a:spcAft>
                          <a:spcPts val="0"/>
                        </a:spcAft>
                        <a:buNone/>
                      </a:pPr>
                      <a:r>
                        <a:rPr lang="en" sz="1400"/>
                        <a:t>4</a:t>
                      </a:r>
                      <a:endParaRPr sz="1400"/>
                    </a:p>
                  </a:txBody>
                  <a:tcPr marT="34300" marB="34300" marR="91450" marL="91450" anchor="ctr"/>
                </a:tc>
                <a:tc>
                  <a:txBody>
                    <a:bodyPr/>
                    <a:lstStyle/>
                    <a:p>
                      <a:pPr indent="0" lvl="0" marL="0" marR="0" rtl="0" algn="ctr">
                        <a:spcBef>
                          <a:spcPts val="0"/>
                        </a:spcBef>
                        <a:spcAft>
                          <a:spcPts val="0"/>
                        </a:spcAft>
                        <a:buNone/>
                      </a:pPr>
                      <a:r>
                        <a:rPr lang="en" sz="1400"/>
                        <a:t>11</a:t>
                      </a:r>
                      <a:endParaRPr sz="1400"/>
                    </a:p>
                  </a:txBody>
                  <a:tcPr marT="34300" marB="34300" marR="91450" marL="91450" anchor="ctr"/>
                </a:tc>
                <a:tc>
                  <a:txBody>
                    <a:bodyPr/>
                    <a:lstStyle/>
                    <a:p>
                      <a:pPr indent="0" lvl="0" marL="0" marR="0" rtl="0" algn="ctr">
                        <a:spcBef>
                          <a:spcPts val="0"/>
                        </a:spcBef>
                        <a:spcAft>
                          <a:spcPts val="0"/>
                        </a:spcAft>
                        <a:buNone/>
                      </a:pPr>
                      <a:r>
                        <a:rPr lang="en" sz="1400"/>
                        <a:t>1</a:t>
                      </a:r>
                      <a:endParaRPr sz="1400"/>
                    </a:p>
                  </a:txBody>
                  <a:tcPr marT="34300" marB="34300" marR="91450" marL="91450" anchor="ctr"/>
                </a:tc>
                <a:tc>
                  <a:txBody>
                    <a:bodyPr/>
                    <a:lstStyle/>
                    <a:p>
                      <a:pPr indent="0" lvl="0" marL="0" marR="0" rtl="0" algn="ctr">
                        <a:spcBef>
                          <a:spcPts val="0"/>
                        </a:spcBef>
                        <a:spcAft>
                          <a:spcPts val="0"/>
                        </a:spcAft>
                        <a:buNone/>
                      </a:pPr>
                      <a:r>
                        <a:rPr lang="en" sz="1400"/>
                        <a:t>4</a:t>
                      </a:r>
                      <a:endParaRPr sz="1400"/>
                    </a:p>
                  </a:txBody>
                  <a:tcPr marT="34300" marB="34300" marR="91450" marL="91450" anchor="ctr"/>
                </a:tc>
              </a:tr>
              <a:tr h="278125">
                <a:tc>
                  <a:txBody>
                    <a:bodyPr/>
                    <a:lstStyle/>
                    <a:p>
                      <a:pPr indent="0" lvl="0" marL="0" marR="0" rtl="0" algn="l">
                        <a:spcBef>
                          <a:spcPts val="0"/>
                        </a:spcBef>
                        <a:spcAft>
                          <a:spcPts val="0"/>
                        </a:spcAft>
                        <a:buNone/>
                      </a:pPr>
                      <a:r>
                        <a:rPr lang="en" sz="1400"/>
                        <a:t>Fully</a:t>
                      </a:r>
                      <a:r>
                        <a:rPr lang="en" sz="1400"/>
                        <a:t> Associative</a:t>
                      </a:r>
                      <a:endParaRPr sz="1400"/>
                    </a:p>
                  </a:txBody>
                  <a:tcPr marT="34300" marB="34300" marR="91450" marL="91450"/>
                </a:tc>
                <a:tc>
                  <a:txBody>
                    <a:bodyPr/>
                    <a:lstStyle/>
                    <a:p>
                      <a:pPr indent="0" lvl="0" marL="0" marR="0" rtl="0" algn="ctr">
                        <a:spcBef>
                          <a:spcPts val="0"/>
                        </a:spcBef>
                        <a:spcAft>
                          <a:spcPts val="0"/>
                        </a:spcAft>
                        <a:buNone/>
                      </a:pPr>
                      <a:r>
                        <a:rPr lang="en" sz="1400"/>
                        <a:t>1</a:t>
                      </a:r>
                      <a:endParaRPr sz="1400"/>
                    </a:p>
                  </a:txBody>
                  <a:tcPr marT="34300" marB="34300" marR="91450" marL="91450" anchor="ctr"/>
                </a:tc>
                <a:tc>
                  <a:txBody>
                    <a:bodyPr/>
                    <a:lstStyle/>
                    <a:p>
                      <a:pPr indent="0" lvl="0" marL="0" marR="0" rtl="0" algn="ctr">
                        <a:spcBef>
                          <a:spcPts val="0"/>
                        </a:spcBef>
                        <a:spcAft>
                          <a:spcPts val="0"/>
                        </a:spcAft>
                        <a:buNone/>
                      </a:pPr>
                      <a:r>
                        <a:rPr lang="en" sz="1400"/>
                        <a:t>8</a:t>
                      </a:r>
                      <a:endParaRPr sz="1400"/>
                    </a:p>
                  </a:txBody>
                  <a:tcPr marT="34300" marB="34300" marR="91450" marL="91450" anchor="ctr"/>
                </a:tc>
                <a:tc>
                  <a:txBody>
                    <a:bodyPr/>
                    <a:lstStyle/>
                    <a:p>
                      <a:pPr indent="0" lvl="0" marL="0" marR="0" rtl="0" algn="ctr">
                        <a:spcBef>
                          <a:spcPts val="0"/>
                        </a:spcBef>
                        <a:spcAft>
                          <a:spcPts val="0"/>
                        </a:spcAft>
                        <a:buNone/>
                      </a:pPr>
                      <a:r>
                        <a:rPr lang="en" sz="1400"/>
                        <a:t>12</a:t>
                      </a:r>
                      <a:endParaRPr sz="1400"/>
                    </a:p>
                  </a:txBody>
                  <a:tcPr marT="34300" marB="34300" marR="91450" marL="91450" anchor="ctr"/>
                </a:tc>
                <a:tc>
                  <a:txBody>
                    <a:bodyPr/>
                    <a:lstStyle/>
                    <a:p>
                      <a:pPr indent="0" lvl="0" marL="0" marR="0" rtl="0" algn="ctr">
                        <a:spcBef>
                          <a:spcPts val="0"/>
                        </a:spcBef>
                        <a:spcAft>
                          <a:spcPts val="0"/>
                        </a:spcAft>
                        <a:buNone/>
                      </a:pPr>
                      <a:r>
                        <a:rPr lang="en" sz="1400"/>
                        <a:t>0</a:t>
                      </a:r>
                      <a:endParaRPr sz="1400"/>
                    </a:p>
                  </a:txBody>
                  <a:tcPr marT="34300" marB="34300" marR="91450" marL="91450" anchor="ctr"/>
                </a:tc>
                <a:tc>
                  <a:txBody>
                    <a:bodyPr/>
                    <a:lstStyle/>
                    <a:p>
                      <a:pPr indent="0" lvl="0" marL="0" marR="0" rtl="0" algn="ctr">
                        <a:spcBef>
                          <a:spcPts val="0"/>
                        </a:spcBef>
                        <a:spcAft>
                          <a:spcPts val="0"/>
                        </a:spcAft>
                        <a:buNone/>
                      </a:pPr>
                      <a:r>
                        <a:rPr lang="en" sz="1400"/>
                        <a:t>4</a:t>
                      </a:r>
                      <a:endParaRPr sz="1400"/>
                    </a:p>
                  </a:txBody>
                  <a:tcPr marT="34300" marB="34300" marR="91450" marL="91450" anchor="ctr"/>
                </a:tc>
              </a:tr>
            </a:tbl>
          </a:graphicData>
        </a:graphic>
      </p:graphicFrame>
      <p:sp>
        <p:nvSpPr>
          <p:cNvPr id="307" name="Google Shape;307;p31"/>
          <p:cNvSpPr txBox="1"/>
          <p:nvPr/>
        </p:nvSpPr>
        <p:spPr>
          <a:xfrm>
            <a:off x="457200" y="1063228"/>
            <a:ext cx="7675306" cy="6924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Assume we have a computer with 16 bit addresses and 64 Kb of memory</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Further assume cache blocks are 16 bytes long and we have 128 bytes available </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for cache data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13" name="Google Shape;313;p3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1600"/>
              </a:spcAft>
              <a:buNone/>
            </a:pPr>
            <a:r>
              <a:t/>
            </a:r>
            <a:endParaRPr/>
          </a:p>
        </p:txBody>
      </p:sp>
      <p:pic>
        <p:nvPicPr>
          <p:cNvPr id="314" name="Google Shape;314;p32"/>
          <p:cNvPicPr preferRelativeResize="0"/>
          <p:nvPr/>
        </p:nvPicPr>
        <p:blipFill>
          <a:blip r:embed="rId3">
            <a:alphaModFix/>
          </a:blip>
          <a:stretch>
            <a:fillRect/>
          </a:stretch>
        </p:blipFill>
        <p:spPr>
          <a:xfrm>
            <a:off x="519113" y="1190625"/>
            <a:ext cx="8105775" cy="27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 Memory Hierarchy</a:t>
            </a:r>
            <a:endParaRPr/>
          </a:p>
        </p:txBody>
      </p:sp>
      <p:sp>
        <p:nvSpPr>
          <p:cNvPr id="69" name="Google Shape;69;p15"/>
          <p:cNvSpPr txBox="1"/>
          <p:nvPr>
            <p:ph idx="1" type="body"/>
          </p:nvPr>
        </p:nvSpPr>
        <p:spPr>
          <a:xfrm>
            <a:off x="457200" y="1200150"/>
            <a:ext cx="8229600" cy="35521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
              <a:t>Clearly fast memory is possible</a:t>
            </a:r>
            <a:endParaRPr/>
          </a:p>
          <a:p>
            <a:pPr indent="-285750" lvl="1" marL="742950" rtl="0" algn="l">
              <a:spcBef>
                <a:spcPts val="560"/>
              </a:spcBef>
              <a:spcAft>
                <a:spcPts val="0"/>
              </a:spcAft>
              <a:buClr>
                <a:schemeClr val="dk1"/>
              </a:buClr>
              <a:buSzPts val="2800"/>
              <a:buChar char="○"/>
            </a:pPr>
            <a:r>
              <a:rPr lang="en"/>
              <a:t>Register files made of flip flops operate at processor speeds</a:t>
            </a:r>
            <a:endParaRPr/>
          </a:p>
          <a:p>
            <a:pPr indent="-285750" lvl="1" marL="742950" rtl="0" algn="l">
              <a:spcBef>
                <a:spcPts val="560"/>
              </a:spcBef>
              <a:spcAft>
                <a:spcPts val="0"/>
              </a:spcAft>
              <a:buClr>
                <a:schemeClr val="dk1"/>
              </a:buClr>
              <a:buSzPts val="2800"/>
              <a:buChar char="○"/>
            </a:pPr>
            <a:r>
              <a:rPr lang="en"/>
              <a:t>Such memory is Static RAM (SRAM)</a:t>
            </a:r>
            <a:endParaRPr/>
          </a:p>
          <a:p>
            <a:pPr indent="-342900" lvl="0" marL="342900" rtl="0" algn="l">
              <a:spcBef>
                <a:spcPts val="640"/>
              </a:spcBef>
              <a:spcAft>
                <a:spcPts val="0"/>
              </a:spcAft>
              <a:buClr>
                <a:schemeClr val="dk1"/>
              </a:buClr>
              <a:buSzPts val="3200"/>
              <a:buChar char="●"/>
            </a:pPr>
            <a:r>
              <a:rPr lang="en"/>
              <a:t>Tradeoff</a:t>
            </a:r>
            <a:endParaRPr/>
          </a:p>
          <a:p>
            <a:pPr indent="-285750" lvl="1" marL="742950" rtl="0" algn="l">
              <a:spcBef>
                <a:spcPts val="560"/>
              </a:spcBef>
              <a:spcAft>
                <a:spcPts val="0"/>
              </a:spcAft>
              <a:buClr>
                <a:schemeClr val="dk1"/>
              </a:buClr>
              <a:buSzPts val="2800"/>
              <a:buChar char="○"/>
            </a:pPr>
            <a:r>
              <a:rPr lang="en"/>
              <a:t>SRAM is fast</a:t>
            </a:r>
            <a:endParaRPr/>
          </a:p>
          <a:p>
            <a:pPr indent="-285750" lvl="1" marL="742950" rtl="0" algn="l">
              <a:spcBef>
                <a:spcPts val="560"/>
              </a:spcBef>
              <a:spcAft>
                <a:spcPts val="0"/>
              </a:spcAft>
              <a:buClr>
                <a:schemeClr val="dk1"/>
              </a:buClr>
              <a:buSzPts val="2800"/>
              <a:buChar char="○"/>
            </a:pPr>
            <a:r>
              <a:rPr lang="en"/>
              <a:t>Economically unfeasible for large memories</a:t>
            </a:r>
            <a:endParaRPr/>
          </a:p>
          <a:p>
            <a:pPr indent="-107950" lvl="1" marL="742950" rtl="0" algn="l">
              <a:spcBef>
                <a:spcPts val="560"/>
              </a:spcBef>
              <a:spcAft>
                <a:spcPts val="160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9.13 Reducing miss penalty</a:t>
            </a:r>
            <a:endParaRPr/>
          </a:p>
        </p:txBody>
      </p:sp>
      <p:sp>
        <p:nvSpPr>
          <p:cNvPr id="320" name="Google Shape;320;p3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
              <a:t>Reducing the miss penalty is desirable</a:t>
            </a:r>
            <a:endParaRPr/>
          </a:p>
          <a:p>
            <a:pPr indent="-342900" lvl="0" marL="342900" rtl="0" algn="l">
              <a:lnSpc>
                <a:spcPct val="90000"/>
              </a:lnSpc>
              <a:spcBef>
                <a:spcPts val="640"/>
              </a:spcBef>
              <a:spcAft>
                <a:spcPts val="0"/>
              </a:spcAft>
              <a:buClr>
                <a:schemeClr val="dk1"/>
              </a:buClr>
              <a:buSzPts val="3200"/>
              <a:buChar char="●"/>
            </a:pPr>
            <a:r>
              <a:rPr lang="en"/>
              <a:t>It cannot be reduced enough just by making the block size larger due to diminishing returns</a:t>
            </a:r>
            <a:endParaRPr/>
          </a:p>
          <a:p>
            <a:pPr indent="-342900" lvl="0" marL="342900" rtl="0" algn="l">
              <a:lnSpc>
                <a:spcPct val="90000"/>
              </a:lnSpc>
              <a:spcBef>
                <a:spcPts val="640"/>
              </a:spcBef>
              <a:spcAft>
                <a:spcPts val="0"/>
              </a:spcAft>
              <a:buClr>
                <a:schemeClr val="dk1"/>
              </a:buClr>
              <a:buSzPts val="3200"/>
              <a:buChar char="●"/>
            </a:pPr>
            <a:r>
              <a:rPr i="1" lang="en"/>
              <a:t>Bus Cycle Time</a:t>
            </a:r>
            <a:r>
              <a:rPr lang="en"/>
              <a:t>: Time for each data transfer between memory and processor</a:t>
            </a:r>
            <a:endParaRPr/>
          </a:p>
          <a:p>
            <a:pPr indent="-342900" lvl="0" marL="342900" rtl="0" algn="l">
              <a:lnSpc>
                <a:spcPct val="90000"/>
              </a:lnSpc>
              <a:spcBef>
                <a:spcPts val="640"/>
              </a:spcBef>
              <a:spcAft>
                <a:spcPts val="1600"/>
              </a:spcAft>
              <a:buClr>
                <a:schemeClr val="dk1"/>
              </a:buClr>
              <a:buSzPts val="3200"/>
              <a:buChar char="●"/>
            </a:pPr>
            <a:r>
              <a:rPr i="1" lang="en"/>
              <a:t>Memory Bandwidth</a:t>
            </a:r>
            <a:r>
              <a:rPr lang="en"/>
              <a:t>: Amount  of data transferred in each cycle between memory and processor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9.14 Cache replacement policy</a:t>
            </a:r>
            <a:endParaRPr/>
          </a:p>
        </p:txBody>
      </p:sp>
      <p:sp>
        <p:nvSpPr>
          <p:cNvPr id="326" name="Google Shape;326;p34"/>
          <p:cNvSpPr txBox="1"/>
          <p:nvPr>
            <p:ph idx="1" type="body"/>
          </p:nvPr>
        </p:nvSpPr>
        <p:spPr>
          <a:xfrm>
            <a:off x="457200" y="1200151"/>
            <a:ext cx="8229600" cy="126873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
              <a:t>An LRU policy is best when deciding which of the multiple "ways" to evict upon a cache miss</a:t>
            </a:r>
            <a:endParaRPr/>
          </a:p>
          <a:p>
            <a:pPr indent="-139700" lvl="0" marL="342900" rtl="0" algn="l">
              <a:spcBef>
                <a:spcPts val="640"/>
              </a:spcBef>
              <a:spcAft>
                <a:spcPts val="1600"/>
              </a:spcAft>
              <a:buClr>
                <a:schemeClr val="dk1"/>
              </a:buClr>
              <a:buSzPts val="3200"/>
              <a:buNone/>
            </a:pPr>
            <a:r>
              <a:t/>
            </a:r>
            <a:endParaRPr/>
          </a:p>
        </p:txBody>
      </p:sp>
      <p:graphicFrame>
        <p:nvGraphicFramePr>
          <p:cNvPr id="327" name="Google Shape;327;p34"/>
          <p:cNvGraphicFramePr/>
          <p:nvPr/>
        </p:nvGraphicFramePr>
        <p:xfrm>
          <a:off x="1524000" y="2468881"/>
          <a:ext cx="3000000" cy="3000000"/>
        </p:xfrm>
        <a:graphic>
          <a:graphicData uri="http://schemas.openxmlformats.org/drawingml/2006/table">
            <a:tbl>
              <a:tblPr bandRow="1" firstRow="1">
                <a:noFill/>
                <a:tableStyleId>{B7C69D57-6B4E-4FA3-8C89-44321E8A3BC8}</a:tableStyleId>
              </a:tblPr>
              <a:tblGrid>
                <a:gridCol w="3048000"/>
                <a:gridCol w="3048000"/>
              </a:tblGrid>
              <a:tr h="278125">
                <a:tc>
                  <a:txBody>
                    <a:bodyPr/>
                    <a:lstStyle/>
                    <a:p>
                      <a:pPr indent="0" lvl="0" marL="0" marR="0" rtl="0" algn="l">
                        <a:spcBef>
                          <a:spcPts val="0"/>
                        </a:spcBef>
                        <a:spcAft>
                          <a:spcPts val="0"/>
                        </a:spcAft>
                        <a:buNone/>
                      </a:pPr>
                      <a:r>
                        <a:rPr lang="en" sz="1400"/>
                        <a:t>Type Cache</a:t>
                      </a:r>
                      <a:endParaRPr sz="1400"/>
                    </a:p>
                  </a:txBody>
                  <a:tcPr marT="34300" marB="34300" marR="91450" marL="91450"/>
                </a:tc>
                <a:tc>
                  <a:txBody>
                    <a:bodyPr/>
                    <a:lstStyle/>
                    <a:p>
                      <a:pPr indent="0" lvl="0" marL="0" marR="0" rtl="0" algn="l">
                        <a:spcBef>
                          <a:spcPts val="0"/>
                        </a:spcBef>
                        <a:spcAft>
                          <a:spcPts val="0"/>
                        </a:spcAft>
                        <a:buNone/>
                      </a:pPr>
                      <a:r>
                        <a:rPr lang="en" sz="1400"/>
                        <a:t>Bits to record LRU</a:t>
                      </a:r>
                      <a:endParaRPr sz="1400"/>
                    </a:p>
                  </a:txBody>
                  <a:tcPr marT="34300" marB="34300" marR="91450" marL="91450"/>
                </a:tc>
              </a:tr>
              <a:tr h="278125">
                <a:tc>
                  <a:txBody>
                    <a:bodyPr/>
                    <a:lstStyle/>
                    <a:p>
                      <a:pPr indent="0" lvl="0" marL="0" marR="0" rtl="0" algn="l">
                        <a:spcBef>
                          <a:spcPts val="0"/>
                        </a:spcBef>
                        <a:spcAft>
                          <a:spcPts val="0"/>
                        </a:spcAft>
                        <a:buNone/>
                      </a:pPr>
                      <a:r>
                        <a:rPr lang="en" sz="1400"/>
                        <a:t>Direct Mapped</a:t>
                      </a:r>
                      <a:endParaRPr sz="1400"/>
                    </a:p>
                  </a:txBody>
                  <a:tcPr marT="34300" marB="34300" marR="91450" marL="91450"/>
                </a:tc>
                <a:tc>
                  <a:txBody>
                    <a:bodyPr/>
                    <a:lstStyle/>
                    <a:p>
                      <a:pPr indent="0" lvl="0" marL="0" marR="0" rtl="0" algn="l">
                        <a:spcBef>
                          <a:spcPts val="0"/>
                        </a:spcBef>
                        <a:spcAft>
                          <a:spcPts val="0"/>
                        </a:spcAft>
                        <a:buNone/>
                      </a:pPr>
                      <a:r>
                        <a:rPr lang="en" sz="1400"/>
                        <a:t>N/A</a:t>
                      </a:r>
                      <a:endParaRPr sz="1400"/>
                    </a:p>
                  </a:txBody>
                  <a:tcPr marT="34300" marB="34300" marR="91450" marL="91450"/>
                </a:tc>
              </a:tr>
              <a:tr h="278125">
                <a:tc>
                  <a:txBody>
                    <a:bodyPr/>
                    <a:lstStyle/>
                    <a:p>
                      <a:pPr indent="0" lvl="0" marL="0" marR="0" rtl="0" algn="l">
                        <a:spcBef>
                          <a:spcPts val="0"/>
                        </a:spcBef>
                        <a:spcAft>
                          <a:spcPts val="0"/>
                        </a:spcAft>
                        <a:buNone/>
                      </a:pPr>
                      <a:r>
                        <a:rPr lang="en" sz="1400"/>
                        <a:t>2-Way</a:t>
                      </a:r>
                      <a:endParaRPr sz="1400"/>
                    </a:p>
                  </a:txBody>
                  <a:tcPr marT="34300" marB="34300" marR="91450" marL="91450"/>
                </a:tc>
                <a:tc>
                  <a:txBody>
                    <a:bodyPr/>
                    <a:lstStyle/>
                    <a:p>
                      <a:pPr indent="0" lvl="0" marL="0" marR="0" rtl="0" algn="l">
                        <a:spcBef>
                          <a:spcPts val="0"/>
                        </a:spcBef>
                        <a:spcAft>
                          <a:spcPts val="0"/>
                        </a:spcAft>
                        <a:buNone/>
                      </a:pPr>
                      <a:r>
                        <a:rPr lang="en" sz="1400"/>
                        <a:t>1 bit/line</a:t>
                      </a:r>
                      <a:endParaRPr sz="1400"/>
                    </a:p>
                  </a:txBody>
                  <a:tcPr marT="34300" marB="34300" marR="91450" marL="91450"/>
                </a:tc>
              </a:tr>
              <a:tr h="278125">
                <a:tc>
                  <a:txBody>
                    <a:bodyPr/>
                    <a:lstStyle/>
                    <a:p>
                      <a:pPr indent="0" lvl="0" marL="0" marR="0" rtl="0" algn="l">
                        <a:spcBef>
                          <a:spcPts val="0"/>
                        </a:spcBef>
                        <a:spcAft>
                          <a:spcPts val="0"/>
                        </a:spcAft>
                        <a:buNone/>
                      </a:pPr>
                      <a:r>
                        <a:rPr lang="en" sz="1400"/>
                        <a:t>4-Way</a:t>
                      </a:r>
                      <a:endParaRPr sz="1400"/>
                    </a:p>
                  </a:txBody>
                  <a:tcPr marT="34300" marB="34300" marR="91450" marL="91450"/>
                </a:tc>
                <a:tc>
                  <a:txBody>
                    <a:bodyPr/>
                    <a:lstStyle/>
                    <a:p>
                      <a:pPr indent="0" lvl="0" marL="0" marR="0" rtl="0" algn="l">
                        <a:spcBef>
                          <a:spcPts val="0"/>
                        </a:spcBef>
                        <a:spcAft>
                          <a:spcPts val="0"/>
                        </a:spcAft>
                        <a:buNone/>
                      </a:pPr>
                      <a:r>
                        <a:rPr lang="en" sz="1400"/>
                        <a:t>? bits/line</a:t>
                      </a:r>
                      <a:endParaRPr sz="1400"/>
                    </a:p>
                  </a:txBody>
                  <a:tcPr marT="34300" marB="34300" marR="91450" marL="91450"/>
                </a:tc>
              </a:tr>
            </a:tbl>
          </a:graphicData>
        </a:graphic>
      </p:graphicFrame>
      <p:sp>
        <p:nvSpPr>
          <p:cNvPr id="328" name="Google Shape;328;p34"/>
          <p:cNvSpPr txBox="1"/>
          <p:nvPr/>
        </p:nvSpPr>
        <p:spPr>
          <a:xfrm>
            <a:off x="515050" y="3845300"/>
            <a:ext cx="7231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When accessing cache memory processor realises that all cache line are valid, then least recently used algorithm (LRU) starts. Data, that was not accessed longest time is replaced with new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959"/>
              <a:t>9.22 Performance implications of memory hierarchy</a:t>
            </a:r>
            <a:endParaRPr sz="3959"/>
          </a:p>
        </p:txBody>
      </p:sp>
      <p:graphicFrame>
        <p:nvGraphicFramePr>
          <p:cNvPr id="334" name="Google Shape;334;p35"/>
          <p:cNvGraphicFramePr/>
          <p:nvPr/>
        </p:nvGraphicFramePr>
        <p:xfrm>
          <a:off x="720090" y="1337312"/>
          <a:ext cx="3000000" cy="3000000"/>
        </p:xfrm>
        <a:graphic>
          <a:graphicData uri="http://schemas.openxmlformats.org/drawingml/2006/table">
            <a:tbl>
              <a:tblPr>
                <a:gradFill>
                  <a:gsLst>
                    <a:gs pos="0">
                      <a:srgbClr val="9FC3FF"/>
                    </a:gs>
                    <a:gs pos="35000">
                      <a:srgbClr val="BDD5FF"/>
                    </a:gs>
                    <a:gs pos="100000">
                      <a:srgbClr val="E4EEFF"/>
                    </a:gs>
                  </a:gsLst>
                  <a:lin ang="16200038" scaled="0"/>
                </a:gradFill>
                <a:tableStyleId>{555EF65E-66D0-4972-BB49-DD0132D905DE}</a:tableStyleId>
              </a:tblPr>
              <a:tblGrid>
                <a:gridCol w="2598425"/>
                <a:gridCol w="2598425"/>
                <a:gridCol w="2598425"/>
              </a:tblGrid>
              <a:tr h="757650">
                <a:tc>
                  <a:txBody>
                    <a:bodyPr/>
                    <a:lstStyle/>
                    <a:p>
                      <a:pPr indent="0" lvl="0" marL="0" marR="0" rtl="0" algn="l">
                        <a:spcBef>
                          <a:spcPts val="0"/>
                        </a:spcBef>
                        <a:spcAft>
                          <a:spcPts val="0"/>
                        </a:spcAft>
                        <a:buNone/>
                      </a:pPr>
                      <a:r>
                        <a:rPr lang="en" sz="1400"/>
                        <a:t>Type of Memory</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Typical Size</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Approximate latency in </a:t>
                      </a:r>
                      <a:endParaRPr sz="1100"/>
                    </a:p>
                    <a:p>
                      <a:pPr indent="0" lvl="0" marL="0" marR="0" rtl="0" algn="l">
                        <a:spcBef>
                          <a:spcPts val="0"/>
                        </a:spcBef>
                        <a:spcAft>
                          <a:spcPts val="0"/>
                        </a:spcAft>
                        <a:buNone/>
                      </a:pPr>
                      <a:r>
                        <a:rPr lang="en" sz="1400"/>
                        <a:t>CPU clock cycles to read </a:t>
                      </a:r>
                      <a:endParaRPr sz="1100"/>
                    </a:p>
                    <a:p>
                      <a:pPr indent="0" lvl="0" marL="0" marR="0" rtl="0" algn="l">
                        <a:spcBef>
                          <a:spcPts val="0"/>
                        </a:spcBef>
                        <a:spcAft>
                          <a:spcPts val="0"/>
                        </a:spcAft>
                        <a:buNone/>
                      </a:pPr>
                      <a:r>
                        <a:rPr lang="en" sz="1400"/>
                        <a:t>one word of 4 bytes </a:t>
                      </a:r>
                      <a:endParaRPr sz="1400">
                        <a:latin typeface="Times New Roman"/>
                        <a:ea typeface="Times New Roman"/>
                        <a:cs typeface="Times New Roman"/>
                        <a:sym typeface="Times New Roman"/>
                      </a:endParaRPr>
                    </a:p>
                  </a:txBody>
                  <a:tcPr marT="0" marB="0" marR="68575" marL="68575"/>
                </a:tc>
              </a:tr>
              <a:tr h="505125">
                <a:tc>
                  <a:txBody>
                    <a:bodyPr/>
                    <a:lstStyle/>
                    <a:p>
                      <a:pPr indent="0" lvl="0" marL="0" marR="0" rtl="0" algn="l">
                        <a:spcBef>
                          <a:spcPts val="0"/>
                        </a:spcBef>
                        <a:spcAft>
                          <a:spcPts val="0"/>
                        </a:spcAft>
                        <a:buNone/>
                      </a:pPr>
                      <a:r>
                        <a:rPr lang="en" sz="1400"/>
                        <a:t>CPU registers</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8 to 32</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Usually immediate access </a:t>
                      </a:r>
                      <a:endParaRPr sz="1100"/>
                    </a:p>
                    <a:p>
                      <a:pPr indent="0" lvl="0" marL="0" marR="0" rtl="0" algn="l">
                        <a:spcBef>
                          <a:spcPts val="0"/>
                        </a:spcBef>
                        <a:spcAft>
                          <a:spcPts val="0"/>
                        </a:spcAft>
                        <a:buNone/>
                      </a:pPr>
                      <a:r>
                        <a:rPr lang="en" sz="1400"/>
                        <a:t>(0-1 clock cycles) </a:t>
                      </a:r>
                      <a:endParaRPr sz="1400">
                        <a:latin typeface="Times New Roman"/>
                        <a:ea typeface="Times New Roman"/>
                        <a:cs typeface="Times New Roman"/>
                        <a:sym typeface="Times New Roman"/>
                      </a:endParaRPr>
                    </a:p>
                  </a:txBody>
                  <a:tcPr marT="0" marB="0" marR="68575" marL="68575"/>
                </a:tc>
              </a:tr>
              <a:tr h="252550">
                <a:tc>
                  <a:txBody>
                    <a:bodyPr/>
                    <a:lstStyle/>
                    <a:p>
                      <a:pPr indent="0" lvl="0" marL="0" marR="0" rtl="0" algn="l">
                        <a:spcBef>
                          <a:spcPts val="0"/>
                        </a:spcBef>
                        <a:spcAft>
                          <a:spcPts val="0"/>
                        </a:spcAft>
                        <a:buNone/>
                      </a:pPr>
                      <a:r>
                        <a:rPr lang="en" sz="1400"/>
                        <a:t>L1 Cache</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32 (Kilobyte) KB to 128 KB</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3 clock cycles</a:t>
                      </a:r>
                      <a:endParaRPr sz="1400">
                        <a:latin typeface="Times New Roman"/>
                        <a:ea typeface="Times New Roman"/>
                        <a:cs typeface="Times New Roman"/>
                        <a:sym typeface="Times New Roman"/>
                      </a:endParaRPr>
                    </a:p>
                  </a:txBody>
                  <a:tcPr marT="0" marB="0" marR="68575" marL="68575"/>
                </a:tc>
              </a:tr>
              <a:tr h="252550">
                <a:tc>
                  <a:txBody>
                    <a:bodyPr/>
                    <a:lstStyle/>
                    <a:p>
                      <a:pPr indent="0" lvl="0" marL="0" marR="0" rtl="0" algn="l">
                        <a:spcBef>
                          <a:spcPts val="0"/>
                        </a:spcBef>
                        <a:spcAft>
                          <a:spcPts val="0"/>
                        </a:spcAft>
                        <a:buNone/>
                      </a:pPr>
                      <a:r>
                        <a:rPr lang="en" sz="1400"/>
                        <a:t>L2 Cache</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128 KB to 4 Megabyte (MB)</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10 clock cycles</a:t>
                      </a:r>
                      <a:endParaRPr sz="1400">
                        <a:latin typeface="Times New Roman"/>
                        <a:ea typeface="Times New Roman"/>
                        <a:cs typeface="Times New Roman"/>
                        <a:sym typeface="Times New Roman"/>
                      </a:endParaRPr>
                    </a:p>
                  </a:txBody>
                  <a:tcPr marT="0" marB="0" marR="68575" marL="68575"/>
                </a:tc>
              </a:tr>
              <a:tr h="252550">
                <a:tc>
                  <a:txBody>
                    <a:bodyPr/>
                    <a:lstStyle/>
                    <a:p>
                      <a:pPr indent="0" lvl="0" marL="0" marR="0" rtl="0" algn="l">
                        <a:spcBef>
                          <a:spcPts val="0"/>
                        </a:spcBef>
                        <a:spcAft>
                          <a:spcPts val="0"/>
                        </a:spcAft>
                        <a:buNone/>
                      </a:pPr>
                      <a:r>
                        <a:rPr lang="en" sz="1400"/>
                        <a:t>Main (Physical) Memory</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256 MB to 4 Gigabyte (GB)</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100 clock cycles</a:t>
                      </a:r>
                      <a:endParaRPr sz="1400">
                        <a:latin typeface="Times New Roman"/>
                        <a:ea typeface="Times New Roman"/>
                        <a:cs typeface="Times New Roman"/>
                        <a:sym typeface="Times New Roman"/>
                      </a:endParaRPr>
                    </a:p>
                  </a:txBody>
                  <a:tcPr marT="0" marB="0" marR="68575" marL="68575"/>
                </a:tc>
              </a:tr>
              <a:tr h="1262775">
                <a:tc>
                  <a:txBody>
                    <a:bodyPr/>
                    <a:lstStyle/>
                    <a:p>
                      <a:pPr indent="0" lvl="0" marL="0" marR="0" rtl="0" algn="l">
                        <a:spcBef>
                          <a:spcPts val="0"/>
                        </a:spcBef>
                        <a:spcAft>
                          <a:spcPts val="0"/>
                        </a:spcAft>
                        <a:buNone/>
                      </a:pPr>
                      <a:r>
                        <a:rPr lang="en" sz="1400"/>
                        <a:t>Virtual Memory (on disk)</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1 GB to 1 Terabyte (TB)</a:t>
                      </a:r>
                      <a:endParaRPr sz="14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 sz="1400"/>
                        <a:t>1000 to 10,000 clock cycles</a:t>
                      </a:r>
                      <a:endParaRPr sz="1100"/>
                    </a:p>
                    <a:p>
                      <a:pPr indent="0" lvl="0" marL="0" marR="0" rtl="0" algn="l">
                        <a:spcBef>
                          <a:spcPts val="0"/>
                        </a:spcBef>
                        <a:spcAft>
                          <a:spcPts val="0"/>
                        </a:spcAft>
                        <a:buNone/>
                      </a:pPr>
                      <a:r>
                        <a:rPr lang="en" sz="1400"/>
                        <a:t>(not accounting for the software </a:t>
                      </a:r>
                      <a:endParaRPr sz="1100"/>
                    </a:p>
                    <a:p>
                      <a:pPr indent="0" lvl="0" marL="0" marR="0" rtl="0" algn="l">
                        <a:spcBef>
                          <a:spcPts val="0"/>
                        </a:spcBef>
                        <a:spcAft>
                          <a:spcPts val="0"/>
                        </a:spcAft>
                        <a:buNone/>
                      </a:pPr>
                      <a:r>
                        <a:rPr lang="en" sz="1400"/>
                        <a:t>overhead of handling page faults)</a:t>
                      </a:r>
                      <a:endParaRPr sz="14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9.23 Summary</a:t>
            </a:r>
            <a:endParaRPr/>
          </a:p>
        </p:txBody>
      </p:sp>
      <p:graphicFrame>
        <p:nvGraphicFramePr>
          <p:cNvPr id="340" name="Google Shape;340;p36"/>
          <p:cNvGraphicFramePr/>
          <p:nvPr/>
        </p:nvGraphicFramePr>
        <p:xfrm>
          <a:off x="1885042" y="998219"/>
          <a:ext cx="3000000" cy="3000000"/>
        </p:xfrm>
        <a:graphic>
          <a:graphicData uri="http://schemas.openxmlformats.org/drawingml/2006/table">
            <a:tbl>
              <a:tblPr>
                <a:noFill/>
                <a:tableStyleId>{03FC3A5B-8F41-482D-9481-76E8FB66ECF8}</a:tableStyleId>
              </a:tblPr>
              <a:tblGrid>
                <a:gridCol w="1991025"/>
                <a:gridCol w="1991025"/>
                <a:gridCol w="1991025"/>
              </a:tblGrid>
              <a:tr h="137775">
                <a:tc>
                  <a:txBody>
                    <a:bodyPr/>
                    <a:lstStyle/>
                    <a:p>
                      <a:pPr indent="0" lvl="0" marL="0" marR="0" rtl="0" algn="l">
                        <a:spcBef>
                          <a:spcPts val="0"/>
                        </a:spcBef>
                        <a:spcAft>
                          <a:spcPts val="0"/>
                        </a:spcAft>
                        <a:buNone/>
                      </a:pPr>
                      <a:r>
                        <a:rPr b="1" lang="en" sz="900">
                          <a:solidFill>
                            <a:srgbClr val="FFFFFF"/>
                          </a:solidFill>
                          <a:latin typeface="Times New Roman"/>
                          <a:ea typeface="Times New Roman"/>
                          <a:cs typeface="Times New Roman"/>
                          <a:sym typeface="Times New Roman"/>
                        </a:rPr>
                        <a:t>Category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rPr lang="en" sz="900">
                          <a:solidFill>
                            <a:srgbClr val="FFFFFF"/>
                          </a:solidFill>
                          <a:latin typeface="Times New Roman"/>
                          <a:ea typeface="Times New Roman"/>
                          <a:cs typeface="Times New Roman"/>
                          <a:sym typeface="Times New Roman"/>
                        </a:rPr>
                        <a:t>Vocabulary</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rPr lang="en" sz="900">
                          <a:solidFill>
                            <a:srgbClr val="FFFFFF"/>
                          </a:solidFill>
                          <a:latin typeface="Times New Roman"/>
                          <a:ea typeface="Times New Roman"/>
                          <a:cs typeface="Times New Roman"/>
                          <a:sym typeface="Times New Roman"/>
                        </a:rPr>
                        <a:t>Details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r>
              <a:tr h="275525">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Principle of locality (Section 9.2)</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Spatial </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Access to contiguous memory locations </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525">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Temporal </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Reuse of memory locations already accessed</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525">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Cache organization</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Direct-mapped</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One-to-one mapping (Section 9.6)</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525">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Fully associative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One-to-any mapping (Section 9.12.1)</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525">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Set associative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One-to-many mapping (Section 9.12.2)</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300">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Cache reading/writing (Section 9.8)</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Read hit/Write hit</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Memory location being accessed by the CPU is present in the cache </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30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Read miss/Write miss</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Memory location being accessed by the CPU is not present in the cache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9.23 Summary</a:t>
            </a:r>
            <a:endParaRPr/>
          </a:p>
        </p:txBody>
      </p:sp>
      <p:graphicFrame>
        <p:nvGraphicFramePr>
          <p:cNvPr id="346" name="Google Shape;346;p37"/>
          <p:cNvGraphicFramePr/>
          <p:nvPr/>
        </p:nvGraphicFramePr>
        <p:xfrm>
          <a:off x="1971676" y="1063228"/>
          <a:ext cx="3000000" cy="3000000"/>
        </p:xfrm>
        <a:graphic>
          <a:graphicData uri="http://schemas.openxmlformats.org/drawingml/2006/table">
            <a:tbl>
              <a:tblPr>
                <a:noFill/>
                <a:tableStyleId>{03FC3A5B-8F41-482D-9481-76E8FB66ECF8}</a:tableStyleId>
              </a:tblPr>
              <a:tblGrid>
                <a:gridCol w="2054225"/>
                <a:gridCol w="2054225"/>
                <a:gridCol w="2054225"/>
              </a:tblGrid>
              <a:tr h="117225">
                <a:tc>
                  <a:txBody>
                    <a:bodyPr/>
                    <a:lstStyle/>
                    <a:p>
                      <a:pPr indent="0" lvl="0" marL="0" marR="0" rtl="0" algn="l">
                        <a:spcBef>
                          <a:spcPts val="0"/>
                        </a:spcBef>
                        <a:spcAft>
                          <a:spcPts val="0"/>
                        </a:spcAft>
                        <a:buNone/>
                      </a:pPr>
                      <a:r>
                        <a:rPr b="1" lang="en" sz="900">
                          <a:solidFill>
                            <a:srgbClr val="FFFFFF"/>
                          </a:solidFill>
                          <a:latin typeface="Times New Roman"/>
                          <a:ea typeface="Times New Roman"/>
                          <a:cs typeface="Times New Roman"/>
                          <a:sym typeface="Times New Roman"/>
                        </a:rPr>
                        <a:t>Category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rPr lang="en" sz="900">
                          <a:solidFill>
                            <a:srgbClr val="FFFFFF"/>
                          </a:solidFill>
                          <a:latin typeface="Times New Roman"/>
                          <a:ea typeface="Times New Roman"/>
                          <a:cs typeface="Times New Roman"/>
                          <a:sym typeface="Times New Roman"/>
                        </a:rPr>
                        <a:t>Vocabulary</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rPr lang="en" sz="900">
                          <a:solidFill>
                            <a:srgbClr val="FFFFFF"/>
                          </a:solidFill>
                          <a:latin typeface="Times New Roman"/>
                          <a:ea typeface="Times New Roman"/>
                          <a:cs typeface="Times New Roman"/>
                          <a:sym typeface="Times New Roman"/>
                        </a:rPr>
                        <a:t>Details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r>
              <a:tr h="234500">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Cache parameters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Total cache size (</a:t>
                      </a:r>
                      <a:r>
                        <a:rPr i="1" lang="en" sz="900">
                          <a:latin typeface="Times New Roman"/>
                          <a:ea typeface="Times New Roman"/>
                          <a:cs typeface="Times New Roman"/>
                          <a:sym typeface="Times New Roman"/>
                        </a:rPr>
                        <a:t>S</a:t>
                      </a:r>
                      <a:r>
                        <a:rPr lang="en" sz="900">
                          <a:latin typeface="Times New Roman"/>
                          <a:ea typeface="Times New Roman"/>
                          <a:cs typeface="Times New Roman"/>
                          <a:sym typeface="Times New Roman"/>
                        </a:rPr>
                        <a:t>)</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Total data size of cache in bytes</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450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Block Size (</a:t>
                      </a:r>
                      <a:r>
                        <a:rPr i="1" lang="en" sz="900">
                          <a:latin typeface="Times New Roman"/>
                          <a:ea typeface="Times New Roman"/>
                          <a:cs typeface="Times New Roman"/>
                          <a:sym typeface="Times New Roman"/>
                        </a:rPr>
                        <a:t>B</a:t>
                      </a:r>
                      <a:r>
                        <a:rPr lang="en" sz="900">
                          <a:latin typeface="Times New Roman"/>
                          <a:ea typeface="Times New Roman"/>
                          <a:cs typeface="Times New Roman"/>
                          <a:sym typeface="Times New Roman"/>
                        </a:rPr>
                        <a:t>)</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Size of contiguous data in one data block</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450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Cache access time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Time in CPU clock cycles to check hit/miss in cache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450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Miss penalty</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Time in CPU clock cycles to handle a cache miss</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457200" y="205978"/>
            <a:ext cx="8229600" cy="51247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959"/>
              <a:t>9.23 Summary</a:t>
            </a:r>
            <a:endParaRPr sz="3959"/>
          </a:p>
        </p:txBody>
      </p:sp>
      <p:graphicFrame>
        <p:nvGraphicFramePr>
          <p:cNvPr id="352" name="Google Shape;352;p38"/>
          <p:cNvGraphicFramePr/>
          <p:nvPr/>
        </p:nvGraphicFramePr>
        <p:xfrm>
          <a:off x="457201" y="718457"/>
          <a:ext cx="3000000" cy="3000000"/>
        </p:xfrm>
        <a:graphic>
          <a:graphicData uri="http://schemas.openxmlformats.org/drawingml/2006/table">
            <a:tbl>
              <a:tblPr>
                <a:noFill/>
                <a:tableStyleId>{03FC3A5B-8F41-482D-9481-76E8FB66ECF8}</a:tableStyleId>
              </a:tblPr>
              <a:tblGrid>
                <a:gridCol w="2629500"/>
                <a:gridCol w="2629500"/>
                <a:gridCol w="2629500"/>
              </a:tblGrid>
              <a:tr h="77700">
                <a:tc>
                  <a:txBody>
                    <a:bodyPr/>
                    <a:lstStyle/>
                    <a:p>
                      <a:pPr indent="0" lvl="0" marL="0" marR="0" rtl="0" algn="l">
                        <a:spcBef>
                          <a:spcPts val="0"/>
                        </a:spcBef>
                        <a:spcAft>
                          <a:spcPts val="0"/>
                        </a:spcAft>
                        <a:buNone/>
                      </a:pPr>
                      <a:r>
                        <a:rPr b="1" lang="en" sz="900">
                          <a:solidFill>
                            <a:srgbClr val="FFFFFF"/>
                          </a:solidFill>
                          <a:latin typeface="Times New Roman"/>
                          <a:ea typeface="Times New Roman"/>
                          <a:cs typeface="Times New Roman"/>
                          <a:sym typeface="Times New Roman"/>
                        </a:rPr>
                        <a:t>Category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rPr lang="en" sz="900">
                          <a:solidFill>
                            <a:srgbClr val="FFFFFF"/>
                          </a:solidFill>
                          <a:latin typeface="Times New Roman"/>
                          <a:ea typeface="Times New Roman"/>
                          <a:cs typeface="Times New Roman"/>
                          <a:sym typeface="Times New Roman"/>
                        </a:rPr>
                        <a:t>Vocabulary</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rPr lang="en" sz="900">
                          <a:solidFill>
                            <a:srgbClr val="FFFFFF"/>
                          </a:solidFill>
                          <a:latin typeface="Times New Roman"/>
                          <a:ea typeface="Times New Roman"/>
                          <a:cs typeface="Times New Roman"/>
                          <a:sym typeface="Times New Roman"/>
                        </a:rPr>
                        <a:t>Details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r>
              <a:tr h="155450">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Performance metrics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Hit rate (</a:t>
                      </a:r>
                      <a:r>
                        <a:rPr i="1" lang="en" sz="900">
                          <a:latin typeface="Times New Roman"/>
                          <a:ea typeface="Times New Roman"/>
                          <a:cs typeface="Times New Roman"/>
                          <a:sym typeface="Times New Roman"/>
                        </a:rPr>
                        <a:t>h</a:t>
                      </a:r>
                      <a:r>
                        <a:rPr lang="en" sz="900">
                          <a:latin typeface="Times New Roman"/>
                          <a:ea typeface="Times New Roman"/>
                          <a:cs typeface="Times New Roman"/>
                          <a:sym typeface="Times New Roman"/>
                        </a:rPr>
                        <a:t>)</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Percentage of CPU accesses served from the cache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70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Miss rate (</a:t>
                      </a:r>
                      <a:r>
                        <a:rPr i="1" lang="en" sz="900">
                          <a:latin typeface="Times New Roman"/>
                          <a:ea typeface="Times New Roman"/>
                          <a:cs typeface="Times New Roman"/>
                          <a:sym typeface="Times New Roman"/>
                        </a:rPr>
                        <a:t>m</a:t>
                      </a:r>
                      <a:r>
                        <a:rPr lang="en" sz="900">
                          <a:latin typeface="Times New Roman"/>
                          <a:ea typeface="Times New Roman"/>
                          <a:cs typeface="Times New Roman"/>
                          <a:sym typeface="Times New Roman"/>
                        </a:rPr>
                        <a:t>)</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1" lang="en" sz="900">
                          <a:latin typeface="Times New Roman"/>
                          <a:ea typeface="Times New Roman"/>
                          <a:cs typeface="Times New Roman"/>
                          <a:sym typeface="Times New Roman"/>
                        </a:rPr>
                        <a:t>1 – h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Types of misses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Compulsory miss</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Memory location accessed for the first time by CPU </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700">
                <a:tc rowSpan="2">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Replacement policy - Algorithms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FIFO</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First in first out</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700">
                <a:tc vMerge="1"/>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LRU</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Least recently used</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Memory technologies</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SRAM</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Static RAM with each bit realized using a flip flop</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3175">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DRAM</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Dynamic RAM with each bit realized using a capacitive charge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700">
                <a:tc>
                  <a:txBody>
                    <a:bodyPr/>
                    <a:lstStyle/>
                    <a:p>
                      <a:pPr indent="0" lvl="0" marL="0" marR="0" rtl="0" algn="l">
                        <a:spcBef>
                          <a:spcPts val="0"/>
                        </a:spcBef>
                        <a:spcAft>
                          <a:spcPts val="0"/>
                        </a:spcAft>
                        <a:buNone/>
                      </a:pPr>
                      <a:r>
                        <a:rPr b="1" lang="en" sz="900">
                          <a:latin typeface="Times New Roman"/>
                          <a:ea typeface="Times New Roman"/>
                          <a:cs typeface="Times New Roman"/>
                          <a:sym typeface="Times New Roman"/>
                        </a:rPr>
                        <a:t>Main memory</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DRAM access time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DRAM read access time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DRAM cycle time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DRAM read and refresh time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
                <a:tc>
                  <a:txBody>
                    <a:bodyPr/>
                    <a:lstStyle/>
                    <a:p>
                      <a:pPr indent="0" lvl="0" marL="0" marR="0" rtl="0" algn="l">
                        <a:spcBef>
                          <a:spcPts val="0"/>
                        </a:spcBef>
                        <a:spcAft>
                          <a:spcPts val="0"/>
                        </a:spcAft>
                        <a:buNone/>
                      </a:pPr>
                      <a:r>
                        <a:t/>
                      </a:r>
                      <a:endParaRPr sz="900">
                        <a:latin typeface="Times New Roman"/>
                        <a:ea typeface="Times New Roman"/>
                        <a:cs typeface="Times New Roman"/>
                        <a:sym typeface="Times New Roman"/>
                      </a:endParaRPr>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0C0C0"/>
                    </a:solidFill>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Bus cycle time</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900">
                          <a:latin typeface="Times New Roman"/>
                          <a:ea typeface="Times New Roman"/>
                          <a:cs typeface="Times New Roman"/>
                          <a:sym typeface="Times New Roman"/>
                        </a:rPr>
                        <a:t>Data transfer time between CPU and memory</a:t>
                      </a:r>
                      <a:endParaRPr sz="1100"/>
                    </a:p>
                  </a:txBody>
                  <a:tcPr marT="0" marB="0" marR="18150" marL="18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959"/>
              <a:t>9.24 Memory hierarchy of modern processors – An example</a:t>
            </a:r>
            <a:endParaRPr sz="3959"/>
          </a:p>
        </p:txBody>
      </p:sp>
      <p:sp>
        <p:nvSpPr>
          <p:cNvPr id="358" name="Google Shape;358;p3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 sz="2960"/>
              <a:t>AMD  Barcelona chip  (circa 2006).  Quad-core.</a:t>
            </a:r>
            <a:endParaRPr/>
          </a:p>
          <a:p>
            <a:pPr indent="-342900" lvl="0" marL="342900" rtl="0" algn="l">
              <a:lnSpc>
                <a:spcPct val="90000"/>
              </a:lnSpc>
              <a:spcBef>
                <a:spcPts val="592"/>
              </a:spcBef>
              <a:spcAft>
                <a:spcPts val="0"/>
              </a:spcAft>
              <a:buClr>
                <a:schemeClr val="dk1"/>
              </a:buClr>
              <a:buSzPts val="2960"/>
              <a:buChar char="●"/>
            </a:pPr>
            <a:r>
              <a:rPr lang="en" sz="2960"/>
              <a:t>Per core L1 (split I and D) </a:t>
            </a:r>
            <a:endParaRPr/>
          </a:p>
          <a:p>
            <a:pPr indent="-285750" lvl="1" marL="742950" rtl="0" algn="l">
              <a:lnSpc>
                <a:spcPct val="90000"/>
              </a:lnSpc>
              <a:spcBef>
                <a:spcPts val="518"/>
              </a:spcBef>
              <a:spcAft>
                <a:spcPts val="0"/>
              </a:spcAft>
              <a:buClr>
                <a:schemeClr val="dk1"/>
              </a:buClr>
              <a:buSzPts val="2590"/>
              <a:buChar char="○"/>
            </a:pPr>
            <a:r>
              <a:rPr lang="en" sz="2590"/>
              <a:t>2-way set-associative (64 KB for instructions and 64 KB for data).</a:t>
            </a:r>
            <a:endParaRPr/>
          </a:p>
          <a:p>
            <a:pPr indent="-342900" lvl="0" marL="342900" rtl="0" algn="l">
              <a:lnSpc>
                <a:spcPct val="90000"/>
              </a:lnSpc>
              <a:spcBef>
                <a:spcPts val="592"/>
              </a:spcBef>
              <a:spcAft>
                <a:spcPts val="0"/>
              </a:spcAft>
              <a:buClr>
                <a:schemeClr val="dk1"/>
              </a:buClr>
              <a:buSzPts val="2960"/>
              <a:buChar char="●"/>
            </a:pPr>
            <a:r>
              <a:rPr lang="en" sz="2960"/>
              <a:t>L2 cache. </a:t>
            </a:r>
            <a:endParaRPr/>
          </a:p>
          <a:p>
            <a:pPr indent="-285750" lvl="1" marL="742950" rtl="0" algn="l">
              <a:lnSpc>
                <a:spcPct val="90000"/>
              </a:lnSpc>
              <a:spcBef>
                <a:spcPts val="518"/>
              </a:spcBef>
              <a:spcAft>
                <a:spcPts val="0"/>
              </a:spcAft>
              <a:buClr>
                <a:schemeClr val="dk1"/>
              </a:buClr>
              <a:buSzPts val="2590"/>
              <a:buChar char="○"/>
            </a:pPr>
            <a:r>
              <a:rPr lang="en" sz="2590"/>
              <a:t>16-way set-associative (512 KB combined for instructions and data). </a:t>
            </a:r>
            <a:endParaRPr/>
          </a:p>
          <a:p>
            <a:pPr indent="-342900" lvl="0" marL="342900" rtl="0" algn="l">
              <a:lnSpc>
                <a:spcPct val="90000"/>
              </a:lnSpc>
              <a:spcBef>
                <a:spcPts val="592"/>
              </a:spcBef>
              <a:spcAft>
                <a:spcPts val="0"/>
              </a:spcAft>
              <a:buClr>
                <a:schemeClr val="dk1"/>
              </a:buClr>
              <a:buSzPts val="2960"/>
              <a:buChar char="●"/>
            </a:pPr>
            <a:r>
              <a:rPr lang="en" sz="2960"/>
              <a:t>L3 cache that is shared by all the cores.  </a:t>
            </a:r>
            <a:endParaRPr/>
          </a:p>
          <a:p>
            <a:pPr indent="-285750" lvl="1" marL="742950" rtl="0" algn="l">
              <a:lnSpc>
                <a:spcPct val="90000"/>
              </a:lnSpc>
              <a:spcBef>
                <a:spcPts val="518"/>
              </a:spcBef>
              <a:spcAft>
                <a:spcPts val="1600"/>
              </a:spcAft>
              <a:buClr>
                <a:schemeClr val="dk1"/>
              </a:buClr>
              <a:buSzPts val="2590"/>
              <a:buChar char="○"/>
            </a:pPr>
            <a:r>
              <a:rPr lang="en" sz="2590"/>
              <a:t>32-way set-associative (2 MB shared among all the cores).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959"/>
              <a:t>9.24 Memory hierarchy of modern processors – An example</a:t>
            </a:r>
            <a:endParaRPr sz="3959"/>
          </a:p>
        </p:txBody>
      </p:sp>
      <p:pic>
        <p:nvPicPr>
          <p:cNvPr id="364" name="Google Shape;364;p40"/>
          <p:cNvPicPr preferRelativeResize="0"/>
          <p:nvPr/>
        </p:nvPicPr>
        <p:blipFill rotWithShape="1">
          <a:blip r:embed="rId3">
            <a:alphaModFix/>
          </a:blip>
          <a:srcRect b="-197" l="0" r="0" t="-198"/>
          <a:stretch/>
        </p:blipFill>
        <p:spPr>
          <a:xfrm>
            <a:off x="868680" y="1320166"/>
            <a:ext cx="7578090" cy="35747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 Memory Hierarchy</a:t>
            </a:r>
            <a:endParaRPr/>
          </a:p>
        </p:txBody>
      </p:sp>
      <p:sp>
        <p:nvSpPr>
          <p:cNvPr id="75" name="Google Shape;75;p16"/>
          <p:cNvSpPr txBox="1"/>
          <p:nvPr>
            <p:ph idx="1" type="body"/>
          </p:nvPr>
        </p:nvSpPr>
        <p:spPr>
          <a:xfrm>
            <a:off x="457200" y="1200150"/>
            <a:ext cx="8229600" cy="355215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lang="en" sz="2720"/>
              <a:t>SRAM - Cache</a:t>
            </a:r>
            <a:endParaRPr/>
          </a:p>
          <a:p>
            <a:pPr indent="-285750" lvl="1" marL="742950" rtl="0" algn="l">
              <a:lnSpc>
                <a:spcPct val="80000"/>
              </a:lnSpc>
              <a:spcBef>
                <a:spcPts val="476"/>
              </a:spcBef>
              <a:spcAft>
                <a:spcPts val="0"/>
              </a:spcAft>
              <a:buClr>
                <a:schemeClr val="dk1"/>
              </a:buClr>
              <a:buSzPts val="2380"/>
              <a:buChar char="○"/>
            </a:pPr>
            <a:r>
              <a:rPr lang="en" sz="2380"/>
              <a:t>High power consumption</a:t>
            </a:r>
            <a:endParaRPr/>
          </a:p>
          <a:p>
            <a:pPr indent="-285750" lvl="1" marL="742950" rtl="0" algn="l">
              <a:lnSpc>
                <a:spcPct val="80000"/>
              </a:lnSpc>
              <a:spcBef>
                <a:spcPts val="476"/>
              </a:spcBef>
              <a:spcAft>
                <a:spcPts val="0"/>
              </a:spcAft>
              <a:buClr>
                <a:schemeClr val="dk1"/>
              </a:buClr>
              <a:buSzPts val="2380"/>
              <a:buChar char="○"/>
            </a:pPr>
            <a:r>
              <a:rPr lang="en" sz="2380"/>
              <a:t>Costly per bit</a:t>
            </a:r>
            <a:endParaRPr/>
          </a:p>
          <a:p>
            <a:pPr indent="-342900" lvl="0" marL="342900" rtl="0" algn="l">
              <a:lnSpc>
                <a:spcPct val="80000"/>
              </a:lnSpc>
              <a:spcBef>
                <a:spcPts val="544"/>
              </a:spcBef>
              <a:spcAft>
                <a:spcPts val="0"/>
              </a:spcAft>
              <a:buClr>
                <a:schemeClr val="dk1"/>
              </a:buClr>
              <a:buSzPts val="2720"/>
              <a:buChar char="●"/>
            </a:pPr>
            <a:r>
              <a:rPr lang="en" sz="2720"/>
              <a:t>DRAM - Main Memory - RAM</a:t>
            </a:r>
            <a:endParaRPr/>
          </a:p>
          <a:p>
            <a:pPr indent="-285750" lvl="1" marL="742950" rtl="0" algn="l">
              <a:lnSpc>
                <a:spcPct val="80000"/>
              </a:lnSpc>
              <a:spcBef>
                <a:spcPts val="476"/>
              </a:spcBef>
              <a:spcAft>
                <a:spcPts val="0"/>
              </a:spcAft>
              <a:buClr>
                <a:schemeClr val="dk1"/>
              </a:buClr>
              <a:buSzPts val="2380"/>
              <a:buChar char="○"/>
            </a:pPr>
            <a:r>
              <a:rPr lang="en" sz="2380"/>
              <a:t>Low power consumption</a:t>
            </a:r>
            <a:endParaRPr/>
          </a:p>
          <a:p>
            <a:pPr indent="-285750" lvl="1" marL="742950" rtl="0" algn="l">
              <a:lnSpc>
                <a:spcPct val="80000"/>
              </a:lnSpc>
              <a:spcBef>
                <a:spcPts val="476"/>
              </a:spcBef>
              <a:spcAft>
                <a:spcPts val="0"/>
              </a:spcAft>
              <a:buClr>
                <a:schemeClr val="dk1"/>
              </a:buClr>
              <a:buSzPts val="2380"/>
              <a:buChar char="○"/>
            </a:pPr>
            <a:r>
              <a:rPr lang="en" sz="2380"/>
              <a:t>Small size</a:t>
            </a:r>
            <a:endParaRPr/>
          </a:p>
          <a:p>
            <a:pPr indent="-285750" lvl="1" marL="742950" rtl="0" algn="l">
              <a:lnSpc>
                <a:spcPct val="80000"/>
              </a:lnSpc>
              <a:spcBef>
                <a:spcPts val="476"/>
              </a:spcBef>
              <a:spcAft>
                <a:spcPts val="0"/>
              </a:spcAft>
              <a:buClr>
                <a:schemeClr val="dk1"/>
              </a:buClr>
              <a:buSzPts val="2380"/>
              <a:buChar char="○"/>
            </a:pPr>
            <a:r>
              <a:rPr lang="en" sz="2380"/>
              <a:t>Ideal for large memories</a:t>
            </a:r>
            <a:endParaRPr/>
          </a:p>
          <a:p>
            <a:pPr indent="0" lvl="0" marL="742950" rtl="0" algn="l">
              <a:lnSpc>
                <a:spcPct val="80000"/>
              </a:lnSpc>
              <a:spcBef>
                <a:spcPts val="476"/>
              </a:spcBef>
              <a:spcAft>
                <a:spcPts val="1600"/>
              </a:spcAft>
              <a:buNone/>
            </a:pPr>
            <a:r>
              <a:t/>
            </a:r>
            <a:endParaRPr sz="23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 Memory Hierarchy</a:t>
            </a:r>
            <a:endParaRPr/>
          </a:p>
        </p:txBody>
      </p:sp>
      <p:pic>
        <p:nvPicPr>
          <p:cNvPr id="81" name="Google Shape;81;p17"/>
          <p:cNvPicPr preferRelativeResize="0"/>
          <p:nvPr/>
        </p:nvPicPr>
        <p:blipFill rotWithShape="1">
          <a:blip r:embed="rId3">
            <a:alphaModFix/>
          </a:blip>
          <a:srcRect b="0" l="0" r="0" t="0"/>
          <a:stretch/>
        </p:blipFill>
        <p:spPr>
          <a:xfrm>
            <a:off x="1312908" y="1063228"/>
            <a:ext cx="4893309" cy="3156682"/>
          </a:xfrm>
          <a:prstGeom prst="rect">
            <a:avLst/>
          </a:prstGeom>
          <a:noFill/>
          <a:ln>
            <a:noFill/>
          </a:ln>
        </p:spPr>
      </p:pic>
      <p:sp>
        <p:nvSpPr>
          <p:cNvPr id="82" name="Google Shape;82;p17"/>
          <p:cNvSpPr txBox="1"/>
          <p:nvPr/>
        </p:nvSpPr>
        <p:spPr>
          <a:xfrm>
            <a:off x="3419995" y="4700737"/>
            <a:ext cx="551734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Source: http://www.storagesearch.com/semico-art1.html</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57200" y="205978"/>
            <a:ext cx="8229600" cy="5914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9.1 The Concept of a Cache</a:t>
            </a:r>
            <a:endParaRPr/>
          </a:p>
        </p:txBody>
      </p:sp>
      <p:sp>
        <p:nvSpPr>
          <p:cNvPr id="88" name="Google Shape;88;p18"/>
          <p:cNvSpPr txBox="1"/>
          <p:nvPr>
            <p:ph idx="1" type="body"/>
          </p:nvPr>
        </p:nvSpPr>
        <p:spPr>
          <a:xfrm>
            <a:off x="457198" y="797443"/>
            <a:ext cx="7182201" cy="15878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 sz="2400"/>
              <a:t>Feasible to have small amount of fast memory and/or large amount of slow memory. </a:t>
            </a:r>
            <a:endParaRPr/>
          </a:p>
          <a:p>
            <a:pPr indent="-342900" lvl="0" marL="342900" rtl="0" algn="l">
              <a:spcBef>
                <a:spcPts val="480"/>
              </a:spcBef>
              <a:spcAft>
                <a:spcPts val="0"/>
              </a:spcAft>
              <a:buClr>
                <a:schemeClr val="dk1"/>
              </a:buClr>
              <a:buSzPts val="2400"/>
              <a:buChar char="●"/>
            </a:pPr>
            <a:r>
              <a:rPr lang="en" sz="2400"/>
              <a:t> Want</a:t>
            </a:r>
            <a:endParaRPr/>
          </a:p>
          <a:p>
            <a:pPr indent="-285750" lvl="1" marL="742950" rtl="0" algn="l">
              <a:spcBef>
                <a:spcPts val="400"/>
              </a:spcBef>
              <a:spcAft>
                <a:spcPts val="0"/>
              </a:spcAft>
              <a:buClr>
                <a:schemeClr val="dk1"/>
              </a:buClr>
              <a:buSzPts val="2000"/>
              <a:buChar char="○"/>
            </a:pPr>
            <a:r>
              <a:rPr lang="en" sz="2000"/>
              <a:t>Size advantage of DRAM </a:t>
            </a:r>
            <a:endParaRPr/>
          </a:p>
          <a:p>
            <a:pPr indent="-285750" lvl="1" marL="742950" rtl="0" algn="l">
              <a:spcBef>
                <a:spcPts val="400"/>
              </a:spcBef>
              <a:spcAft>
                <a:spcPts val="0"/>
              </a:spcAft>
              <a:buClr>
                <a:schemeClr val="dk1"/>
              </a:buClr>
              <a:buSzPts val="2000"/>
              <a:buChar char="○"/>
            </a:pPr>
            <a:r>
              <a:rPr lang="en" sz="2000"/>
              <a:t>Speed advantage of SRAM.  </a:t>
            </a:r>
            <a:endParaRPr/>
          </a:p>
          <a:p>
            <a:pPr indent="-190500" lvl="0" marL="342900" rtl="0" algn="l">
              <a:spcBef>
                <a:spcPts val="480"/>
              </a:spcBef>
              <a:spcAft>
                <a:spcPts val="1600"/>
              </a:spcAft>
              <a:buClr>
                <a:schemeClr val="dk1"/>
              </a:buClr>
              <a:buSzPts val="2400"/>
              <a:buNone/>
            </a:pPr>
            <a:r>
              <a:t/>
            </a:r>
            <a:endParaRPr sz="2400"/>
          </a:p>
        </p:txBody>
      </p:sp>
      <p:sp>
        <p:nvSpPr>
          <p:cNvPr id="89" name="Google Shape;89;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18"/>
          <p:cNvGrpSpPr/>
          <p:nvPr/>
        </p:nvGrpSpPr>
        <p:grpSpPr>
          <a:xfrm>
            <a:off x="6562301" y="2074313"/>
            <a:ext cx="1534318" cy="2209294"/>
            <a:chOff x="1002" y="-810"/>
            <a:chExt cx="3000" cy="5925"/>
          </a:xfrm>
        </p:grpSpPr>
        <p:sp>
          <p:nvSpPr>
            <p:cNvPr id="91" name="Google Shape;91;p18"/>
            <p:cNvSpPr/>
            <p:nvPr/>
          </p:nvSpPr>
          <p:spPr>
            <a:xfrm>
              <a:off x="1002" y="-810"/>
              <a:ext cx="3000" cy="5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2" name="Google Shape;92;p18"/>
            <p:cNvSpPr/>
            <p:nvPr/>
          </p:nvSpPr>
          <p:spPr>
            <a:xfrm>
              <a:off x="1602" y="-810"/>
              <a:ext cx="1800" cy="1851"/>
            </a:xfrm>
            <a:prstGeom prst="ellipse">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3" name="Google Shape;93;p18"/>
            <p:cNvSpPr txBox="1"/>
            <p:nvPr/>
          </p:nvSpPr>
          <p:spPr>
            <a:xfrm>
              <a:off x="2084" y="-111"/>
              <a:ext cx="937" cy="488"/>
            </a:xfrm>
            <a:prstGeom prst="rect">
              <a:avLst/>
            </a:prstGeom>
            <a:noFill/>
            <a:ln>
              <a:noFill/>
            </a:ln>
          </p:spPr>
          <p:txBody>
            <a:bodyPr anchorCtr="0" anchor="t" bIns="23750" lIns="47525" spcFirstLastPara="1" rIns="47525" wrap="square" tIns="2375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CPU</a:t>
              </a:r>
              <a:endParaRPr b="0" i="0" sz="3600" u="none" cap="none" strike="noStrike">
                <a:solidFill>
                  <a:schemeClr val="dk1"/>
                </a:solidFill>
                <a:latin typeface="Arial"/>
                <a:ea typeface="Arial"/>
                <a:cs typeface="Arial"/>
                <a:sym typeface="Arial"/>
              </a:endParaRPr>
            </a:p>
          </p:txBody>
        </p:sp>
        <p:sp>
          <p:nvSpPr>
            <p:cNvPr id="94" name="Google Shape;94;p18"/>
            <p:cNvSpPr/>
            <p:nvPr/>
          </p:nvSpPr>
          <p:spPr>
            <a:xfrm>
              <a:off x="1481" y="1905"/>
              <a:ext cx="2040" cy="863"/>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 name="Google Shape;95;p18"/>
            <p:cNvSpPr txBox="1"/>
            <p:nvPr/>
          </p:nvSpPr>
          <p:spPr>
            <a:xfrm>
              <a:off x="2081" y="2107"/>
              <a:ext cx="1021" cy="411"/>
            </a:xfrm>
            <a:prstGeom prst="rect">
              <a:avLst/>
            </a:prstGeom>
            <a:noFill/>
            <a:ln>
              <a:noFill/>
            </a:ln>
          </p:spPr>
          <p:txBody>
            <a:bodyPr anchorCtr="0" anchor="t" bIns="23750" lIns="47525" spcFirstLastPara="1" rIns="47525" wrap="square" tIns="2375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Cache</a:t>
              </a:r>
              <a:endParaRPr b="0" i="0" sz="3600" u="none" cap="none" strike="noStrike">
                <a:solidFill>
                  <a:schemeClr val="dk1"/>
                </a:solidFill>
                <a:latin typeface="Arial"/>
                <a:ea typeface="Arial"/>
                <a:cs typeface="Arial"/>
                <a:sym typeface="Arial"/>
              </a:endParaRPr>
            </a:p>
          </p:txBody>
        </p:sp>
        <p:sp>
          <p:nvSpPr>
            <p:cNvPr id="96" name="Google Shape;96;p18"/>
            <p:cNvSpPr/>
            <p:nvPr/>
          </p:nvSpPr>
          <p:spPr>
            <a:xfrm>
              <a:off x="1002" y="3510"/>
              <a:ext cx="3000" cy="1605"/>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 name="Google Shape;97;p18"/>
            <p:cNvSpPr txBox="1"/>
            <p:nvPr/>
          </p:nvSpPr>
          <p:spPr>
            <a:xfrm>
              <a:off x="1659" y="4127"/>
              <a:ext cx="2043" cy="411"/>
            </a:xfrm>
            <a:prstGeom prst="rect">
              <a:avLst/>
            </a:prstGeom>
            <a:noFill/>
            <a:ln>
              <a:noFill/>
            </a:ln>
          </p:spPr>
          <p:txBody>
            <a:bodyPr anchorCtr="0" anchor="t" bIns="23750" lIns="47525" spcFirstLastPara="1" rIns="47525" wrap="square" tIns="23750">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Main memory</a:t>
              </a:r>
              <a:endParaRPr b="0" i="0" sz="3600" u="none" cap="none" strike="noStrike">
                <a:solidFill>
                  <a:schemeClr val="dk1"/>
                </a:solidFill>
                <a:latin typeface="Arial"/>
                <a:ea typeface="Arial"/>
                <a:cs typeface="Arial"/>
                <a:sym typeface="Arial"/>
              </a:endParaRPr>
            </a:p>
          </p:txBody>
        </p:sp>
        <p:cxnSp>
          <p:nvCxnSpPr>
            <p:cNvPr id="98" name="Google Shape;98;p18"/>
            <p:cNvCxnSpPr/>
            <p:nvPr/>
          </p:nvCxnSpPr>
          <p:spPr>
            <a:xfrm>
              <a:off x="2502" y="1041"/>
              <a:ext cx="0" cy="864"/>
            </a:xfrm>
            <a:prstGeom prst="straightConnector1">
              <a:avLst/>
            </a:prstGeom>
            <a:noFill/>
            <a:ln cap="flat" cmpd="sng" w="9525">
              <a:solidFill>
                <a:srgbClr val="000000"/>
              </a:solidFill>
              <a:prstDash val="solid"/>
              <a:round/>
              <a:headEnd len="med" w="med" type="none"/>
              <a:tailEnd len="med" w="med" type="triangle"/>
            </a:ln>
          </p:spPr>
        </p:cxnSp>
        <p:cxnSp>
          <p:nvCxnSpPr>
            <p:cNvPr id="99" name="Google Shape;99;p18"/>
            <p:cNvCxnSpPr/>
            <p:nvPr/>
          </p:nvCxnSpPr>
          <p:spPr>
            <a:xfrm>
              <a:off x="2502" y="2768"/>
              <a:ext cx="0" cy="742"/>
            </a:xfrm>
            <a:prstGeom prst="straightConnector1">
              <a:avLst/>
            </a:prstGeom>
            <a:noFill/>
            <a:ln cap="flat" cmpd="sng" w="9525">
              <a:solidFill>
                <a:srgbClr val="000000"/>
              </a:solidFill>
              <a:prstDash val="solid"/>
              <a:round/>
              <a:headEnd len="med" w="med" type="none"/>
              <a:tailEnd len="med" w="med" type="triangle"/>
            </a:ln>
          </p:spPr>
        </p:cxnSp>
      </p:grpSp>
      <p:sp>
        <p:nvSpPr>
          <p:cNvPr id="100" name="Google Shape;100;p18"/>
          <p:cNvSpPr txBox="1"/>
          <p:nvPr/>
        </p:nvSpPr>
        <p:spPr>
          <a:xfrm>
            <a:off x="5649751" y="1390991"/>
            <a:ext cx="1573379" cy="72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 sz="1200" u="none" cap="none" strike="noStrike">
                <a:solidFill>
                  <a:schemeClr val="dk1"/>
                </a:solidFill>
                <a:latin typeface="Arial"/>
                <a:ea typeface="Arial"/>
                <a:cs typeface="Arial"/>
                <a:sym typeface="Arial"/>
              </a:rPr>
              <a:t>Increasing speed as we get closer to the processor</a:t>
            </a:r>
            <a:endParaRPr b="0" i="0" sz="4000" u="none" cap="none" strike="noStrike">
              <a:solidFill>
                <a:schemeClr val="dk1"/>
              </a:solidFill>
              <a:latin typeface="Arial"/>
              <a:ea typeface="Arial"/>
              <a:cs typeface="Arial"/>
              <a:sym typeface="Arial"/>
            </a:endParaRPr>
          </a:p>
        </p:txBody>
      </p:sp>
      <p:cxnSp>
        <p:nvCxnSpPr>
          <p:cNvPr id="101" name="Google Shape;101;p18"/>
          <p:cNvCxnSpPr/>
          <p:nvPr/>
        </p:nvCxnSpPr>
        <p:spPr>
          <a:xfrm rot="-5400000">
            <a:off x="5354128" y="3178762"/>
            <a:ext cx="2209294" cy="1588"/>
          </a:xfrm>
          <a:prstGeom prst="straightConnector1">
            <a:avLst/>
          </a:prstGeom>
          <a:noFill/>
          <a:ln cap="flat" cmpd="sng" w="28575">
            <a:solidFill>
              <a:schemeClr val="dk1"/>
            </a:solidFill>
            <a:prstDash val="solid"/>
            <a:round/>
            <a:headEnd len="sm" w="sm" type="none"/>
            <a:tailEnd len="med" w="med" type="stealth"/>
          </a:ln>
        </p:spPr>
      </p:cxnSp>
      <p:sp>
        <p:nvSpPr>
          <p:cNvPr id="102" name="Google Shape;102;p18"/>
          <p:cNvSpPr txBox="1"/>
          <p:nvPr/>
        </p:nvSpPr>
        <p:spPr>
          <a:xfrm>
            <a:off x="7416106" y="1390991"/>
            <a:ext cx="1610950" cy="89766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 sz="1200" u="none" cap="none" strike="noStrike">
                <a:solidFill>
                  <a:schemeClr val="dk1"/>
                </a:solidFill>
                <a:latin typeface="Arial"/>
                <a:ea typeface="Arial"/>
                <a:cs typeface="Arial"/>
                <a:sym typeface="Arial"/>
              </a:rPr>
              <a:t>Increasing size as we get farther away from the processor </a:t>
            </a:r>
            <a:endParaRPr b="0" i="0" sz="4000" u="none" cap="none" strike="noStrike">
              <a:solidFill>
                <a:schemeClr val="dk1"/>
              </a:solidFill>
              <a:latin typeface="Arial"/>
              <a:ea typeface="Arial"/>
              <a:cs typeface="Arial"/>
              <a:sym typeface="Arial"/>
            </a:endParaRPr>
          </a:p>
        </p:txBody>
      </p:sp>
      <p:cxnSp>
        <p:nvCxnSpPr>
          <p:cNvPr id="103" name="Google Shape;103;p18"/>
          <p:cNvCxnSpPr/>
          <p:nvPr/>
        </p:nvCxnSpPr>
        <p:spPr>
          <a:xfrm rot="-5400000">
            <a:off x="7108678" y="3178763"/>
            <a:ext cx="2209294" cy="1588"/>
          </a:xfrm>
          <a:prstGeom prst="straightConnector1">
            <a:avLst/>
          </a:prstGeom>
          <a:noFill/>
          <a:ln cap="flat" cmpd="sng" w="28575">
            <a:solidFill>
              <a:schemeClr val="dk1"/>
            </a:solidFill>
            <a:prstDash val="solid"/>
            <a:round/>
            <a:headEnd len="med" w="med" type="stealth"/>
            <a:tailEnd len="sm" w="sm" type="none"/>
          </a:ln>
        </p:spPr>
      </p:cxnSp>
      <p:sp>
        <p:nvSpPr>
          <p:cNvPr id="104" name="Google Shape;104;p18"/>
          <p:cNvSpPr txBox="1"/>
          <p:nvPr/>
        </p:nvSpPr>
        <p:spPr>
          <a:xfrm>
            <a:off x="457198" y="2338076"/>
            <a:ext cx="5401341" cy="247049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CPU looks in cache for data it seeks from main memory.  </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If data not there it retrieves it from main memory.  </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If the cache is able to service "most" CPU requests then effectively we will get speed advantage of cache.</a:t>
            </a:r>
            <a:endParaRPr/>
          </a:p>
          <a:p>
            <a:pPr indent="-342900" lvl="0" marL="342900" marR="0" rtl="0" algn="l">
              <a:lnSpc>
                <a:spcPct val="100000"/>
              </a:lnSpc>
              <a:spcBef>
                <a:spcPts val="480"/>
              </a:spcBef>
              <a:spcAft>
                <a:spcPts val="0"/>
              </a:spcAft>
              <a:buClr>
                <a:schemeClr val="dk1"/>
              </a:buClr>
              <a:buSzPts val="2400"/>
              <a:buFont typeface="Arial"/>
              <a:buChar char="•"/>
            </a:pPr>
            <a:r>
              <a:rPr lang="en" sz="2400">
                <a:solidFill>
                  <a:schemeClr val="dk1"/>
                </a:solidFill>
                <a:latin typeface="Calibri"/>
                <a:ea typeface="Calibri"/>
                <a:cs typeface="Calibri"/>
                <a:sym typeface="Calibri"/>
              </a:rPr>
              <a:t>All addresses in cache are also in memory</a:t>
            </a:r>
            <a:endParaRPr b="0" i="0" sz="2400" u="none" cap="none" strike="noStrik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9.2 Principle of Locality</a:t>
            </a:r>
            <a:endParaRPr/>
          </a:p>
        </p:txBody>
      </p:sp>
      <p:sp>
        <p:nvSpPr>
          <p:cNvPr id="110" name="Google Shape;110;p1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
              <a:t>A program tends to access a relatively small region of memory irrespective of its actual memory footprint in any given interval of time.  While the region of activity may change over time, such changes are gradual</a:t>
            </a:r>
            <a:endParaRPr/>
          </a:p>
          <a:p>
            <a:pPr indent="-139700" lvl="0" marL="342900" rtl="0" algn="l">
              <a:spcBef>
                <a:spcPts val="640"/>
              </a:spcBef>
              <a:spcAft>
                <a:spcPts val="160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9.2 Principle of Locality</a:t>
            </a:r>
            <a:endParaRPr/>
          </a:p>
        </p:txBody>
      </p:sp>
      <p:sp>
        <p:nvSpPr>
          <p:cNvPr id="116" name="Google Shape;116;p2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
              <a:t>Spatial Locality: Tendency for locations close to a location that has been accessed to also be accessed</a:t>
            </a:r>
            <a:endParaRPr/>
          </a:p>
          <a:p>
            <a:pPr indent="-342900" lvl="0" marL="342900" rtl="0" algn="l">
              <a:spcBef>
                <a:spcPts val="640"/>
              </a:spcBef>
              <a:spcAft>
                <a:spcPts val="0"/>
              </a:spcAft>
              <a:buClr>
                <a:schemeClr val="dk1"/>
              </a:buClr>
              <a:buSzPts val="3200"/>
              <a:buChar char="●"/>
            </a:pPr>
            <a:r>
              <a:rPr lang="en"/>
              <a:t>Temporal Locality: Tendency for a location that has been accessed to be accessed again</a:t>
            </a:r>
            <a:endParaRPr/>
          </a:p>
          <a:p>
            <a:pPr indent="-342900" lvl="0" marL="342900" rtl="0" algn="l">
              <a:spcBef>
                <a:spcPts val="640"/>
              </a:spcBef>
              <a:spcAft>
                <a:spcPts val="0"/>
              </a:spcAft>
              <a:buClr>
                <a:schemeClr val="dk1"/>
              </a:buClr>
              <a:buSzPts val="3200"/>
              <a:buChar char="●"/>
            </a:pPr>
            <a:r>
              <a:rPr lang="en"/>
              <a:t>Example</a:t>
            </a:r>
            <a:endParaRPr/>
          </a:p>
          <a:p>
            <a:pPr indent="-342900" lvl="0" marL="342900" rtl="0" algn="l">
              <a:spcBef>
                <a:spcPts val="560"/>
              </a:spcBef>
              <a:spcAft>
                <a:spcPts val="0"/>
              </a:spcAft>
              <a:buClr>
                <a:schemeClr val="dk1"/>
              </a:buClr>
              <a:buSzPts val="2800"/>
              <a:buNone/>
            </a:pPr>
            <a:r>
              <a:rPr b="1" lang="en" sz="2800">
                <a:latin typeface="Courier New"/>
                <a:ea typeface="Courier New"/>
                <a:cs typeface="Courier New"/>
                <a:sym typeface="Courier New"/>
              </a:rPr>
              <a:t>		for(i=0; i&lt;100000; i++)</a:t>
            </a:r>
            <a:endParaRPr/>
          </a:p>
          <a:p>
            <a:pPr indent="-342900" lvl="0" marL="342900" rtl="0" algn="l">
              <a:spcBef>
                <a:spcPts val="560"/>
              </a:spcBef>
              <a:spcAft>
                <a:spcPts val="1600"/>
              </a:spcAft>
              <a:buClr>
                <a:schemeClr val="dk1"/>
              </a:buClr>
              <a:buSzPts val="2800"/>
              <a:buNone/>
            </a:pPr>
            <a:r>
              <a:rPr b="1" lang="en" sz="2800">
                <a:latin typeface="Courier New"/>
                <a:ea typeface="Courier New"/>
                <a:cs typeface="Courier New"/>
                <a:sym typeface="Courier New"/>
              </a:rPr>
              <a:t>			a[i] = b[i];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9.3 Basic terminologies</a:t>
            </a:r>
            <a:endParaRPr/>
          </a:p>
        </p:txBody>
      </p:sp>
      <p:sp>
        <p:nvSpPr>
          <p:cNvPr id="122" name="Google Shape;122;p2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b="1" i="1" lang="en" sz="2000"/>
              <a:t>Hit</a:t>
            </a:r>
            <a:r>
              <a:rPr lang="en" sz="2000"/>
              <a:t>: CPU finding contents of memory address in cache</a:t>
            </a:r>
            <a:endParaRPr/>
          </a:p>
          <a:p>
            <a:pPr indent="-342900" lvl="0" marL="342900" rtl="0" algn="l">
              <a:spcBef>
                <a:spcPts val="400"/>
              </a:spcBef>
              <a:spcAft>
                <a:spcPts val="0"/>
              </a:spcAft>
              <a:buClr>
                <a:schemeClr val="dk1"/>
              </a:buClr>
              <a:buSzPts val="2000"/>
              <a:buChar char="●"/>
            </a:pPr>
            <a:r>
              <a:rPr b="1" i="1" lang="en" sz="2000"/>
              <a:t>Hit rate </a:t>
            </a:r>
            <a:r>
              <a:rPr i="1" lang="en" sz="2000"/>
              <a:t>(h)</a:t>
            </a:r>
            <a:r>
              <a:rPr lang="en" sz="2000"/>
              <a:t> is probability of </a:t>
            </a:r>
            <a:r>
              <a:rPr i="1" lang="en" sz="2000"/>
              <a:t>successful lookup</a:t>
            </a:r>
            <a:r>
              <a:rPr lang="en" sz="2000"/>
              <a:t> in cache by CPU.</a:t>
            </a:r>
            <a:endParaRPr/>
          </a:p>
          <a:p>
            <a:pPr indent="-342900" lvl="0" marL="342900" rtl="0" algn="l">
              <a:spcBef>
                <a:spcPts val="400"/>
              </a:spcBef>
              <a:spcAft>
                <a:spcPts val="0"/>
              </a:spcAft>
              <a:buClr>
                <a:schemeClr val="dk1"/>
              </a:buClr>
              <a:buSzPts val="2000"/>
              <a:buChar char="●"/>
            </a:pPr>
            <a:r>
              <a:rPr b="1" i="1" lang="en" sz="2000"/>
              <a:t>Miss</a:t>
            </a:r>
            <a:r>
              <a:rPr lang="en" sz="2000"/>
              <a:t>: CPU </a:t>
            </a:r>
            <a:r>
              <a:rPr i="1" lang="en" sz="2000"/>
              <a:t>failing </a:t>
            </a:r>
            <a:r>
              <a:rPr lang="en" sz="2000"/>
              <a:t>to find what it wants in cache (incurs trip to deeper levels of memory hierarchy</a:t>
            </a:r>
            <a:endParaRPr/>
          </a:p>
          <a:p>
            <a:pPr indent="-342900" lvl="0" marL="342900" rtl="0" algn="l">
              <a:spcBef>
                <a:spcPts val="400"/>
              </a:spcBef>
              <a:spcAft>
                <a:spcPts val="0"/>
              </a:spcAft>
              <a:buClr>
                <a:schemeClr val="dk1"/>
              </a:buClr>
              <a:buSzPts val="2000"/>
              <a:buChar char="●"/>
            </a:pPr>
            <a:r>
              <a:rPr b="1" i="1" lang="en" sz="2000"/>
              <a:t>Miss rate </a:t>
            </a:r>
            <a:r>
              <a:rPr i="1" lang="en" sz="2000"/>
              <a:t>(m) </a:t>
            </a:r>
            <a:r>
              <a:rPr lang="en" sz="2000"/>
              <a:t>is probability of </a:t>
            </a:r>
            <a:r>
              <a:rPr i="1" lang="en" sz="2000"/>
              <a:t>missing</a:t>
            </a:r>
            <a:r>
              <a:rPr lang="en" sz="2000"/>
              <a:t> in cache and is equal to </a:t>
            </a:r>
            <a:r>
              <a:rPr i="1" lang="en" sz="2000"/>
              <a:t>1-h</a:t>
            </a:r>
            <a:r>
              <a:rPr lang="en" sz="2000"/>
              <a:t>.</a:t>
            </a:r>
            <a:endParaRPr/>
          </a:p>
          <a:p>
            <a:pPr indent="-342900" lvl="0" marL="342900" rtl="0" algn="l">
              <a:spcBef>
                <a:spcPts val="400"/>
              </a:spcBef>
              <a:spcAft>
                <a:spcPts val="0"/>
              </a:spcAft>
              <a:buClr>
                <a:schemeClr val="dk1"/>
              </a:buClr>
              <a:buSzPts val="2000"/>
              <a:buChar char="●"/>
            </a:pPr>
            <a:r>
              <a:rPr b="1" i="1" lang="en" sz="2000"/>
              <a:t>Miss penalty</a:t>
            </a:r>
            <a:r>
              <a:rPr lang="en" sz="2000"/>
              <a:t>: Time penalty associated with servicing a miss at any particular level of memory hierarchy</a:t>
            </a:r>
            <a:endParaRPr/>
          </a:p>
          <a:p>
            <a:pPr indent="-342900" lvl="0" marL="342900" rtl="0" algn="l">
              <a:spcBef>
                <a:spcPts val="400"/>
              </a:spcBef>
              <a:spcAft>
                <a:spcPts val="0"/>
              </a:spcAft>
              <a:buClr>
                <a:schemeClr val="dk1"/>
              </a:buClr>
              <a:buSzPts val="2000"/>
              <a:buChar char="●"/>
            </a:pPr>
            <a:r>
              <a:rPr b="1" i="1" lang="en" sz="2000"/>
              <a:t>Effective Memory Access Time (EMAT)</a:t>
            </a:r>
            <a:r>
              <a:rPr lang="en" sz="2000"/>
              <a:t>: Effective access time experienced by the CPU when accessing memory. </a:t>
            </a:r>
            <a:endParaRPr/>
          </a:p>
          <a:p>
            <a:pPr indent="-285750" lvl="1" marL="742950" rtl="0" algn="l">
              <a:spcBef>
                <a:spcPts val="360"/>
              </a:spcBef>
              <a:spcAft>
                <a:spcPts val="0"/>
              </a:spcAft>
              <a:buClr>
                <a:schemeClr val="dk1"/>
              </a:buClr>
              <a:buSzPts val="1800"/>
              <a:buChar char="○"/>
            </a:pPr>
            <a:r>
              <a:rPr lang="en" sz="1800"/>
              <a:t>Time to lookup cache to see if memory location is already there</a:t>
            </a:r>
            <a:endParaRPr/>
          </a:p>
          <a:p>
            <a:pPr indent="-285750" lvl="1" marL="742950" rtl="0" algn="l">
              <a:spcBef>
                <a:spcPts val="360"/>
              </a:spcBef>
              <a:spcAft>
                <a:spcPts val="0"/>
              </a:spcAft>
              <a:buClr>
                <a:schemeClr val="dk1"/>
              </a:buClr>
              <a:buSzPts val="1800"/>
              <a:buChar char="○"/>
            </a:pPr>
            <a:r>
              <a:rPr lang="en" sz="1800"/>
              <a:t>Upon cache miss, time to go to deeper levels of memory hierarchy  </a:t>
            </a:r>
            <a:endParaRPr/>
          </a:p>
          <a:p>
            <a:pPr indent="-342900" lvl="0" marL="342900" rtl="0" algn="l">
              <a:spcBef>
                <a:spcPts val="400"/>
              </a:spcBef>
              <a:spcAft>
                <a:spcPts val="0"/>
              </a:spcAft>
              <a:buClr>
                <a:schemeClr val="dk1"/>
              </a:buClr>
              <a:buSzPts val="2000"/>
              <a:buNone/>
            </a:pPr>
            <a:r>
              <a:rPr i="1" lang="en" sz="2000"/>
              <a:t>	EMAT = Tc + m * Tm</a:t>
            </a:r>
            <a:endParaRPr/>
          </a:p>
          <a:p>
            <a:pPr indent="-342900" lvl="0" marL="342900" rtl="0" algn="l">
              <a:spcBef>
                <a:spcPts val="400"/>
              </a:spcBef>
              <a:spcAft>
                <a:spcPts val="0"/>
              </a:spcAft>
              <a:buClr>
                <a:schemeClr val="dk1"/>
              </a:buClr>
              <a:buSzPts val="2000"/>
              <a:buNone/>
            </a:pPr>
            <a:r>
              <a:rPr i="1" lang="en" sz="2000"/>
              <a:t>      where </a:t>
            </a:r>
            <a:r>
              <a:rPr lang="en" sz="2000"/>
              <a:t> </a:t>
            </a:r>
            <a:r>
              <a:rPr i="1" lang="en" sz="2000"/>
              <a:t>m is cache miss rate, Tc </a:t>
            </a:r>
            <a:r>
              <a:rPr lang="en" sz="2000"/>
              <a:t>the cache access time and </a:t>
            </a:r>
            <a:r>
              <a:rPr i="1" lang="en" sz="2000"/>
              <a:t>Tm </a:t>
            </a:r>
            <a:r>
              <a:rPr lang="en" sz="2000"/>
              <a:t>the miss penalty</a:t>
            </a:r>
            <a:endParaRPr/>
          </a:p>
          <a:p>
            <a:pPr indent="-215900" lvl="0" marL="342900" rtl="0" algn="l">
              <a:spcBef>
                <a:spcPts val="400"/>
              </a:spcBef>
              <a:spcAft>
                <a:spcPts val="1600"/>
              </a:spcAft>
              <a:buClr>
                <a:schemeClr val="dk1"/>
              </a:buClr>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9.4 Multilevel Memory Hierarchy</a:t>
            </a:r>
            <a:endParaRPr/>
          </a:p>
        </p:txBody>
      </p:sp>
      <p:pic>
        <p:nvPicPr>
          <p:cNvPr id="128" name="Google Shape;128;p22"/>
          <p:cNvPicPr preferRelativeResize="0"/>
          <p:nvPr/>
        </p:nvPicPr>
        <p:blipFill rotWithShape="1">
          <a:blip r:embed="rId3">
            <a:alphaModFix/>
          </a:blip>
          <a:srcRect b="-136" l="-1053" r="-1578" t="0"/>
          <a:stretch/>
        </p:blipFill>
        <p:spPr>
          <a:xfrm>
            <a:off x="1013959" y="1063228"/>
            <a:ext cx="7150327" cy="3688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