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Tahoma"/>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C1DE156-A510-4158-8BDB-3641722D64CA}">
  <a:tblStyle styleId="{EC1DE156-A510-4158-8BDB-3641722D64C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ED675C5-DA69-4234-B464-2A9CC01EB1F2}"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29D54B2-B002-4E4A-9783-8FC9151152B3}" styleName="Table_2">
    <a:wholeTbl>
      <a:tcTxStyle b="off" i="off">
        <a:font>
          <a:latin typeface="Tahoma"/>
          <a:ea typeface="Tahoma"/>
          <a:cs typeface="Tahom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7EB"/>
          </a:solidFill>
        </a:fill>
      </a:tcStyle>
    </a:wholeTbl>
    <a:band1H>
      <a:tcTxStyle/>
      <a:tcStyle>
        <a:fill>
          <a:solidFill>
            <a:srgbClr val="CCCDD5"/>
          </a:solidFill>
        </a:fill>
      </a:tcStyle>
    </a:band1H>
    <a:band2H>
      <a:tcTxStyle/>
    </a:band2H>
    <a:band1V>
      <a:tcTxStyle/>
      <a:tcStyle>
        <a:fill>
          <a:solidFill>
            <a:srgbClr val="CCCDD5"/>
          </a:solidFill>
        </a:fill>
      </a:tcStyle>
    </a:band1V>
    <a:band2V>
      <a:tcTxStyle/>
    </a:band2V>
    <a:lastCol>
      <a:tcTxStyle b="on" i="off">
        <a:font>
          <a:latin typeface="Tahoma"/>
          <a:ea typeface="Tahoma"/>
          <a:cs typeface="Tahoma"/>
        </a:font>
        <a:schemeClr val="lt1"/>
      </a:tcTxStyle>
      <a:tcStyle>
        <a:fill>
          <a:solidFill>
            <a:schemeClr val="accent4"/>
          </a:solidFill>
        </a:fill>
      </a:tcStyle>
    </a:lastCol>
    <a:firstCol>
      <a:tcTxStyle b="on" i="off">
        <a:font>
          <a:latin typeface="Tahoma"/>
          <a:ea typeface="Tahoma"/>
          <a:cs typeface="Tahoma"/>
        </a:font>
        <a:schemeClr val="lt1"/>
      </a:tcTxStyle>
      <a:tcStyle>
        <a:fill>
          <a:solidFill>
            <a:schemeClr val="accent4"/>
          </a:solidFill>
        </a:fill>
      </a:tcStyle>
    </a:firstCol>
    <a:lastRow>
      <a:tcTxStyle b="on" i="off">
        <a:font>
          <a:latin typeface="Tahoma"/>
          <a:ea typeface="Tahoma"/>
          <a:cs typeface="Tahoma"/>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Tahoma"/>
          <a:ea typeface="Tahoma"/>
          <a:cs typeface="Tahoma"/>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Tahoma-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Tahoma-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4da8fd35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da8fd35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4da8fd35a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da8fd35a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754e29f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754e29f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754e29f9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754e29f9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754e29f9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754e29f9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582c6a8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7582c6a8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582c6a8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7582c6a8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7582c6a8e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7582c6a8e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582c6a8e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7582c6a8e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582c6a8e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7582c6a8e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7582c6a8e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7582c6a8e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4da8fd35a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da8fd35a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7582c6a8e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7582c6a8e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7582c6a8e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7582c6a8e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7582c6a8ed_0_6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27582c6a8ed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7582c6a8e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7582c6a8e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7582c6a8e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7582c6a8e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7582c6a8e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7582c6a8e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7582c6a8e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7582c6a8e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7582c6a8e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7582c6a8e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7582c6a8e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7582c6a8e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7582c6a8e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7582c6a8e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4da8fd35a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da8fd35a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7582c6a8e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7582c6a8e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9754e29f90_0_17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9754e29f90_0_1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9754e29f9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9754e29f9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988d1dd9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988d1dd9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4da8fd35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da8fd35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4da8fd35a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da8fd35a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754e29f9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754e29f9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4da8fd35a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da8fd35a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4da8fd35a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da8fd35a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4da8fd35a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da8fd35a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09600" y="171450"/>
            <a:ext cx="8229600" cy="514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2" name="Google Shape;52;p13"/>
          <p:cNvSpPr txBox="1"/>
          <p:nvPr>
            <p:ph idx="1" type="body"/>
          </p:nvPr>
        </p:nvSpPr>
        <p:spPr>
          <a:xfrm>
            <a:off x="838200" y="742950"/>
            <a:ext cx="7772400" cy="4000500"/>
          </a:xfrm>
          <a:prstGeom prst="rect">
            <a:avLst/>
          </a:prstGeom>
          <a:noFill/>
          <a:ln>
            <a:noFill/>
          </a:ln>
        </p:spPr>
        <p:txBody>
          <a:bodyPr anchorCtr="0" anchor="t" bIns="45700" lIns="91425" spcFirstLastPara="1" rIns="91425" wrap="square" tIns="45700">
            <a:noAutofit/>
          </a:bodyPr>
          <a:lstStyle>
            <a:lvl1pPr indent="-354330" lvl="0" marL="457200" rtl="0" algn="l">
              <a:spcBef>
                <a:spcPts val="360"/>
              </a:spcBef>
              <a:spcAft>
                <a:spcPts val="0"/>
              </a:spcAft>
              <a:buSzPts val="1980"/>
              <a:buChar char="●"/>
              <a:defRPr/>
            </a:lvl1pPr>
            <a:lvl2pPr indent="-297180" lvl="1" marL="914400" rtl="0" algn="l">
              <a:spcBef>
                <a:spcPts val="360"/>
              </a:spcBef>
              <a:spcAft>
                <a:spcPts val="0"/>
              </a:spcAft>
              <a:buSzPts val="1080"/>
              <a:buChar char="○"/>
              <a:defRPr/>
            </a:lvl2pPr>
            <a:lvl3pPr indent="-337185" lvl="2" marL="1371600" rtl="0" algn="l">
              <a:spcBef>
                <a:spcPts val="360"/>
              </a:spcBef>
              <a:spcAft>
                <a:spcPts val="0"/>
              </a:spcAft>
              <a:buSzPts val="1710"/>
              <a:buChar char="■"/>
              <a:defRPr/>
            </a:lvl3pPr>
            <a:lvl4pPr indent="-302894" lvl="3" marL="1828800" rtl="0" algn="l">
              <a:spcBef>
                <a:spcPts val="360"/>
              </a:spcBef>
              <a:spcAft>
                <a:spcPts val="0"/>
              </a:spcAft>
              <a:buSzPts val="1170"/>
              <a:buChar char="●"/>
              <a:defRPr/>
            </a:lvl4pPr>
            <a:lvl5pPr indent="-297179" lvl="4" marL="2286000" rtl="0" algn="l">
              <a:spcBef>
                <a:spcPts val="360"/>
              </a:spcBef>
              <a:spcAft>
                <a:spcPts val="0"/>
              </a:spcAft>
              <a:buSzPts val="1080"/>
              <a:buChar char="○"/>
              <a:defRPr/>
            </a:lvl5pPr>
            <a:lvl6pPr indent="-297179" lvl="5" marL="2743200" rtl="0" algn="l">
              <a:spcBef>
                <a:spcPts val="360"/>
              </a:spcBef>
              <a:spcAft>
                <a:spcPts val="0"/>
              </a:spcAft>
              <a:buSzPts val="1080"/>
              <a:buChar char="■"/>
              <a:defRPr/>
            </a:lvl6pPr>
            <a:lvl7pPr indent="-297179" lvl="6" marL="3200400" rtl="0" algn="l">
              <a:spcBef>
                <a:spcPts val="360"/>
              </a:spcBef>
              <a:spcAft>
                <a:spcPts val="0"/>
              </a:spcAft>
              <a:buSzPts val="1080"/>
              <a:buChar char="●"/>
              <a:defRPr/>
            </a:lvl7pPr>
            <a:lvl8pPr indent="-297179" lvl="7" marL="3657600" rtl="0" algn="l">
              <a:spcBef>
                <a:spcPts val="360"/>
              </a:spcBef>
              <a:spcAft>
                <a:spcPts val="0"/>
              </a:spcAft>
              <a:buSzPts val="1080"/>
              <a:buChar char="○"/>
              <a:defRPr/>
            </a:lvl8pPr>
            <a:lvl9pPr indent="-297179" lvl="8" marL="4114800" rtl="0" algn="l">
              <a:spcBef>
                <a:spcPts val="360"/>
              </a:spcBef>
              <a:spcAft>
                <a:spcPts val="0"/>
              </a:spcAft>
              <a:buSzPts val="1080"/>
              <a:buChar char="■"/>
              <a:defRPr/>
            </a:lvl9pPr>
          </a:lstStyle>
          <a:p/>
        </p:txBody>
      </p:sp>
      <p:sp>
        <p:nvSpPr>
          <p:cNvPr id="53" name="Google Shape;53;p13"/>
          <p:cNvSpPr txBox="1"/>
          <p:nvPr>
            <p:ph idx="10" type="dt"/>
          </p:nvPr>
        </p:nvSpPr>
        <p:spPr>
          <a:xfrm>
            <a:off x="685800" y="4800600"/>
            <a:ext cx="1905000" cy="2286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3124200" y="4800600"/>
            <a:ext cx="2895600" cy="228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553200" y="4800600"/>
            <a:ext cx="1905000" cy="2286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sz="1000">
                <a:solidFill>
                  <a:schemeClr val="dk1"/>
                </a:solidFill>
                <a:latin typeface="Tahoma"/>
                <a:ea typeface="Tahoma"/>
                <a:cs typeface="Tahoma"/>
                <a:sym typeface="Tahoma"/>
              </a:defRPr>
            </a:lvl1pPr>
            <a:lvl2pPr indent="0" lvl="1" marL="0" marR="0" rtl="0" algn="r">
              <a:spcBef>
                <a:spcPts val="0"/>
              </a:spcBef>
              <a:spcAft>
                <a:spcPts val="0"/>
              </a:spcAft>
              <a:buNone/>
              <a:defRPr sz="1000">
                <a:solidFill>
                  <a:schemeClr val="dk1"/>
                </a:solidFill>
                <a:latin typeface="Tahoma"/>
                <a:ea typeface="Tahoma"/>
                <a:cs typeface="Tahoma"/>
                <a:sym typeface="Tahoma"/>
              </a:defRPr>
            </a:lvl2pPr>
            <a:lvl3pPr indent="0" lvl="2" marL="0" marR="0" rtl="0" algn="r">
              <a:spcBef>
                <a:spcPts val="0"/>
              </a:spcBef>
              <a:spcAft>
                <a:spcPts val="0"/>
              </a:spcAft>
              <a:buNone/>
              <a:defRPr sz="1000">
                <a:solidFill>
                  <a:schemeClr val="dk1"/>
                </a:solidFill>
                <a:latin typeface="Tahoma"/>
                <a:ea typeface="Tahoma"/>
                <a:cs typeface="Tahoma"/>
                <a:sym typeface="Tahoma"/>
              </a:defRPr>
            </a:lvl3pPr>
            <a:lvl4pPr indent="0" lvl="3" marL="0" marR="0" rtl="0" algn="r">
              <a:spcBef>
                <a:spcPts val="0"/>
              </a:spcBef>
              <a:spcAft>
                <a:spcPts val="0"/>
              </a:spcAft>
              <a:buNone/>
              <a:defRPr sz="1000">
                <a:solidFill>
                  <a:schemeClr val="dk1"/>
                </a:solidFill>
                <a:latin typeface="Tahoma"/>
                <a:ea typeface="Tahoma"/>
                <a:cs typeface="Tahoma"/>
                <a:sym typeface="Tahoma"/>
              </a:defRPr>
            </a:lvl4pPr>
            <a:lvl5pPr indent="0" lvl="4" marL="0" marR="0" rtl="0" algn="r">
              <a:spcBef>
                <a:spcPts val="0"/>
              </a:spcBef>
              <a:spcAft>
                <a:spcPts val="0"/>
              </a:spcAft>
              <a:buNone/>
              <a:defRPr sz="1000">
                <a:solidFill>
                  <a:schemeClr val="dk1"/>
                </a:solidFill>
                <a:latin typeface="Tahoma"/>
                <a:ea typeface="Tahoma"/>
                <a:cs typeface="Tahoma"/>
                <a:sym typeface="Tahoma"/>
              </a:defRPr>
            </a:lvl5pPr>
            <a:lvl6pPr indent="0" lvl="5" marL="0" marR="0" rtl="0" algn="r">
              <a:spcBef>
                <a:spcPts val="0"/>
              </a:spcBef>
              <a:spcAft>
                <a:spcPts val="0"/>
              </a:spcAft>
              <a:buNone/>
              <a:defRPr sz="1000">
                <a:solidFill>
                  <a:schemeClr val="dk1"/>
                </a:solidFill>
                <a:latin typeface="Tahoma"/>
                <a:ea typeface="Tahoma"/>
                <a:cs typeface="Tahoma"/>
                <a:sym typeface="Tahoma"/>
              </a:defRPr>
            </a:lvl6pPr>
            <a:lvl7pPr indent="0" lvl="6" marL="0" marR="0" rtl="0" algn="r">
              <a:spcBef>
                <a:spcPts val="0"/>
              </a:spcBef>
              <a:spcAft>
                <a:spcPts val="0"/>
              </a:spcAft>
              <a:buNone/>
              <a:defRPr sz="1000">
                <a:solidFill>
                  <a:schemeClr val="dk1"/>
                </a:solidFill>
                <a:latin typeface="Tahoma"/>
                <a:ea typeface="Tahoma"/>
                <a:cs typeface="Tahoma"/>
                <a:sym typeface="Tahoma"/>
              </a:defRPr>
            </a:lvl7pPr>
            <a:lvl8pPr indent="0" lvl="7" marL="0" marR="0" rtl="0" algn="r">
              <a:spcBef>
                <a:spcPts val="0"/>
              </a:spcBef>
              <a:spcAft>
                <a:spcPts val="0"/>
              </a:spcAft>
              <a:buNone/>
              <a:defRPr sz="1000">
                <a:solidFill>
                  <a:schemeClr val="dk1"/>
                </a:solidFill>
                <a:latin typeface="Tahoma"/>
                <a:ea typeface="Tahoma"/>
                <a:cs typeface="Tahoma"/>
                <a:sym typeface="Tahoma"/>
              </a:defRPr>
            </a:lvl8pPr>
            <a:lvl9pPr indent="0" lvl="8" marL="0" marR="0" rtl="0" algn="r">
              <a:spcBef>
                <a:spcPts val="0"/>
              </a:spcBef>
              <a:spcAft>
                <a:spcPts val="0"/>
              </a:spcAft>
              <a:buNone/>
              <a:defRPr sz="10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hyperlink" Target="https://en.wikipedia.org/wiki/Binary-coded_decima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number?</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114300" rtl="0" algn="just">
              <a:spcBef>
                <a:spcPts val="0"/>
              </a:spcBef>
              <a:spcAft>
                <a:spcPts val="0"/>
              </a:spcAft>
              <a:buNone/>
            </a:pPr>
            <a:r>
              <a:rPr lang="en" sz="2400">
                <a:solidFill>
                  <a:schemeClr val="dk1"/>
                </a:solidFill>
              </a:rPr>
              <a:t>In ordinary English, the word "number" has two different meanings. </a:t>
            </a:r>
            <a:endParaRPr sz="2400">
              <a:solidFill>
                <a:schemeClr val="dk1"/>
              </a:solidFill>
            </a:endParaRPr>
          </a:p>
          <a:p>
            <a:pPr indent="-381000" lvl="0" marL="457200" marR="114300" rtl="0" algn="just">
              <a:spcBef>
                <a:spcPts val="0"/>
              </a:spcBef>
              <a:spcAft>
                <a:spcPts val="0"/>
              </a:spcAft>
              <a:buClr>
                <a:schemeClr val="dk1"/>
              </a:buClr>
              <a:buSzPts val="2400"/>
              <a:buAutoNum type="arabicPeriod"/>
            </a:pPr>
            <a:r>
              <a:rPr lang="en" sz="2400">
                <a:solidFill>
                  <a:schemeClr val="dk1"/>
                </a:solidFill>
              </a:rPr>
              <a:t>One meaning is the concept of a number.</a:t>
            </a:r>
            <a:endParaRPr sz="2400">
              <a:solidFill>
                <a:schemeClr val="dk1"/>
              </a:solidFill>
            </a:endParaRPr>
          </a:p>
          <a:p>
            <a:pPr indent="-381000" lvl="0" marL="457200" marR="114300" rtl="0" algn="just">
              <a:spcBef>
                <a:spcPts val="0"/>
              </a:spcBef>
              <a:spcAft>
                <a:spcPts val="0"/>
              </a:spcAft>
              <a:buClr>
                <a:schemeClr val="dk1"/>
              </a:buClr>
              <a:buSzPts val="2400"/>
              <a:buAutoNum type="arabicPeriod"/>
            </a:pPr>
            <a:r>
              <a:rPr lang="en" sz="2400">
                <a:solidFill>
                  <a:schemeClr val="dk1"/>
                </a:solidFill>
              </a:rPr>
              <a:t>The other meaning is how the concept is represented. </a:t>
            </a:r>
            <a:endParaRPr sz="2400">
              <a:solidFill>
                <a:schemeClr val="dk1"/>
              </a:solidFill>
            </a:endParaRPr>
          </a:p>
          <a:p>
            <a:pPr indent="0" lvl="0" marL="457200" marR="114300" rtl="0" algn="just">
              <a:spcBef>
                <a:spcPts val="0"/>
              </a:spcBef>
              <a:spcAft>
                <a:spcPts val="0"/>
              </a:spcAft>
              <a:buNone/>
            </a:pPr>
            <a:r>
              <a:t/>
            </a:r>
            <a:endParaRPr sz="2400">
              <a:solidFill>
                <a:schemeClr val="dk1"/>
              </a:solidFill>
            </a:endParaRPr>
          </a:p>
          <a:p>
            <a:pPr indent="0" lvl="0" marL="0" marR="114300" rtl="0" algn="just">
              <a:spcBef>
                <a:spcPts val="0"/>
              </a:spcBef>
              <a:spcAft>
                <a:spcPts val="0"/>
              </a:spcAft>
              <a:buNone/>
            </a:pPr>
            <a:r>
              <a:rPr lang="en" sz="2400">
                <a:solidFill>
                  <a:schemeClr val="dk1"/>
                </a:solidFill>
              </a:rPr>
              <a:t>Think about  what is:</a:t>
            </a:r>
            <a:endParaRPr sz="2400">
              <a:solidFill>
                <a:schemeClr val="dk1"/>
              </a:solidFill>
            </a:endParaRPr>
          </a:p>
          <a:p>
            <a:pPr indent="0" lvl="0" marL="0" marR="114300" rtl="0" algn="just">
              <a:spcBef>
                <a:spcPts val="0"/>
              </a:spcBef>
              <a:spcAft>
                <a:spcPts val="0"/>
              </a:spcAft>
              <a:buNone/>
            </a:pPr>
            <a:r>
              <a:rPr lang="en" sz="2400">
                <a:solidFill>
                  <a:schemeClr val="dk1"/>
                </a:solidFill>
                <a:highlight>
                  <a:srgbClr val="FAF5F5"/>
                </a:highlight>
              </a:rPr>
              <a:t>"the number of eggs in an egg carton"</a:t>
            </a:r>
            <a:endParaRPr sz="2400">
              <a:solidFill>
                <a:schemeClr val="dk1"/>
              </a:solidFill>
              <a:highlight>
                <a:srgbClr val="FAF5F5"/>
              </a:highlight>
            </a:endParaRPr>
          </a:p>
          <a:p>
            <a:pPr indent="0" lvl="0" marL="114300" marR="114300" rtl="0" algn="just">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1600"/>
              </a:spcAft>
              <a:buNone/>
            </a:pPr>
            <a:r>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Radix</a:t>
            </a:r>
            <a:endParaRPr/>
          </a:p>
        </p:txBody>
      </p:sp>
      <p:sp>
        <p:nvSpPr>
          <p:cNvPr id="122" name="Google Shape;122;p23"/>
          <p:cNvSpPr txBox="1"/>
          <p:nvPr>
            <p:ph idx="1" type="body"/>
          </p:nvPr>
        </p:nvSpPr>
        <p:spPr>
          <a:xfrm>
            <a:off x="389325" y="10607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adix or base is the number of unique digits, including the digit zero, used to represent numbers in a positional numeral system.</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systems common in IT</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Decimal (base 10)</a:t>
            </a:r>
            <a:endParaRPr sz="2400"/>
          </a:p>
          <a:p>
            <a:pPr indent="-381000" lvl="1" marL="914400" rtl="0" algn="l">
              <a:spcBef>
                <a:spcPts val="0"/>
              </a:spcBef>
              <a:spcAft>
                <a:spcPts val="0"/>
              </a:spcAft>
              <a:buSzPts val="2400"/>
              <a:buChar char="○"/>
            </a:pPr>
            <a:r>
              <a:rPr lang="en" sz="2400"/>
              <a:t>Digits: 0, 1, 2, 3, 4, 5, 6, 7, 8, 9</a:t>
            </a:r>
            <a:endParaRPr sz="2400"/>
          </a:p>
          <a:p>
            <a:pPr indent="-381000" lvl="0" marL="457200" rtl="0" algn="l">
              <a:spcBef>
                <a:spcPts val="0"/>
              </a:spcBef>
              <a:spcAft>
                <a:spcPts val="0"/>
              </a:spcAft>
              <a:buSzPts val="2400"/>
              <a:buChar char="●"/>
            </a:pPr>
            <a:r>
              <a:rPr lang="en" sz="2400"/>
              <a:t>Binary (base 2)</a:t>
            </a:r>
            <a:endParaRPr sz="2400"/>
          </a:p>
          <a:p>
            <a:pPr indent="-381000" lvl="1" marL="914400" rtl="0" algn="l">
              <a:spcBef>
                <a:spcPts val="0"/>
              </a:spcBef>
              <a:spcAft>
                <a:spcPts val="0"/>
              </a:spcAft>
              <a:buSzPts val="2400"/>
              <a:buChar char="○"/>
            </a:pPr>
            <a:r>
              <a:rPr lang="en" sz="2400"/>
              <a:t>Digits: 0, 1</a:t>
            </a:r>
            <a:endParaRPr sz="2400"/>
          </a:p>
          <a:p>
            <a:pPr indent="-381000" lvl="0" marL="457200" rtl="0" algn="l">
              <a:spcBef>
                <a:spcPts val="0"/>
              </a:spcBef>
              <a:spcAft>
                <a:spcPts val="0"/>
              </a:spcAft>
              <a:buSzPts val="2400"/>
              <a:buChar char="●"/>
            </a:pPr>
            <a:r>
              <a:rPr lang="en" sz="2400"/>
              <a:t>Hexadecimal (base 16)</a:t>
            </a:r>
            <a:endParaRPr sz="2400"/>
          </a:p>
          <a:p>
            <a:pPr indent="-381000" lvl="1" marL="914400" rtl="0" algn="l">
              <a:spcBef>
                <a:spcPts val="0"/>
              </a:spcBef>
              <a:spcAft>
                <a:spcPts val="0"/>
              </a:spcAft>
              <a:buSzPts val="2400"/>
              <a:buChar char="○"/>
            </a:pPr>
            <a:r>
              <a:rPr lang="en" sz="2400"/>
              <a:t>Digits: 0, 1, 2, 3, 4, 5, 6, 7, 8, 9, A, B, C, D, E, F</a:t>
            </a:r>
            <a:endParaRPr sz="2400"/>
          </a:p>
          <a:p>
            <a:pPr indent="-381000" lvl="0" marL="457200" rtl="0" algn="l">
              <a:spcBef>
                <a:spcPts val="0"/>
              </a:spcBef>
              <a:spcAft>
                <a:spcPts val="0"/>
              </a:spcAft>
              <a:buSzPts val="2400"/>
              <a:buChar char="●"/>
            </a:pPr>
            <a:r>
              <a:rPr lang="en" sz="2400"/>
              <a:t>Octal (base 8)</a:t>
            </a:r>
            <a:endParaRPr sz="2400"/>
          </a:p>
          <a:p>
            <a:pPr indent="-381000" lvl="1" marL="914400" rtl="0" algn="l">
              <a:spcBef>
                <a:spcPts val="0"/>
              </a:spcBef>
              <a:spcAft>
                <a:spcPts val="0"/>
              </a:spcAft>
              <a:buSzPts val="2400"/>
              <a:buChar char="○"/>
            </a:pPr>
            <a:r>
              <a:rPr lang="en" sz="2400"/>
              <a:t>Digits: 0, 1, 2, 3, 4, 5, 6, 7</a:t>
            </a:r>
            <a:br>
              <a:rPr lang="en" sz="2400"/>
            </a:br>
            <a:endParaRPr sz="2400"/>
          </a:p>
        </p:txBody>
      </p:sp>
      <p:sp>
        <p:nvSpPr>
          <p:cNvPr id="129" name="Google Shape;12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hexadecimal and octal</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Computers use binary</a:t>
            </a:r>
            <a:endParaRPr sz="2400"/>
          </a:p>
          <a:p>
            <a:pPr indent="-381000" lvl="1" marL="914400" rtl="0" algn="l">
              <a:spcBef>
                <a:spcPts val="0"/>
              </a:spcBef>
              <a:spcAft>
                <a:spcPts val="0"/>
              </a:spcAft>
              <a:buSzPts val="2400"/>
              <a:buChar char="○"/>
            </a:pPr>
            <a:r>
              <a:rPr lang="en" sz="2400"/>
              <a:t>Unwieldy for humans</a:t>
            </a:r>
            <a:endParaRPr sz="2400"/>
          </a:p>
          <a:p>
            <a:pPr indent="-381000" lvl="0" marL="457200" rtl="0" algn="l">
              <a:spcBef>
                <a:spcPts val="0"/>
              </a:spcBef>
              <a:spcAft>
                <a:spcPts val="0"/>
              </a:spcAft>
              <a:buSzPts val="2400"/>
              <a:buChar char="●"/>
            </a:pPr>
            <a:r>
              <a:rPr lang="en" sz="2400"/>
              <a:t>Humans prefer decimal</a:t>
            </a:r>
            <a:endParaRPr sz="2400"/>
          </a:p>
          <a:p>
            <a:pPr indent="-381000" lvl="1" marL="914400" rtl="0" algn="l">
              <a:spcBef>
                <a:spcPts val="0"/>
              </a:spcBef>
              <a:spcAft>
                <a:spcPts val="0"/>
              </a:spcAft>
              <a:buSzPts val="2400"/>
              <a:buChar char="○"/>
            </a:pPr>
            <a:r>
              <a:rPr lang="en" sz="2400"/>
              <a:t>Unsuitable for computers</a:t>
            </a:r>
            <a:endParaRPr sz="2400"/>
          </a:p>
          <a:p>
            <a:pPr indent="-381000" lvl="0" marL="457200" rtl="0" algn="l">
              <a:spcBef>
                <a:spcPts val="0"/>
              </a:spcBef>
              <a:spcAft>
                <a:spcPts val="0"/>
              </a:spcAft>
              <a:buSzPts val="2400"/>
              <a:buChar char="●"/>
            </a:pPr>
            <a:r>
              <a:rPr lang="en" sz="2400"/>
              <a:t>Hexadecimal (hex) and octal are good compromises</a:t>
            </a:r>
            <a:endParaRPr sz="2400"/>
          </a:p>
          <a:p>
            <a:pPr indent="-381000" lvl="1" marL="914400" rtl="0" algn="l">
              <a:spcBef>
                <a:spcPts val="0"/>
              </a:spcBef>
              <a:spcAft>
                <a:spcPts val="0"/>
              </a:spcAft>
              <a:buSzPts val="2400"/>
              <a:buChar char="○"/>
            </a:pPr>
            <a:r>
              <a:rPr lang="en" sz="2400"/>
              <a:t>Since these bases are powers of 2, easily converted to and from binary</a:t>
            </a:r>
            <a:endParaRPr sz="2400"/>
          </a:p>
          <a:p>
            <a:pPr indent="-381000" lvl="1" marL="914400" rtl="0" algn="l">
              <a:spcBef>
                <a:spcPts val="0"/>
              </a:spcBef>
              <a:spcAft>
                <a:spcPts val="0"/>
              </a:spcAft>
              <a:buSzPts val="2400"/>
              <a:buChar char="○"/>
            </a:pPr>
            <a:r>
              <a:rPr lang="en" sz="2400"/>
              <a:t>Counting, arithmetic and conversions to decimal use same mechanics as any other base</a:t>
            </a:r>
            <a:br>
              <a:rPr lang="en" sz="2400"/>
            </a:br>
            <a:endParaRPr sz="2400"/>
          </a:p>
        </p:txBody>
      </p:sp>
      <p:sp>
        <p:nvSpPr>
          <p:cNvPr id="136" name="Google Shape;136;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twenty numbers in each system</a:t>
            </a:r>
            <a:endParaRPr/>
          </a:p>
        </p:txBody>
      </p:sp>
      <p:sp>
        <p:nvSpPr>
          <p:cNvPr id="142" name="Google Shape;142;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43" name="Google Shape;143;p26"/>
          <p:cNvGraphicFramePr/>
          <p:nvPr/>
        </p:nvGraphicFramePr>
        <p:xfrm>
          <a:off x="1680275" y="979550"/>
          <a:ext cx="3000000" cy="3000000"/>
        </p:xfrm>
        <a:graphic>
          <a:graphicData uri="http://schemas.openxmlformats.org/drawingml/2006/table">
            <a:tbl>
              <a:tblPr>
                <a:noFill/>
                <a:tableStyleId>{EC1DE156-A510-4158-8BDB-3641722D64CA}</a:tableStyleId>
              </a:tblPr>
              <a:tblGrid>
                <a:gridCol w="1783400"/>
                <a:gridCol w="806175"/>
                <a:gridCol w="737025"/>
                <a:gridCol w="918950"/>
                <a:gridCol w="1017600"/>
              </a:tblGrid>
              <a:tr h="285075">
                <a:tc>
                  <a:txBody>
                    <a:bodyPr/>
                    <a:lstStyle/>
                    <a:p>
                      <a:pPr indent="0" lvl="0" marL="0" rtl="0" algn="l">
                        <a:spcBef>
                          <a:spcPts val="0"/>
                        </a:spcBef>
                        <a:spcAft>
                          <a:spcPts val="0"/>
                        </a:spcAft>
                        <a:buNone/>
                      </a:pPr>
                      <a:r>
                        <a:rPr b="1" lang="en" sz="1200"/>
                        <a:t>Concept</a:t>
                      </a:r>
                      <a:endParaRPr b="1" sz="1200"/>
                    </a:p>
                  </a:txBody>
                  <a:tcPr marT="0" marB="0" marR="91425" marL="91425"/>
                </a:tc>
                <a:tc>
                  <a:txBody>
                    <a:bodyPr/>
                    <a:lstStyle/>
                    <a:p>
                      <a:pPr indent="0" lvl="0" marL="0" rtl="0" algn="l">
                        <a:spcBef>
                          <a:spcPts val="0"/>
                        </a:spcBef>
                        <a:spcAft>
                          <a:spcPts val="0"/>
                        </a:spcAft>
                        <a:buNone/>
                      </a:pPr>
                      <a:r>
                        <a:rPr b="1" lang="en" sz="1200"/>
                        <a:t>Decimal</a:t>
                      </a:r>
                      <a:endParaRPr b="1" sz="1200"/>
                    </a:p>
                  </a:txBody>
                  <a:tcPr marT="0" marB="0" marR="91425" marL="91425"/>
                </a:tc>
                <a:tc>
                  <a:txBody>
                    <a:bodyPr/>
                    <a:lstStyle/>
                    <a:p>
                      <a:pPr indent="0" lvl="0" marL="0" rtl="0" algn="l">
                        <a:spcBef>
                          <a:spcPts val="0"/>
                        </a:spcBef>
                        <a:spcAft>
                          <a:spcPts val="0"/>
                        </a:spcAft>
                        <a:buNone/>
                      </a:pPr>
                      <a:r>
                        <a:rPr b="1" lang="en" sz="1200"/>
                        <a:t>Binary</a:t>
                      </a:r>
                      <a:endParaRPr b="1" sz="1200"/>
                    </a:p>
                  </a:txBody>
                  <a:tcPr marT="0" marB="0" marR="91425" marL="91425"/>
                </a:tc>
                <a:tc>
                  <a:txBody>
                    <a:bodyPr/>
                    <a:lstStyle/>
                    <a:p>
                      <a:pPr indent="0" lvl="0" marL="0" rtl="0" algn="l">
                        <a:spcBef>
                          <a:spcPts val="0"/>
                        </a:spcBef>
                        <a:spcAft>
                          <a:spcPts val="0"/>
                        </a:spcAft>
                        <a:buNone/>
                      </a:pPr>
                      <a:r>
                        <a:rPr b="1" lang="en" sz="1200"/>
                        <a:t>Hex</a:t>
                      </a:r>
                      <a:endParaRPr b="1" sz="1200"/>
                    </a:p>
                  </a:txBody>
                  <a:tcPr marT="0" marB="0" marR="91425" marL="91425"/>
                </a:tc>
                <a:tc>
                  <a:txBody>
                    <a:bodyPr/>
                    <a:lstStyle/>
                    <a:p>
                      <a:pPr indent="0" lvl="0" marL="0" rtl="0" algn="l">
                        <a:spcBef>
                          <a:spcPts val="0"/>
                        </a:spcBef>
                        <a:spcAft>
                          <a:spcPts val="0"/>
                        </a:spcAft>
                        <a:buNone/>
                      </a:pPr>
                      <a:r>
                        <a:rPr b="1" lang="en" sz="1200"/>
                        <a:t>Octal</a:t>
                      </a:r>
                      <a:endParaRPr b="1" sz="1200"/>
                    </a:p>
                  </a:txBody>
                  <a:tcPr marT="0" marB="0" marR="91425" marL="91425"/>
                </a:tc>
              </a:tr>
              <a:tr h="173325">
                <a:tc>
                  <a:txBody>
                    <a:bodyPr/>
                    <a:lstStyle/>
                    <a:p>
                      <a:pPr indent="0" lvl="0" marL="0" rtl="0" algn="l">
                        <a:spcBef>
                          <a:spcPts val="0"/>
                        </a:spcBef>
                        <a:spcAft>
                          <a:spcPts val="0"/>
                        </a:spcAft>
                        <a:buNone/>
                      </a:pPr>
                      <a:r>
                        <a:t/>
                      </a:r>
                      <a:endParaRPr sz="1200"/>
                    </a:p>
                  </a:txBody>
                  <a:tcPr marT="0" marB="0" marR="91425" marL="91425"/>
                </a:tc>
                <a:tc>
                  <a:txBody>
                    <a:bodyPr/>
                    <a:lstStyle/>
                    <a:p>
                      <a:pPr indent="0" lvl="0" marL="0" rtl="0" algn="l">
                        <a:spcBef>
                          <a:spcPts val="0"/>
                        </a:spcBef>
                        <a:spcAft>
                          <a:spcPts val="0"/>
                        </a:spcAft>
                        <a:buNone/>
                      </a:pPr>
                      <a:r>
                        <a:rPr lang="en" sz="1200"/>
                        <a:t>0</a:t>
                      </a:r>
                      <a:endParaRPr sz="1200"/>
                    </a:p>
                  </a:txBody>
                  <a:tcPr marT="0" marB="0" marR="91425" marL="91425"/>
                </a:tc>
                <a:tc>
                  <a:txBody>
                    <a:bodyPr/>
                    <a:lstStyle/>
                    <a:p>
                      <a:pPr indent="0" lvl="0" marL="0" rtl="0" algn="l">
                        <a:spcBef>
                          <a:spcPts val="0"/>
                        </a:spcBef>
                        <a:spcAft>
                          <a:spcPts val="0"/>
                        </a:spcAft>
                        <a:buNone/>
                      </a:pPr>
                      <a:r>
                        <a:rPr lang="en" sz="1200"/>
                        <a:t>0</a:t>
                      </a:r>
                      <a:endParaRPr sz="1200"/>
                    </a:p>
                  </a:txBody>
                  <a:tcPr marT="0" marB="0" marR="91425" marL="91425"/>
                </a:tc>
                <a:tc>
                  <a:txBody>
                    <a:bodyPr/>
                    <a:lstStyle/>
                    <a:p>
                      <a:pPr indent="0" lvl="0" marL="0" rtl="0" algn="l">
                        <a:spcBef>
                          <a:spcPts val="0"/>
                        </a:spcBef>
                        <a:spcAft>
                          <a:spcPts val="0"/>
                        </a:spcAft>
                        <a:buNone/>
                      </a:pPr>
                      <a:r>
                        <a:rPr lang="en" sz="1200"/>
                        <a:t>0</a:t>
                      </a:r>
                      <a:endParaRPr sz="1200"/>
                    </a:p>
                  </a:txBody>
                  <a:tcPr marT="0" marB="0" marR="91425" marL="91425"/>
                </a:tc>
                <a:tc>
                  <a:txBody>
                    <a:bodyPr/>
                    <a:lstStyle/>
                    <a:p>
                      <a:pPr indent="0" lvl="0" marL="0" rtl="0" algn="l">
                        <a:spcBef>
                          <a:spcPts val="0"/>
                        </a:spcBef>
                        <a:spcAft>
                          <a:spcPts val="0"/>
                        </a:spcAft>
                        <a:buNone/>
                      </a:pPr>
                      <a:r>
                        <a:rPr lang="en" sz="1200"/>
                        <a:t>0</a:t>
                      </a:r>
                      <a:endParaRPr sz="1200"/>
                    </a:p>
                  </a:txBody>
                  <a:tcPr marT="0" marB="0" marR="91425" marL="91425"/>
                </a:tc>
              </a:tr>
              <a:tr h="173325">
                <a:tc>
                  <a:txBody>
                    <a:bodyPr/>
                    <a:lstStyle/>
                    <a:p>
                      <a:pPr indent="0" lvl="0" marL="0" rtl="0" algn="l">
                        <a:spcBef>
                          <a:spcPts val="0"/>
                        </a:spcBef>
                        <a:spcAft>
                          <a:spcPts val="0"/>
                        </a:spcAft>
                        <a:buNone/>
                      </a:pPr>
                      <a:r>
                        <a:rPr lang="en" sz="1200"/>
                        <a:t>*</a:t>
                      </a:r>
                      <a:endParaRPr sz="1200"/>
                    </a:p>
                  </a:txBody>
                  <a:tcPr marT="0" marB="0" marR="91425" marL="91425"/>
                </a:tc>
                <a:tc>
                  <a:txBody>
                    <a:bodyPr/>
                    <a:lstStyle/>
                    <a:p>
                      <a:pPr indent="0" lvl="0" marL="0" rtl="0" algn="l">
                        <a:spcBef>
                          <a:spcPts val="0"/>
                        </a:spcBef>
                        <a:spcAft>
                          <a:spcPts val="0"/>
                        </a:spcAft>
                        <a:buNone/>
                      </a:pPr>
                      <a:r>
                        <a:rPr lang="en" sz="1200"/>
                        <a:t>1</a:t>
                      </a:r>
                      <a:endParaRPr sz="1200"/>
                    </a:p>
                  </a:txBody>
                  <a:tcPr marT="0" marB="0" marR="91425" marL="91425"/>
                </a:tc>
                <a:tc>
                  <a:txBody>
                    <a:bodyPr/>
                    <a:lstStyle/>
                    <a:p>
                      <a:pPr indent="0" lvl="0" marL="0" rtl="0" algn="l">
                        <a:spcBef>
                          <a:spcPts val="0"/>
                        </a:spcBef>
                        <a:spcAft>
                          <a:spcPts val="0"/>
                        </a:spcAft>
                        <a:buNone/>
                      </a:pPr>
                      <a:r>
                        <a:rPr lang="en" sz="1200"/>
                        <a:t>1</a:t>
                      </a:r>
                      <a:endParaRPr sz="1200"/>
                    </a:p>
                  </a:txBody>
                  <a:tcPr marT="0" marB="0" marR="91425" marL="91425"/>
                </a:tc>
                <a:tc>
                  <a:txBody>
                    <a:bodyPr/>
                    <a:lstStyle/>
                    <a:p>
                      <a:pPr indent="0" lvl="0" marL="0" rtl="0" algn="l">
                        <a:spcBef>
                          <a:spcPts val="0"/>
                        </a:spcBef>
                        <a:spcAft>
                          <a:spcPts val="0"/>
                        </a:spcAft>
                        <a:buNone/>
                      </a:pPr>
                      <a:r>
                        <a:rPr lang="en" sz="1200"/>
                        <a:t>1</a:t>
                      </a:r>
                      <a:endParaRPr sz="1200"/>
                    </a:p>
                  </a:txBody>
                  <a:tcPr marT="0" marB="0" marR="91425" marL="91425"/>
                </a:tc>
                <a:tc>
                  <a:txBody>
                    <a:bodyPr/>
                    <a:lstStyle/>
                    <a:p>
                      <a:pPr indent="0" lvl="0" marL="0" rtl="0" algn="l">
                        <a:spcBef>
                          <a:spcPts val="0"/>
                        </a:spcBef>
                        <a:spcAft>
                          <a:spcPts val="0"/>
                        </a:spcAft>
                        <a:buNone/>
                      </a:pPr>
                      <a:r>
                        <a:rPr lang="en" sz="1200"/>
                        <a:t>1</a:t>
                      </a:r>
                      <a:endParaRPr sz="1200"/>
                    </a:p>
                  </a:txBody>
                  <a:tcPr marT="0" marB="0" marR="91425" marL="91425"/>
                </a:tc>
              </a:tr>
              <a:tr h="173325">
                <a:tc>
                  <a:txBody>
                    <a:bodyPr/>
                    <a:lstStyle/>
                    <a:p>
                      <a:pPr indent="0" lvl="0" marL="0" rtl="0" algn="l">
                        <a:spcBef>
                          <a:spcPts val="0"/>
                        </a:spcBef>
                        <a:spcAft>
                          <a:spcPts val="0"/>
                        </a:spcAft>
                        <a:buNone/>
                      </a:pPr>
                      <a:r>
                        <a:rPr lang="en" sz="1200"/>
                        <a:t>**</a:t>
                      </a:r>
                      <a:endParaRPr sz="1200"/>
                    </a:p>
                  </a:txBody>
                  <a:tcPr marT="0" marB="0" marR="91425" marL="91425"/>
                </a:tc>
                <a:tc>
                  <a:txBody>
                    <a:bodyPr/>
                    <a:lstStyle/>
                    <a:p>
                      <a:pPr indent="0" lvl="0" marL="0" rtl="0" algn="l">
                        <a:spcBef>
                          <a:spcPts val="0"/>
                        </a:spcBef>
                        <a:spcAft>
                          <a:spcPts val="0"/>
                        </a:spcAft>
                        <a:buNone/>
                      </a:pPr>
                      <a:r>
                        <a:rPr lang="en" sz="1200"/>
                        <a:t>2</a:t>
                      </a:r>
                      <a:endParaRPr sz="1200"/>
                    </a:p>
                  </a:txBody>
                  <a:tcPr marT="0" marB="0" marR="91425" marL="91425"/>
                </a:tc>
                <a:tc>
                  <a:txBody>
                    <a:bodyPr/>
                    <a:lstStyle/>
                    <a:p>
                      <a:pPr indent="0" lvl="0" marL="0" rtl="0" algn="l">
                        <a:spcBef>
                          <a:spcPts val="0"/>
                        </a:spcBef>
                        <a:spcAft>
                          <a:spcPts val="0"/>
                        </a:spcAft>
                        <a:buNone/>
                      </a:pPr>
                      <a:r>
                        <a:rPr lang="en" sz="1200"/>
                        <a:t>10</a:t>
                      </a:r>
                      <a:endParaRPr sz="1200"/>
                    </a:p>
                  </a:txBody>
                  <a:tcPr marT="0" marB="0" marR="91425" marL="91425"/>
                </a:tc>
                <a:tc>
                  <a:txBody>
                    <a:bodyPr/>
                    <a:lstStyle/>
                    <a:p>
                      <a:pPr indent="0" lvl="0" marL="0" rtl="0" algn="l">
                        <a:spcBef>
                          <a:spcPts val="0"/>
                        </a:spcBef>
                        <a:spcAft>
                          <a:spcPts val="0"/>
                        </a:spcAft>
                        <a:buNone/>
                      </a:pPr>
                      <a:r>
                        <a:rPr lang="en" sz="1200"/>
                        <a:t>2</a:t>
                      </a:r>
                      <a:endParaRPr sz="1200"/>
                    </a:p>
                  </a:txBody>
                  <a:tcPr marT="0" marB="0" marR="91425" marL="91425"/>
                </a:tc>
                <a:tc>
                  <a:txBody>
                    <a:bodyPr/>
                    <a:lstStyle/>
                    <a:p>
                      <a:pPr indent="0" lvl="0" marL="0" rtl="0" algn="l">
                        <a:spcBef>
                          <a:spcPts val="0"/>
                        </a:spcBef>
                        <a:spcAft>
                          <a:spcPts val="0"/>
                        </a:spcAft>
                        <a:buNone/>
                      </a:pPr>
                      <a:r>
                        <a:rPr lang="en" sz="1200"/>
                        <a:t>2</a:t>
                      </a:r>
                      <a:endParaRPr sz="1200"/>
                    </a:p>
                  </a:txBody>
                  <a:tcPr marT="0" marB="0" marR="91425" marL="91425"/>
                </a:tc>
              </a:tr>
              <a:tr h="173325">
                <a:tc>
                  <a:txBody>
                    <a:bodyPr/>
                    <a:lstStyle/>
                    <a:p>
                      <a:pPr indent="0" lvl="0" marL="0" rtl="0" algn="l">
                        <a:spcBef>
                          <a:spcPts val="0"/>
                        </a:spcBef>
                        <a:spcAft>
                          <a:spcPts val="0"/>
                        </a:spcAft>
                        <a:buNone/>
                      </a:pPr>
                      <a:r>
                        <a:rPr lang="en" sz="1200"/>
                        <a:t>***</a:t>
                      </a:r>
                      <a:endParaRPr sz="1200"/>
                    </a:p>
                  </a:txBody>
                  <a:tcPr marT="0" marB="0" marR="91425" marL="91425"/>
                </a:tc>
                <a:tc>
                  <a:txBody>
                    <a:bodyPr/>
                    <a:lstStyle/>
                    <a:p>
                      <a:pPr indent="0" lvl="0" marL="0" rtl="0" algn="l">
                        <a:spcBef>
                          <a:spcPts val="0"/>
                        </a:spcBef>
                        <a:spcAft>
                          <a:spcPts val="0"/>
                        </a:spcAft>
                        <a:buNone/>
                      </a:pPr>
                      <a:r>
                        <a:rPr lang="en" sz="1200"/>
                        <a:t>3</a:t>
                      </a:r>
                      <a:endParaRPr sz="1200"/>
                    </a:p>
                  </a:txBody>
                  <a:tcPr marT="0" marB="0" marR="91425" marL="91425"/>
                </a:tc>
                <a:tc>
                  <a:txBody>
                    <a:bodyPr/>
                    <a:lstStyle/>
                    <a:p>
                      <a:pPr indent="0" lvl="0" marL="0" rtl="0" algn="l">
                        <a:spcBef>
                          <a:spcPts val="0"/>
                        </a:spcBef>
                        <a:spcAft>
                          <a:spcPts val="0"/>
                        </a:spcAft>
                        <a:buNone/>
                      </a:pPr>
                      <a:r>
                        <a:rPr lang="en" sz="1200"/>
                        <a:t>11</a:t>
                      </a:r>
                      <a:endParaRPr sz="1200"/>
                    </a:p>
                  </a:txBody>
                  <a:tcPr marT="0" marB="0" marR="91425" marL="91425"/>
                </a:tc>
                <a:tc>
                  <a:txBody>
                    <a:bodyPr/>
                    <a:lstStyle/>
                    <a:p>
                      <a:pPr indent="0" lvl="0" marL="0" rtl="0" algn="l">
                        <a:spcBef>
                          <a:spcPts val="0"/>
                        </a:spcBef>
                        <a:spcAft>
                          <a:spcPts val="0"/>
                        </a:spcAft>
                        <a:buNone/>
                      </a:pPr>
                      <a:r>
                        <a:rPr lang="en" sz="1200"/>
                        <a:t>3</a:t>
                      </a:r>
                      <a:endParaRPr sz="1200"/>
                    </a:p>
                  </a:txBody>
                  <a:tcPr marT="0" marB="0" marR="91425" marL="91425"/>
                </a:tc>
                <a:tc>
                  <a:txBody>
                    <a:bodyPr/>
                    <a:lstStyle/>
                    <a:p>
                      <a:pPr indent="0" lvl="0" marL="0" rtl="0" algn="l">
                        <a:spcBef>
                          <a:spcPts val="0"/>
                        </a:spcBef>
                        <a:spcAft>
                          <a:spcPts val="0"/>
                        </a:spcAft>
                        <a:buNone/>
                      </a:pPr>
                      <a:r>
                        <a:rPr lang="en" sz="1200"/>
                        <a:t>3</a:t>
                      </a:r>
                      <a:endParaRPr sz="1200"/>
                    </a:p>
                  </a:txBody>
                  <a:tcPr marT="0" marB="0" marR="91425" marL="91425"/>
                </a:tc>
              </a:tr>
              <a:tr h="173325">
                <a:tc>
                  <a:txBody>
                    <a:bodyPr/>
                    <a:lstStyle/>
                    <a:p>
                      <a:pPr indent="0" lvl="0" marL="0" rtl="0" algn="l">
                        <a:spcBef>
                          <a:spcPts val="0"/>
                        </a:spcBef>
                        <a:spcAft>
                          <a:spcPts val="0"/>
                        </a:spcAft>
                        <a:buNone/>
                      </a:pPr>
                      <a:r>
                        <a:rPr lang="en" sz="1200"/>
                        <a:t>****</a:t>
                      </a:r>
                      <a:endParaRPr sz="1200"/>
                    </a:p>
                  </a:txBody>
                  <a:tcPr marT="0" marB="0" marR="91425" marL="91425"/>
                </a:tc>
                <a:tc>
                  <a:txBody>
                    <a:bodyPr/>
                    <a:lstStyle/>
                    <a:p>
                      <a:pPr indent="0" lvl="0" marL="0" rtl="0" algn="l">
                        <a:spcBef>
                          <a:spcPts val="0"/>
                        </a:spcBef>
                        <a:spcAft>
                          <a:spcPts val="0"/>
                        </a:spcAft>
                        <a:buNone/>
                      </a:pPr>
                      <a:r>
                        <a:rPr lang="en" sz="1200"/>
                        <a:t>4</a:t>
                      </a:r>
                      <a:endParaRPr sz="1200"/>
                    </a:p>
                  </a:txBody>
                  <a:tcPr marT="0" marB="0" marR="91425" marL="91425"/>
                </a:tc>
                <a:tc>
                  <a:txBody>
                    <a:bodyPr/>
                    <a:lstStyle/>
                    <a:p>
                      <a:pPr indent="0" lvl="0" marL="0" rtl="0" algn="l">
                        <a:spcBef>
                          <a:spcPts val="0"/>
                        </a:spcBef>
                        <a:spcAft>
                          <a:spcPts val="0"/>
                        </a:spcAft>
                        <a:buNone/>
                      </a:pPr>
                      <a:r>
                        <a:rPr lang="en" sz="1200"/>
                        <a:t>100</a:t>
                      </a:r>
                      <a:endParaRPr sz="1200"/>
                    </a:p>
                  </a:txBody>
                  <a:tcPr marT="0" marB="0" marR="91425" marL="91425"/>
                </a:tc>
                <a:tc>
                  <a:txBody>
                    <a:bodyPr/>
                    <a:lstStyle/>
                    <a:p>
                      <a:pPr indent="0" lvl="0" marL="0" rtl="0" algn="l">
                        <a:spcBef>
                          <a:spcPts val="0"/>
                        </a:spcBef>
                        <a:spcAft>
                          <a:spcPts val="0"/>
                        </a:spcAft>
                        <a:buNone/>
                      </a:pPr>
                      <a:r>
                        <a:rPr lang="en" sz="1200"/>
                        <a:t>4</a:t>
                      </a:r>
                      <a:endParaRPr sz="1200"/>
                    </a:p>
                  </a:txBody>
                  <a:tcPr marT="0" marB="0" marR="91425" marL="91425"/>
                </a:tc>
                <a:tc>
                  <a:txBody>
                    <a:bodyPr/>
                    <a:lstStyle/>
                    <a:p>
                      <a:pPr indent="0" lvl="0" marL="0" rtl="0" algn="l">
                        <a:spcBef>
                          <a:spcPts val="0"/>
                        </a:spcBef>
                        <a:spcAft>
                          <a:spcPts val="0"/>
                        </a:spcAft>
                        <a:buNone/>
                      </a:pPr>
                      <a:r>
                        <a:rPr lang="en" sz="1200"/>
                        <a:t>4</a:t>
                      </a:r>
                      <a:endParaRPr sz="1200"/>
                    </a:p>
                  </a:txBody>
                  <a:tcPr marT="0" marB="0" marR="91425" marL="91425"/>
                </a:tc>
              </a:tr>
              <a:tr h="173325">
                <a:tc>
                  <a:txBody>
                    <a:bodyPr/>
                    <a:lstStyle/>
                    <a:p>
                      <a:pPr indent="0" lvl="0" marL="0" rtl="0" algn="l">
                        <a:spcBef>
                          <a:spcPts val="0"/>
                        </a:spcBef>
                        <a:spcAft>
                          <a:spcPts val="0"/>
                        </a:spcAft>
                        <a:buNone/>
                      </a:pPr>
                      <a:r>
                        <a:rPr lang="en" sz="1200"/>
                        <a:t>*****</a:t>
                      </a:r>
                      <a:endParaRPr sz="1200"/>
                    </a:p>
                  </a:txBody>
                  <a:tcPr marT="0" marB="0" marR="91425" marL="91425"/>
                </a:tc>
                <a:tc>
                  <a:txBody>
                    <a:bodyPr/>
                    <a:lstStyle/>
                    <a:p>
                      <a:pPr indent="0" lvl="0" marL="0" rtl="0" algn="l">
                        <a:spcBef>
                          <a:spcPts val="0"/>
                        </a:spcBef>
                        <a:spcAft>
                          <a:spcPts val="0"/>
                        </a:spcAft>
                        <a:buNone/>
                      </a:pPr>
                      <a:r>
                        <a:rPr lang="en" sz="1200"/>
                        <a:t>5</a:t>
                      </a:r>
                      <a:endParaRPr sz="1200"/>
                    </a:p>
                  </a:txBody>
                  <a:tcPr marT="0" marB="0" marR="91425" marL="91425"/>
                </a:tc>
                <a:tc>
                  <a:txBody>
                    <a:bodyPr/>
                    <a:lstStyle/>
                    <a:p>
                      <a:pPr indent="0" lvl="0" marL="0" rtl="0" algn="l">
                        <a:spcBef>
                          <a:spcPts val="0"/>
                        </a:spcBef>
                        <a:spcAft>
                          <a:spcPts val="0"/>
                        </a:spcAft>
                        <a:buNone/>
                      </a:pPr>
                      <a:r>
                        <a:rPr lang="en" sz="1200"/>
                        <a:t>101</a:t>
                      </a:r>
                      <a:endParaRPr sz="1200"/>
                    </a:p>
                  </a:txBody>
                  <a:tcPr marT="0" marB="0" marR="91425" marL="91425"/>
                </a:tc>
                <a:tc>
                  <a:txBody>
                    <a:bodyPr/>
                    <a:lstStyle/>
                    <a:p>
                      <a:pPr indent="0" lvl="0" marL="0" rtl="0" algn="l">
                        <a:spcBef>
                          <a:spcPts val="0"/>
                        </a:spcBef>
                        <a:spcAft>
                          <a:spcPts val="0"/>
                        </a:spcAft>
                        <a:buNone/>
                      </a:pPr>
                      <a:r>
                        <a:rPr lang="en" sz="1200"/>
                        <a:t>5</a:t>
                      </a:r>
                      <a:endParaRPr sz="1200"/>
                    </a:p>
                  </a:txBody>
                  <a:tcPr marT="0" marB="0" marR="91425" marL="91425"/>
                </a:tc>
                <a:tc>
                  <a:txBody>
                    <a:bodyPr/>
                    <a:lstStyle/>
                    <a:p>
                      <a:pPr indent="0" lvl="0" marL="0" rtl="0" algn="l">
                        <a:spcBef>
                          <a:spcPts val="0"/>
                        </a:spcBef>
                        <a:spcAft>
                          <a:spcPts val="0"/>
                        </a:spcAft>
                        <a:buNone/>
                      </a:pPr>
                      <a:r>
                        <a:rPr lang="en" sz="1200"/>
                        <a:t>5</a:t>
                      </a:r>
                      <a:endParaRPr sz="1200"/>
                    </a:p>
                  </a:txBody>
                  <a:tcPr marT="0" marB="0" marR="91425" marL="91425"/>
                </a:tc>
              </a:tr>
              <a:tr h="173325">
                <a:tc>
                  <a:txBody>
                    <a:bodyPr/>
                    <a:lstStyle/>
                    <a:p>
                      <a:pPr indent="0" lvl="0" marL="0" rtl="0" algn="l">
                        <a:spcBef>
                          <a:spcPts val="0"/>
                        </a:spcBef>
                        <a:spcAft>
                          <a:spcPts val="0"/>
                        </a:spcAft>
                        <a:buNone/>
                      </a:pPr>
                      <a:r>
                        <a:rPr lang="en" sz="1200"/>
                        <a:t>***** *</a:t>
                      </a:r>
                      <a:endParaRPr sz="1200"/>
                    </a:p>
                  </a:txBody>
                  <a:tcPr marT="0" marB="0" marR="91425" marL="91425"/>
                </a:tc>
                <a:tc>
                  <a:txBody>
                    <a:bodyPr/>
                    <a:lstStyle/>
                    <a:p>
                      <a:pPr indent="0" lvl="0" marL="0" rtl="0" algn="l">
                        <a:spcBef>
                          <a:spcPts val="0"/>
                        </a:spcBef>
                        <a:spcAft>
                          <a:spcPts val="0"/>
                        </a:spcAft>
                        <a:buNone/>
                      </a:pPr>
                      <a:r>
                        <a:rPr lang="en" sz="1200"/>
                        <a:t>6</a:t>
                      </a:r>
                      <a:endParaRPr sz="1200"/>
                    </a:p>
                  </a:txBody>
                  <a:tcPr marT="0" marB="0" marR="91425" marL="91425"/>
                </a:tc>
                <a:tc>
                  <a:txBody>
                    <a:bodyPr/>
                    <a:lstStyle/>
                    <a:p>
                      <a:pPr indent="0" lvl="0" marL="0" rtl="0" algn="l">
                        <a:spcBef>
                          <a:spcPts val="0"/>
                        </a:spcBef>
                        <a:spcAft>
                          <a:spcPts val="0"/>
                        </a:spcAft>
                        <a:buNone/>
                      </a:pPr>
                      <a:r>
                        <a:rPr lang="en" sz="1200"/>
                        <a:t>110</a:t>
                      </a:r>
                      <a:endParaRPr sz="1200"/>
                    </a:p>
                  </a:txBody>
                  <a:tcPr marT="0" marB="0" marR="91425" marL="91425"/>
                </a:tc>
                <a:tc>
                  <a:txBody>
                    <a:bodyPr/>
                    <a:lstStyle/>
                    <a:p>
                      <a:pPr indent="0" lvl="0" marL="0" rtl="0" algn="l">
                        <a:spcBef>
                          <a:spcPts val="0"/>
                        </a:spcBef>
                        <a:spcAft>
                          <a:spcPts val="0"/>
                        </a:spcAft>
                        <a:buNone/>
                      </a:pPr>
                      <a:r>
                        <a:rPr lang="en" sz="1200"/>
                        <a:t>6</a:t>
                      </a:r>
                      <a:endParaRPr sz="1200"/>
                    </a:p>
                  </a:txBody>
                  <a:tcPr marT="0" marB="0" marR="91425" marL="91425"/>
                </a:tc>
                <a:tc>
                  <a:txBody>
                    <a:bodyPr/>
                    <a:lstStyle/>
                    <a:p>
                      <a:pPr indent="0" lvl="0" marL="0" rtl="0" algn="l">
                        <a:spcBef>
                          <a:spcPts val="0"/>
                        </a:spcBef>
                        <a:spcAft>
                          <a:spcPts val="0"/>
                        </a:spcAft>
                        <a:buNone/>
                      </a:pPr>
                      <a:r>
                        <a:rPr lang="en" sz="1200"/>
                        <a:t>6</a:t>
                      </a:r>
                      <a:endParaRPr sz="1200"/>
                    </a:p>
                  </a:txBody>
                  <a:tcPr marT="0" marB="0" marR="91425" marL="91425"/>
                </a:tc>
              </a:tr>
              <a:tr h="173325">
                <a:tc>
                  <a:txBody>
                    <a:bodyPr/>
                    <a:lstStyle/>
                    <a:p>
                      <a:pPr indent="0" lvl="0" marL="0" rtl="0" algn="l">
                        <a:spcBef>
                          <a:spcPts val="0"/>
                        </a:spcBef>
                        <a:spcAft>
                          <a:spcPts val="0"/>
                        </a:spcAft>
                        <a:buNone/>
                      </a:pPr>
                      <a:r>
                        <a:rPr lang="en" sz="1200"/>
                        <a:t>***** **</a:t>
                      </a:r>
                      <a:endParaRPr sz="1200"/>
                    </a:p>
                  </a:txBody>
                  <a:tcPr marT="0" marB="0" marR="91425" marL="91425"/>
                </a:tc>
                <a:tc>
                  <a:txBody>
                    <a:bodyPr/>
                    <a:lstStyle/>
                    <a:p>
                      <a:pPr indent="0" lvl="0" marL="0" rtl="0" algn="l">
                        <a:spcBef>
                          <a:spcPts val="0"/>
                        </a:spcBef>
                        <a:spcAft>
                          <a:spcPts val="0"/>
                        </a:spcAft>
                        <a:buNone/>
                      </a:pPr>
                      <a:r>
                        <a:rPr lang="en" sz="1200"/>
                        <a:t>7</a:t>
                      </a:r>
                      <a:endParaRPr sz="1200"/>
                    </a:p>
                  </a:txBody>
                  <a:tcPr marT="0" marB="0" marR="91425" marL="91425"/>
                </a:tc>
                <a:tc>
                  <a:txBody>
                    <a:bodyPr/>
                    <a:lstStyle/>
                    <a:p>
                      <a:pPr indent="0" lvl="0" marL="0" rtl="0" algn="l">
                        <a:spcBef>
                          <a:spcPts val="0"/>
                        </a:spcBef>
                        <a:spcAft>
                          <a:spcPts val="0"/>
                        </a:spcAft>
                        <a:buNone/>
                      </a:pPr>
                      <a:r>
                        <a:rPr lang="en" sz="1200"/>
                        <a:t>111</a:t>
                      </a:r>
                      <a:endParaRPr sz="1200"/>
                    </a:p>
                  </a:txBody>
                  <a:tcPr marT="0" marB="0" marR="91425" marL="91425"/>
                </a:tc>
                <a:tc>
                  <a:txBody>
                    <a:bodyPr/>
                    <a:lstStyle/>
                    <a:p>
                      <a:pPr indent="0" lvl="0" marL="0" rtl="0" algn="l">
                        <a:spcBef>
                          <a:spcPts val="0"/>
                        </a:spcBef>
                        <a:spcAft>
                          <a:spcPts val="0"/>
                        </a:spcAft>
                        <a:buNone/>
                      </a:pPr>
                      <a:r>
                        <a:rPr lang="en" sz="1200"/>
                        <a:t>7</a:t>
                      </a:r>
                      <a:endParaRPr sz="1200"/>
                    </a:p>
                  </a:txBody>
                  <a:tcPr marT="0" marB="0" marR="91425" marL="91425"/>
                </a:tc>
                <a:tc>
                  <a:txBody>
                    <a:bodyPr/>
                    <a:lstStyle/>
                    <a:p>
                      <a:pPr indent="0" lvl="0" marL="0" rtl="0" algn="l">
                        <a:spcBef>
                          <a:spcPts val="0"/>
                        </a:spcBef>
                        <a:spcAft>
                          <a:spcPts val="0"/>
                        </a:spcAft>
                        <a:buNone/>
                      </a:pPr>
                      <a:r>
                        <a:rPr lang="en" sz="1200"/>
                        <a:t>7</a:t>
                      </a:r>
                      <a:endParaRPr sz="1200"/>
                    </a:p>
                  </a:txBody>
                  <a:tcPr marT="0" marB="0" marR="91425" marL="91425"/>
                </a:tc>
              </a:tr>
              <a:tr h="173325">
                <a:tc>
                  <a:txBody>
                    <a:bodyPr/>
                    <a:lstStyle/>
                    <a:p>
                      <a:pPr indent="0" lvl="0" marL="0" rtl="0" algn="l">
                        <a:spcBef>
                          <a:spcPts val="0"/>
                        </a:spcBef>
                        <a:spcAft>
                          <a:spcPts val="0"/>
                        </a:spcAft>
                        <a:buNone/>
                      </a:pPr>
                      <a:r>
                        <a:rPr lang="en" sz="1200"/>
                        <a:t>***** ***</a:t>
                      </a:r>
                      <a:endParaRPr sz="1200"/>
                    </a:p>
                  </a:txBody>
                  <a:tcPr marT="0" marB="0" marR="91425" marL="91425"/>
                </a:tc>
                <a:tc>
                  <a:txBody>
                    <a:bodyPr/>
                    <a:lstStyle/>
                    <a:p>
                      <a:pPr indent="0" lvl="0" marL="0" rtl="0" algn="l">
                        <a:spcBef>
                          <a:spcPts val="0"/>
                        </a:spcBef>
                        <a:spcAft>
                          <a:spcPts val="0"/>
                        </a:spcAft>
                        <a:buNone/>
                      </a:pPr>
                      <a:r>
                        <a:rPr lang="en" sz="1200"/>
                        <a:t>8</a:t>
                      </a:r>
                      <a:endParaRPr sz="1200"/>
                    </a:p>
                  </a:txBody>
                  <a:tcPr marT="0" marB="0" marR="91425" marL="91425"/>
                </a:tc>
                <a:tc>
                  <a:txBody>
                    <a:bodyPr/>
                    <a:lstStyle/>
                    <a:p>
                      <a:pPr indent="0" lvl="0" marL="0" rtl="0" algn="l">
                        <a:spcBef>
                          <a:spcPts val="0"/>
                        </a:spcBef>
                        <a:spcAft>
                          <a:spcPts val="0"/>
                        </a:spcAft>
                        <a:buNone/>
                      </a:pPr>
                      <a:r>
                        <a:rPr lang="en" sz="1200"/>
                        <a:t>1000</a:t>
                      </a:r>
                      <a:endParaRPr sz="1200"/>
                    </a:p>
                  </a:txBody>
                  <a:tcPr marT="0" marB="0" marR="91425" marL="91425"/>
                </a:tc>
                <a:tc>
                  <a:txBody>
                    <a:bodyPr/>
                    <a:lstStyle/>
                    <a:p>
                      <a:pPr indent="0" lvl="0" marL="0" rtl="0" algn="l">
                        <a:spcBef>
                          <a:spcPts val="0"/>
                        </a:spcBef>
                        <a:spcAft>
                          <a:spcPts val="0"/>
                        </a:spcAft>
                        <a:buNone/>
                      </a:pPr>
                      <a:r>
                        <a:rPr lang="en" sz="1200"/>
                        <a:t>8</a:t>
                      </a:r>
                      <a:endParaRPr sz="1200"/>
                    </a:p>
                  </a:txBody>
                  <a:tcPr marT="0" marB="0" marR="91425" marL="91425"/>
                </a:tc>
                <a:tc>
                  <a:txBody>
                    <a:bodyPr/>
                    <a:lstStyle/>
                    <a:p>
                      <a:pPr indent="0" lvl="0" marL="0" rtl="0" algn="l">
                        <a:spcBef>
                          <a:spcPts val="0"/>
                        </a:spcBef>
                        <a:spcAft>
                          <a:spcPts val="0"/>
                        </a:spcAft>
                        <a:buNone/>
                      </a:pPr>
                      <a:r>
                        <a:rPr lang="en" sz="1200"/>
                        <a:t>10</a:t>
                      </a:r>
                      <a:endParaRPr sz="1200"/>
                    </a:p>
                  </a:txBody>
                  <a:tcPr marT="0" marB="0" marR="91425" marL="91425"/>
                </a:tc>
              </a:tr>
              <a:tr h="173325">
                <a:tc>
                  <a:txBody>
                    <a:bodyPr/>
                    <a:lstStyle/>
                    <a:p>
                      <a:pPr indent="0" lvl="0" marL="0" rtl="0" algn="l">
                        <a:spcBef>
                          <a:spcPts val="0"/>
                        </a:spcBef>
                        <a:spcAft>
                          <a:spcPts val="0"/>
                        </a:spcAft>
                        <a:buNone/>
                      </a:pPr>
                      <a:r>
                        <a:rPr lang="en" sz="1200"/>
                        <a:t>***** ****</a:t>
                      </a:r>
                      <a:endParaRPr sz="1200"/>
                    </a:p>
                  </a:txBody>
                  <a:tcPr marT="0" marB="0" marR="91425" marL="91425"/>
                </a:tc>
                <a:tc>
                  <a:txBody>
                    <a:bodyPr/>
                    <a:lstStyle/>
                    <a:p>
                      <a:pPr indent="0" lvl="0" marL="0" rtl="0" algn="l">
                        <a:spcBef>
                          <a:spcPts val="0"/>
                        </a:spcBef>
                        <a:spcAft>
                          <a:spcPts val="0"/>
                        </a:spcAft>
                        <a:buNone/>
                      </a:pPr>
                      <a:r>
                        <a:rPr lang="en" sz="1200"/>
                        <a:t>9</a:t>
                      </a:r>
                      <a:endParaRPr sz="1200"/>
                    </a:p>
                  </a:txBody>
                  <a:tcPr marT="0" marB="0" marR="91425" marL="91425"/>
                </a:tc>
                <a:tc>
                  <a:txBody>
                    <a:bodyPr/>
                    <a:lstStyle/>
                    <a:p>
                      <a:pPr indent="0" lvl="0" marL="0" rtl="0" algn="l">
                        <a:spcBef>
                          <a:spcPts val="0"/>
                        </a:spcBef>
                        <a:spcAft>
                          <a:spcPts val="0"/>
                        </a:spcAft>
                        <a:buNone/>
                      </a:pPr>
                      <a:r>
                        <a:rPr lang="en" sz="1200"/>
                        <a:t>1001</a:t>
                      </a:r>
                      <a:endParaRPr sz="1200"/>
                    </a:p>
                  </a:txBody>
                  <a:tcPr marT="0" marB="0" marR="91425" marL="91425"/>
                </a:tc>
                <a:tc>
                  <a:txBody>
                    <a:bodyPr/>
                    <a:lstStyle/>
                    <a:p>
                      <a:pPr indent="0" lvl="0" marL="0" rtl="0" algn="l">
                        <a:spcBef>
                          <a:spcPts val="0"/>
                        </a:spcBef>
                        <a:spcAft>
                          <a:spcPts val="0"/>
                        </a:spcAft>
                        <a:buNone/>
                      </a:pPr>
                      <a:r>
                        <a:rPr lang="en" sz="1200"/>
                        <a:t>9</a:t>
                      </a:r>
                      <a:endParaRPr sz="1200"/>
                    </a:p>
                  </a:txBody>
                  <a:tcPr marT="0" marB="0" marR="91425" marL="91425"/>
                </a:tc>
                <a:tc>
                  <a:txBody>
                    <a:bodyPr/>
                    <a:lstStyle/>
                    <a:p>
                      <a:pPr indent="0" lvl="0" marL="0" rtl="0" algn="l">
                        <a:spcBef>
                          <a:spcPts val="0"/>
                        </a:spcBef>
                        <a:spcAft>
                          <a:spcPts val="0"/>
                        </a:spcAft>
                        <a:buNone/>
                      </a:pPr>
                      <a:r>
                        <a:rPr lang="en" sz="1200"/>
                        <a:t>11</a:t>
                      </a:r>
                      <a:endParaRPr sz="1200"/>
                    </a:p>
                  </a:txBody>
                  <a:tcPr marT="0" marB="0" marR="91425" marL="91425"/>
                </a:tc>
              </a:tr>
              <a:tr h="173325">
                <a:tc>
                  <a:txBody>
                    <a:bodyPr/>
                    <a:lstStyle/>
                    <a:p>
                      <a:pPr indent="0" lvl="0" marL="0" rtl="0" algn="l">
                        <a:spcBef>
                          <a:spcPts val="0"/>
                        </a:spcBef>
                        <a:spcAft>
                          <a:spcPts val="0"/>
                        </a:spcAft>
                        <a:buNone/>
                      </a:pPr>
                      <a:r>
                        <a:rPr lang="en" sz="1200"/>
                        <a:t>***** *****</a:t>
                      </a:r>
                      <a:endParaRPr sz="1200"/>
                    </a:p>
                  </a:txBody>
                  <a:tcPr marT="0" marB="0" marR="91425" marL="91425"/>
                </a:tc>
                <a:tc>
                  <a:txBody>
                    <a:bodyPr/>
                    <a:lstStyle/>
                    <a:p>
                      <a:pPr indent="0" lvl="0" marL="0" rtl="0" algn="l">
                        <a:spcBef>
                          <a:spcPts val="0"/>
                        </a:spcBef>
                        <a:spcAft>
                          <a:spcPts val="0"/>
                        </a:spcAft>
                        <a:buNone/>
                      </a:pPr>
                      <a:r>
                        <a:rPr lang="en" sz="1200"/>
                        <a:t>10</a:t>
                      </a:r>
                      <a:endParaRPr sz="1200"/>
                    </a:p>
                  </a:txBody>
                  <a:tcPr marT="0" marB="0" marR="91425" marL="91425"/>
                </a:tc>
                <a:tc>
                  <a:txBody>
                    <a:bodyPr/>
                    <a:lstStyle/>
                    <a:p>
                      <a:pPr indent="0" lvl="0" marL="0" rtl="0" algn="l">
                        <a:spcBef>
                          <a:spcPts val="0"/>
                        </a:spcBef>
                        <a:spcAft>
                          <a:spcPts val="0"/>
                        </a:spcAft>
                        <a:buNone/>
                      </a:pPr>
                      <a:r>
                        <a:rPr lang="en" sz="1200"/>
                        <a:t>1010</a:t>
                      </a:r>
                      <a:endParaRPr sz="1200"/>
                    </a:p>
                  </a:txBody>
                  <a:tcPr marT="0" marB="0" marR="91425" marL="91425"/>
                </a:tc>
                <a:tc>
                  <a:txBody>
                    <a:bodyPr/>
                    <a:lstStyle/>
                    <a:p>
                      <a:pPr indent="0" lvl="0" marL="0" rtl="0" algn="l">
                        <a:spcBef>
                          <a:spcPts val="0"/>
                        </a:spcBef>
                        <a:spcAft>
                          <a:spcPts val="0"/>
                        </a:spcAft>
                        <a:buNone/>
                      </a:pPr>
                      <a:r>
                        <a:rPr lang="en" sz="1200"/>
                        <a:t>A</a:t>
                      </a:r>
                      <a:endParaRPr sz="1200"/>
                    </a:p>
                  </a:txBody>
                  <a:tcPr marT="0" marB="0" marR="91425" marL="91425"/>
                </a:tc>
                <a:tc>
                  <a:txBody>
                    <a:bodyPr/>
                    <a:lstStyle/>
                    <a:p>
                      <a:pPr indent="0" lvl="0" marL="0" rtl="0" algn="l">
                        <a:spcBef>
                          <a:spcPts val="0"/>
                        </a:spcBef>
                        <a:spcAft>
                          <a:spcPts val="0"/>
                        </a:spcAft>
                        <a:buNone/>
                      </a:pPr>
                      <a:r>
                        <a:rPr lang="en" sz="1200"/>
                        <a:t>12</a:t>
                      </a:r>
                      <a:endParaRPr sz="1200"/>
                    </a:p>
                  </a:txBody>
                  <a:tcPr marT="0" marB="0" marR="91425" marL="91425"/>
                </a:tc>
              </a:tr>
              <a:tr h="173325">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 ***** *</a:t>
                      </a:r>
                      <a:endParaRPr sz="1200"/>
                    </a:p>
                  </a:txBody>
                  <a:tcPr marT="0" marB="0" marR="91425" marL="91425"/>
                </a:tc>
                <a:tc>
                  <a:txBody>
                    <a:bodyPr/>
                    <a:lstStyle/>
                    <a:p>
                      <a:pPr indent="0" lvl="0" marL="0" rtl="0" algn="l">
                        <a:spcBef>
                          <a:spcPts val="0"/>
                        </a:spcBef>
                        <a:spcAft>
                          <a:spcPts val="0"/>
                        </a:spcAft>
                        <a:buNone/>
                      </a:pPr>
                      <a:r>
                        <a:rPr lang="en" sz="1200"/>
                        <a:t>11</a:t>
                      </a:r>
                      <a:endParaRPr sz="1200"/>
                    </a:p>
                  </a:txBody>
                  <a:tcPr marT="0" marB="0" marR="91425" marL="91425"/>
                </a:tc>
                <a:tc>
                  <a:txBody>
                    <a:bodyPr/>
                    <a:lstStyle/>
                    <a:p>
                      <a:pPr indent="0" lvl="0" marL="0" rtl="0" algn="l">
                        <a:spcBef>
                          <a:spcPts val="0"/>
                        </a:spcBef>
                        <a:spcAft>
                          <a:spcPts val="0"/>
                        </a:spcAft>
                        <a:buNone/>
                      </a:pPr>
                      <a:r>
                        <a:rPr lang="en" sz="1200"/>
                        <a:t>1011</a:t>
                      </a:r>
                      <a:endParaRPr sz="1200"/>
                    </a:p>
                  </a:txBody>
                  <a:tcPr marT="0" marB="0" marR="91425" marL="91425"/>
                </a:tc>
                <a:tc>
                  <a:txBody>
                    <a:bodyPr/>
                    <a:lstStyle/>
                    <a:p>
                      <a:pPr indent="0" lvl="0" marL="0" rtl="0" algn="l">
                        <a:spcBef>
                          <a:spcPts val="0"/>
                        </a:spcBef>
                        <a:spcAft>
                          <a:spcPts val="0"/>
                        </a:spcAft>
                        <a:buNone/>
                      </a:pPr>
                      <a:r>
                        <a:rPr lang="en" sz="1200"/>
                        <a:t>B</a:t>
                      </a:r>
                      <a:endParaRPr sz="1200"/>
                    </a:p>
                  </a:txBody>
                  <a:tcPr marT="0" marB="0" marR="91425" marL="91425"/>
                </a:tc>
                <a:tc>
                  <a:txBody>
                    <a:bodyPr/>
                    <a:lstStyle/>
                    <a:p>
                      <a:pPr indent="0" lvl="0" marL="0" rtl="0" algn="l">
                        <a:spcBef>
                          <a:spcPts val="0"/>
                        </a:spcBef>
                        <a:spcAft>
                          <a:spcPts val="0"/>
                        </a:spcAft>
                        <a:buNone/>
                      </a:pPr>
                      <a:r>
                        <a:rPr lang="en" sz="1200"/>
                        <a:t>13</a:t>
                      </a:r>
                      <a:endParaRPr sz="1200"/>
                    </a:p>
                  </a:txBody>
                  <a:tcPr marT="0" marB="0" marR="91425" marL="91425"/>
                </a:tc>
              </a:tr>
              <a:tr h="173325">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 ***** **</a:t>
                      </a:r>
                      <a:endParaRPr sz="1200"/>
                    </a:p>
                  </a:txBody>
                  <a:tcPr marT="0" marB="0" marR="91425" marL="91425"/>
                </a:tc>
                <a:tc>
                  <a:txBody>
                    <a:bodyPr/>
                    <a:lstStyle/>
                    <a:p>
                      <a:pPr indent="0" lvl="0" marL="0" rtl="0" algn="l">
                        <a:spcBef>
                          <a:spcPts val="0"/>
                        </a:spcBef>
                        <a:spcAft>
                          <a:spcPts val="0"/>
                        </a:spcAft>
                        <a:buNone/>
                      </a:pPr>
                      <a:r>
                        <a:rPr lang="en" sz="1200"/>
                        <a:t>12</a:t>
                      </a:r>
                      <a:endParaRPr sz="1200"/>
                    </a:p>
                  </a:txBody>
                  <a:tcPr marT="0" marB="0" marR="91425" marL="91425"/>
                </a:tc>
                <a:tc>
                  <a:txBody>
                    <a:bodyPr/>
                    <a:lstStyle/>
                    <a:p>
                      <a:pPr indent="0" lvl="0" marL="0" rtl="0" algn="l">
                        <a:spcBef>
                          <a:spcPts val="0"/>
                        </a:spcBef>
                        <a:spcAft>
                          <a:spcPts val="0"/>
                        </a:spcAft>
                        <a:buNone/>
                      </a:pPr>
                      <a:r>
                        <a:rPr lang="en" sz="1200"/>
                        <a:t>1100</a:t>
                      </a:r>
                      <a:endParaRPr sz="1200"/>
                    </a:p>
                  </a:txBody>
                  <a:tcPr marT="0" marB="0" marR="91425" marL="91425"/>
                </a:tc>
                <a:tc>
                  <a:txBody>
                    <a:bodyPr/>
                    <a:lstStyle/>
                    <a:p>
                      <a:pPr indent="0" lvl="0" marL="0" rtl="0" algn="l">
                        <a:spcBef>
                          <a:spcPts val="0"/>
                        </a:spcBef>
                        <a:spcAft>
                          <a:spcPts val="0"/>
                        </a:spcAft>
                        <a:buNone/>
                      </a:pPr>
                      <a:r>
                        <a:rPr lang="en" sz="1200"/>
                        <a:t>C</a:t>
                      </a:r>
                      <a:endParaRPr sz="1200"/>
                    </a:p>
                  </a:txBody>
                  <a:tcPr marT="0" marB="0" marR="91425" marL="91425"/>
                </a:tc>
                <a:tc>
                  <a:txBody>
                    <a:bodyPr/>
                    <a:lstStyle/>
                    <a:p>
                      <a:pPr indent="0" lvl="0" marL="0" rtl="0" algn="l">
                        <a:spcBef>
                          <a:spcPts val="0"/>
                        </a:spcBef>
                        <a:spcAft>
                          <a:spcPts val="0"/>
                        </a:spcAft>
                        <a:buNone/>
                      </a:pPr>
                      <a:r>
                        <a:rPr lang="en" sz="1200"/>
                        <a:t>14</a:t>
                      </a:r>
                      <a:endParaRPr sz="1200"/>
                    </a:p>
                  </a:txBody>
                  <a:tcPr marT="0" marB="0" marR="91425" marL="91425"/>
                </a:tc>
              </a:tr>
              <a:tr h="173325">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 ***** ***</a:t>
                      </a:r>
                      <a:endParaRPr sz="1200"/>
                    </a:p>
                  </a:txBody>
                  <a:tcPr marT="0" marB="0" marR="91425" marL="91425"/>
                </a:tc>
                <a:tc>
                  <a:txBody>
                    <a:bodyPr/>
                    <a:lstStyle/>
                    <a:p>
                      <a:pPr indent="0" lvl="0" marL="0" rtl="0" algn="l">
                        <a:spcBef>
                          <a:spcPts val="0"/>
                        </a:spcBef>
                        <a:spcAft>
                          <a:spcPts val="0"/>
                        </a:spcAft>
                        <a:buNone/>
                      </a:pPr>
                      <a:r>
                        <a:rPr lang="en" sz="1200"/>
                        <a:t>13</a:t>
                      </a:r>
                      <a:endParaRPr sz="1200"/>
                    </a:p>
                  </a:txBody>
                  <a:tcPr marT="0" marB="0" marR="91425" marL="91425"/>
                </a:tc>
                <a:tc>
                  <a:txBody>
                    <a:bodyPr/>
                    <a:lstStyle/>
                    <a:p>
                      <a:pPr indent="0" lvl="0" marL="0" rtl="0" algn="l">
                        <a:spcBef>
                          <a:spcPts val="0"/>
                        </a:spcBef>
                        <a:spcAft>
                          <a:spcPts val="0"/>
                        </a:spcAft>
                        <a:buNone/>
                      </a:pPr>
                      <a:r>
                        <a:rPr lang="en" sz="1200"/>
                        <a:t>1101</a:t>
                      </a:r>
                      <a:endParaRPr sz="1200"/>
                    </a:p>
                  </a:txBody>
                  <a:tcPr marT="0" marB="0" marR="91425" marL="91425"/>
                </a:tc>
                <a:tc>
                  <a:txBody>
                    <a:bodyPr/>
                    <a:lstStyle/>
                    <a:p>
                      <a:pPr indent="0" lvl="0" marL="0" rtl="0" algn="l">
                        <a:spcBef>
                          <a:spcPts val="0"/>
                        </a:spcBef>
                        <a:spcAft>
                          <a:spcPts val="0"/>
                        </a:spcAft>
                        <a:buNone/>
                      </a:pPr>
                      <a:r>
                        <a:rPr lang="en" sz="1200"/>
                        <a:t>D</a:t>
                      </a:r>
                      <a:endParaRPr sz="1200"/>
                    </a:p>
                  </a:txBody>
                  <a:tcPr marT="0" marB="0" marR="91425" marL="91425"/>
                </a:tc>
                <a:tc>
                  <a:txBody>
                    <a:bodyPr/>
                    <a:lstStyle/>
                    <a:p>
                      <a:pPr indent="0" lvl="0" marL="0" rtl="0" algn="l">
                        <a:spcBef>
                          <a:spcPts val="0"/>
                        </a:spcBef>
                        <a:spcAft>
                          <a:spcPts val="0"/>
                        </a:spcAft>
                        <a:buNone/>
                      </a:pPr>
                      <a:r>
                        <a:rPr lang="en" sz="1200"/>
                        <a:t>15</a:t>
                      </a:r>
                      <a:endParaRPr sz="1200"/>
                    </a:p>
                  </a:txBody>
                  <a:tcPr marT="0" marB="0" marR="91425" marL="91425"/>
                </a:tc>
              </a:tr>
              <a:tr h="173325">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 ***** ****</a:t>
                      </a:r>
                      <a:endParaRPr sz="1200"/>
                    </a:p>
                  </a:txBody>
                  <a:tcPr marT="0" marB="0" marR="91425" marL="91425"/>
                </a:tc>
                <a:tc>
                  <a:txBody>
                    <a:bodyPr/>
                    <a:lstStyle/>
                    <a:p>
                      <a:pPr indent="0" lvl="0" marL="0" rtl="0" algn="l">
                        <a:spcBef>
                          <a:spcPts val="0"/>
                        </a:spcBef>
                        <a:spcAft>
                          <a:spcPts val="0"/>
                        </a:spcAft>
                        <a:buNone/>
                      </a:pPr>
                      <a:r>
                        <a:rPr lang="en" sz="1200"/>
                        <a:t>14</a:t>
                      </a:r>
                      <a:endParaRPr sz="1200"/>
                    </a:p>
                  </a:txBody>
                  <a:tcPr marT="0" marB="0" marR="91425" marL="91425"/>
                </a:tc>
                <a:tc>
                  <a:txBody>
                    <a:bodyPr/>
                    <a:lstStyle/>
                    <a:p>
                      <a:pPr indent="0" lvl="0" marL="0" rtl="0" algn="l">
                        <a:spcBef>
                          <a:spcPts val="0"/>
                        </a:spcBef>
                        <a:spcAft>
                          <a:spcPts val="0"/>
                        </a:spcAft>
                        <a:buNone/>
                      </a:pPr>
                      <a:r>
                        <a:rPr lang="en" sz="1200"/>
                        <a:t>1110</a:t>
                      </a:r>
                      <a:endParaRPr sz="1200"/>
                    </a:p>
                  </a:txBody>
                  <a:tcPr marT="0" marB="0" marR="91425" marL="91425"/>
                </a:tc>
                <a:tc>
                  <a:txBody>
                    <a:bodyPr/>
                    <a:lstStyle/>
                    <a:p>
                      <a:pPr indent="0" lvl="0" marL="0" rtl="0" algn="l">
                        <a:spcBef>
                          <a:spcPts val="0"/>
                        </a:spcBef>
                        <a:spcAft>
                          <a:spcPts val="0"/>
                        </a:spcAft>
                        <a:buNone/>
                      </a:pPr>
                      <a:r>
                        <a:rPr lang="en" sz="1200"/>
                        <a:t>E</a:t>
                      </a:r>
                      <a:endParaRPr sz="1200"/>
                    </a:p>
                  </a:txBody>
                  <a:tcPr marT="0" marB="0" marR="91425" marL="91425"/>
                </a:tc>
                <a:tc>
                  <a:txBody>
                    <a:bodyPr/>
                    <a:lstStyle/>
                    <a:p>
                      <a:pPr indent="0" lvl="0" marL="0" rtl="0" algn="l">
                        <a:spcBef>
                          <a:spcPts val="0"/>
                        </a:spcBef>
                        <a:spcAft>
                          <a:spcPts val="0"/>
                        </a:spcAft>
                        <a:buNone/>
                      </a:pPr>
                      <a:r>
                        <a:rPr lang="en" sz="1200"/>
                        <a:t>16</a:t>
                      </a:r>
                      <a:endParaRPr sz="1200"/>
                    </a:p>
                  </a:txBody>
                  <a:tcPr marT="0" marB="0" marR="91425" marL="91425"/>
                </a:tc>
              </a:tr>
              <a:tr h="173325">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 ***** *****</a:t>
                      </a:r>
                      <a:endParaRPr sz="1200"/>
                    </a:p>
                  </a:txBody>
                  <a:tcPr marT="0" marB="0" marR="91425" marL="91425"/>
                </a:tc>
                <a:tc>
                  <a:txBody>
                    <a:bodyPr/>
                    <a:lstStyle/>
                    <a:p>
                      <a:pPr indent="0" lvl="0" marL="0" rtl="0" algn="l">
                        <a:spcBef>
                          <a:spcPts val="0"/>
                        </a:spcBef>
                        <a:spcAft>
                          <a:spcPts val="0"/>
                        </a:spcAft>
                        <a:buNone/>
                      </a:pPr>
                      <a:r>
                        <a:rPr lang="en" sz="1200"/>
                        <a:t>15</a:t>
                      </a:r>
                      <a:endParaRPr sz="1200"/>
                    </a:p>
                  </a:txBody>
                  <a:tcPr marT="0" marB="0" marR="91425" marL="91425"/>
                </a:tc>
                <a:tc>
                  <a:txBody>
                    <a:bodyPr/>
                    <a:lstStyle/>
                    <a:p>
                      <a:pPr indent="0" lvl="0" marL="0" rtl="0" algn="l">
                        <a:spcBef>
                          <a:spcPts val="0"/>
                        </a:spcBef>
                        <a:spcAft>
                          <a:spcPts val="0"/>
                        </a:spcAft>
                        <a:buNone/>
                      </a:pPr>
                      <a:r>
                        <a:rPr lang="en" sz="1200"/>
                        <a:t>1111</a:t>
                      </a:r>
                      <a:endParaRPr sz="1200"/>
                    </a:p>
                  </a:txBody>
                  <a:tcPr marT="0" marB="0" marR="91425" marL="91425"/>
                </a:tc>
                <a:tc>
                  <a:txBody>
                    <a:bodyPr/>
                    <a:lstStyle/>
                    <a:p>
                      <a:pPr indent="0" lvl="0" marL="0" rtl="0" algn="l">
                        <a:spcBef>
                          <a:spcPts val="0"/>
                        </a:spcBef>
                        <a:spcAft>
                          <a:spcPts val="0"/>
                        </a:spcAft>
                        <a:buNone/>
                      </a:pPr>
                      <a:r>
                        <a:rPr lang="en" sz="1200"/>
                        <a:t>F</a:t>
                      </a:r>
                      <a:endParaRPr sz="1200"/>
                    </a:p>
                  </a:txBody>
                  <a:tcPr marT="0" marB="0" marR="91425" marL="91425"/>
                </a:tc>
                <a:tc>
                  <a:txBody>
                    <a:bodyPr/>
                    <a:lstStyle/>
                    <a:p>
                      <a:pPr indent="0" lvl="0" marL="0" rtl="0" algn="l">
                        <a:spcBef>
                          <a:spcPts val="0"/>
                        </a:spcBef>
                        <a:spcAft>
                          <a:spcPts val="0"/>
                        </a:spcAft>
                        <a:buNone/>
                      </a:pPr>
                      <a:r>
                        <a:rPr lang="en" sz="1200"/>
                        <a:t>17</a:t>
                      </a:r>
                      <a:endParaRPr sz="1200"/>
                    </a:p>
                  </a:txBody>
                  <a:tcPr marT="0" marB="0" marR="91425" marL="91425"/>
                </a:tc>
              </a:tr>
              <a:tr h="173325">
                <a:tc>
                  <a:txBody>
                    <a:bodyPr/>
                    <a:lstStyle/>
                    <a:p>
                      <a:pPr indent="0" lvl="0" marL="0" rtl="0" algn="l">
                        <a:spcBef>
                          <a:spcPts val="0"/>
                        </a:spcBef>
                        <a:spcAft>
                          <a:spcPts val="0"/>
                        </a:spcAft>
                        <a:buNone/>
                      </a:pPr>
                      <a:r>
                        <a:rPr lang="en" sz="1200">
                          <a:solidFill>
                            <a:schemeClr val="dk1"/>
                          </a:solidFill>
                        </a:rPr>
                        <a:t>***** ***** ***** *</a:t>
                      </a:r>
                      <a:endParaRPr sz="1200"/>
                    </a:p>
                  </a:txBody>
                  <a:tcPr marT="0" marB="0" marR="91425" marL="91425"/>
                </a:tc>
                <a:tc>
                  <a:txBody>
                    <a:bodyPr/>
                    <a:lstStyle/>
                    <a:p>
                      <a:pPr indent="0" lvl="0" marL="0" rtl="0" algn="l">
                        <a:spcBef>
                          <a:spcPts val="0"/>
                        </a:spcBef>
                        <a:spcAft>
                          <a:spcPts val="0"/>
                        </a:spcAft>
                        <a:buNone/>
                      </a:pPr>
                      <a:r>
                        <a:rPr lang="en" sz="1200"/>
                        <a:t>16</a:t>
                      </a:r>
                      <a:endParaRPr sz="1200"/>
                    </a:p>
                  </a:txBody>
                  <a:tcPr marT="0" marB="0" marR="91425" marL="91425"/>
                </a:tc>
                <a:tc>
                  <a:txBody>
                    <a:bodyPr/>
                    <a:lstStyle/>
                    <a:p>
                      <a:pPr indent="0" lvl="0" marL="0" rtl="0" algn="l">
                        <a:spcBef>
                          <a:spcPts val="0"/>
                        </a:spcBef>
                        <a:spcAft>
                          <a:spcPts val="0"/>
                        </a:spcAft>
                        <a:buNone/>
                      </a:pPr>
                      <a:r>
                        <a:rPr lang="en" sz="1200"/>
                        <a:t>10000</a:t>
                      </a:r>
                      <a:endParaRPr sz="1200"/>
                    </a:p>
                  </a:txBody>
                  <a:tcPr marT="0" marB="0" marR="91425" marL="91425"/>
                </a:tc>
                <a:tc>
                  <a:txBody>
                    <a:bodyPr/>
                    <a:lstStyle/>
                    <a:p>
                      <a:pPr indent="0" lvl="0" marL="0" rtl="0" algn="l">
                        <a:spcBef>
                          <a:spcPts val="0"/>
                        </a:spcBef>
                        <a:spcAft>
                          <a:spcPts val="0"/>
                        </a:spcAft>
                        <a:buNone/>
                      </a:pPr>
                      <a:r>
                        <a:rPr lang="en" sz="1200"/>
                        <a:t>10</a:t>
                      </a:r>
                      <a:endParaRPr sz="1200"/>
                    </a:p>
                  </a:txBody>
                  <a:tcPr marT="0" marB="0" marR="91425" marL="91425"/>
                </a:tc>
                <a:tc>
                  <a:txBody>
                    <a:bodyPr/>
                    <a:lstStyle/>
                    <a:p>
                      <a:pPr indent="0" lvl="0" marL="0" rtl="0" algn="l">
                        <a:spcBef>
                          <a:spcPts val="0"/>
                        </a:spcBef>
                        <a:spcAft>
                          <a:spcPts val="0"/>
                        </a:spcAft>
                        <a:buNone/>
                      </a:pPr>
                      <a:r>
                        <a:rPr lang="en" sz="1200"/>
                        <a:t>20</a:t>
                      </a:r>
                      <a:endParaRPr sz="1200"/>
                    </a:p>
                  </a:txBody>
                  <a:tcPr marT="0" marB="0" marR="91425" marL="91425"/>
                </a:tc>
              </a:tr>
              <a:tr h="173325">
                <a:tc>
                  <a:txBody>
                    <a:bodyPr/>
                    <a:lstStyle/>
                    <a:p>
                      <a:pPr indent="0" lvl="0" marL="0" rtl="0" algn="l">
                        <a:spcBef>
                          <a:spcPts val="0"/>
                        </a:spcBef>
                        <a:spcAft>
                          <a:spcPts val="0"/>
                        </a:spcAft>
                        <a:buNone/>
                      </a:pPr>
                      <a:r>
                        <a:rPr lang="en" sz="1200">
                          <a:solidFill>
                            <a:schemeClr val="dk1"/>
                          </a:solidFill>
                        </a:rPr>
                        <a:t>***** ***** ***** **</a:t>
                      </a:r>
                      <a:endParaRPr sz="1200"/>
                    </a:p>
                  </a:txBody>
                  <a:tcPr marT="0" marB="0" marR="91425" marL="91425"/>
                </a:tc>
                <a:tc>
                  <a:txBody>
                    <a:bodyPr/>
                    <a:lstStyle/>
                    <a:p>
                      <a:pPr indent="0" lvl="0" marL="0" rtl="0" algn="l">
                        <a:spcBef>
                          <a:spcPts val="0"/>
                        </a:spcBef>
                        <a:spcAft>
                          <a:spcPts val="0"/>
                        </a:spcAft>
                        <a:buNone/>
                      </a:pPr>
                      <a:r>
                        <a:rPr lang="en" sz="1200"/>
                        <a:t>17</a:t>
                      </a:r>
                      <a:endParaRPr sz="1200"/>
                    </a:p>
                  </a:txBody>
                  <a:tcPr marT="0" marB="0" marR="91425" marL="91425"/>
                </a:tc>
                <a:tc>
                  <a:txBody>
                    <a:bodyPr/>
                    <a:lstStyle/>
                    <a:p>
                      <a:pPr indent="0" lvl="0" marL="0" rtl="0" algn="l">
                        <a:spcBef>
                          <a:spcPts val="0"/>
                        </a:spcBef>
                        <a:spcAft>
                          <a:spcPts val="0"/>
                        </a:spcAft>
                        <a:buNone/>
                      </a:pPr>
                      <a:r>
                        <a:rPr lang="en" sz="1200"/>
                        <a:t>10001</a:t>
                      </a:r>
                      <a:endParaRPr sz="1200"/>
                    </a:p>
                  </a:txBody>
                  <a:tcPr marT="0" marB="0" marR="91425" marL="91425"/>
                </a:tc>
                <a:tc>
                  <a:txBody>
                    <a:bodyPr/>
                    <a:lstStyle/>
                    <a:p>
                      <a:pPr indent="0" lvl="0" marL="0" rtl="0" algn="l">
                        <a:spcBef>
                          <a:spcPts val="0"/>
                        </a:spcBef>
                        <a:spcAft>
                          <a:spcPts val="0"/>
                        </a:spcAft>
                        <a:buNone/>
                      </a:pPr>
                      <a:r>
                        <a:rPr lang="en" sz="1200"/>
                        <a:t>11</a:t>
                      </a:r>
                      <a:endParaRPr sz="1200"/>
                    </a:p>
                  </a:txBody>
                  <a:tcPr marT="0" marB="0" marR="91425" marL="91425"/>
                </a:tc>
                <a:tc>
                  <a:txBody>
                    <a:bodyPr/>
                    <a:lstStyle/>
                    <a:p>
                      <a:pPr indent="0" lvl="0" marL="0" rtl="0" algn="l">
                        <a:spcBef>
                          <a:spcPts val="0"/>
                        </a:spcBef>
                        <a:spcAft>
                          <a:spcPts val="0"/>
                        </a:spcAft>
                        <a:buNone/>
                      </a:pPr>
                      <a:r>
                        <a:rPr lang="en" sz="1200"/>
                        <a:t>21</a:t>
                      </a:r>
                      <a:endParaRPr sz="1200"/>
                    </a:p>
                  </a:txBody>
                  <a:tcPr marT="0" marB="0" marR="91425" marL="91425"/>
                </a:tc>
              </a:tr>
              <a:tr h="173325">
                <a:tc>
                  <a:txBody>
                    <a:bodyPr/>
                    <a:lstStyle/>
                    <a:p>
                      <a:pPr indent="0" lvl="0" marL="0" rtl="0" algn="l">
                        <a:spcBef>
                          <a:spcPts val="0"/>
                        </a:spcBef>
                        <a:spcAft>
                          <a:spcPts val="0"/>
                        </a:spcAft>
                        <a:buNone/>
                      </a:pPr>
                      <a:r>
                        <a:rPr lang="en" sz="1200">
                          <a:solidFill>
                            <a:schemeClr val="dk1"/>
                          </a:solidFill>
                        </a:rPr>
                        <a:t>***** ***** ***** ***</a:t>
                      </a:r>
                      <a:endParaRPr sz="1200"/>
                    </a:p>
                  </a:txBody>
                  <a:tcPr marT="0" marB="0" marR="91425" marL="91425"/>
                </a:tc>
                <a:tc>
                  <a:txBody>
                    <a:bodyPr/>
                    <a:lstStyle/>
                    <a:p>
                      <a:pPr indent="0" lvl="0" marL="0" rtl="0" algn="l">
                        <a:spcBef>
                          <a:spcPts val="0"/>
                        </a:spcBef>
                        <a:spcAft>
                          <a:spcPts val="0"/>
                        </a:spcAft>
                        <a:buNone/>
                      </a:pPr>
                      <a:r>
                        <a:rPr lang="en" sz="1200"/>
                        <a:t>18</a:t>
                      </a:r>
                      <a:endParaRPr sz="1200"/>
                    </a:p>
                  </a:txBody>
                  <a:tcPr marT="0" marB="0" marR="91425" marL="91425"/>
                </a:tc>
                <a:tc>
                  <a:txBody>
                    <a:bodyPr/>
                    <a:lstStyle/>
                    <a:p>
                      <a:pPr indent="0" lvl="0" marL="0" rtl="0" algn="l">
                        <a:spcBef>
                          <a:spcPts val="0"/>
                        </a:spcBef>
                        <a:spcAft>
                          <a:spcPts val="0"/>
                        </a:spcAft>
                        <a:buNone/>
                      </a:pPr>
                      <a:r>
                        <a:rPr lang="en" sz="1200"/>
                        <a:t>10010</a:t>
                      </a:r>
                      <a:endParaRPr sz="1200"/>
                    </a:p>
                  </a:txBody>
                  <a:tcPr marT="0" marB="0" marR="91425" marL="91425"/>
                </a:tc>
                <a:tc>
                  <a:txBody>
                    <a:bodyPr/>
                    <a:lstStyle/>
                    <a:p>
                      <a:pPr indent="0" lvl="0" marL="0" rtl="0" algn="l">
                        <a:spcBef>
                          <a:spcPts val="0"/>
                        </a:spcBef>
                        <a:spcAft>
                          <a:spcPts val="0"/>
                        </a:spcAft>
                        <a:buNone/>
                      </a:pPr>
                      <a:r>
                        <a:rPr lang="en" sz="1200"/>
                        <a:t>12</a:t>
                      </a:r>
                      <a:endParaRPr sz="1200"/>
                    </a:p>
                  </a:txBody>
                  <a:tcPr marT="0" marB="0" marR="91425" marL="91425"/>
                </a:tc>
                <a:tc>
                  <a:txBody>
                    <a:bodyPr/>
                    <a:lstStyle/>
                    <a:p>
                      <a:pPr indent="0" lvl="0" marL="0" rtl="0" algn="l">
                        <a:spcBef>
                          <a:spcPts val="0"/>
                        </a:spcBef>
                        <a:spcAft>
                          <a:spcPts val="0"/>
                        </a:spcAft>
                        <a:buNone/>
                      </a:pPr>
                      <a:r>
                        <a:rPr lang="en" sz="1200"/>
                        <a:t>22</a:t>
                      </a:r>
                      <a:endParaRPr sz="1200"/>
                    </a:p>
                  </a:txBody>
                  <a:tcPr marT="0" marB="0" marR="91425" marL="91425"/>
                </a:tc>
              </a:tr>
              <a:tr h="173325">
                <a:tc>
                  <a:txBody>
                    <a:bodyPr/>
                    <a:lstStyle/>
                    <a:p>
                      <a:pPr indent="0" lvl="0" marL="0" rtl="0" algn="l">
                        <a:spcBef>
                          <a:spcPts val="0"/>
                        </a:spcBef>
                        <a:spcAft>
                          <a:spcPts val="0"/>
                        </a:spcAft>
                        <a:buNone/>
                      </a:pPr>
                      <a:r>
                        <a:rPr lang="en" sz="1200">
                          <a:solidFill>
                            <a:schemeClr val="dk1"/>
                          </a:solidFill>
                        </a:rPr>
                        <a:t>***** ***** ***** ****</a:t>
                      </a:r>
                      <a:endParaRPr sz="1200"/>
                    </a:p>
                  </a:txBody>
                  <a:tcPr marT="0" marB="0" marR="91425" marL="91425"/>
                </a:tc>
                <a:tc>
                  <a:txBody>
                    <a:bodyPr/>
                    <a:lstStyle/>
                    <a:p>
                      <a:pPr indent="0" lvl="0" marL="0" rtl="0" algn="l">
                        <a:spcBef>
                          <a:spcPts val="0"/>
                        </a:spcBef>
                        <a:spcAft>
                          <a:spcPts val="0"/>
                        </a:spcAft>
                        <a:buNone/>
                      </a:pPr>
                      <a:r>
                        <a:rPr lang="en" sz="1200"/>
                        <a:t>19</a:t>
                      </a:r>
                      <a:endParaRPr sz="1200"/>
                    </a:p>
                  </a:txBody>
                  <a:tcPr marT="0" marB="0" marR="91425" marL="91425"/>
                </a:tc>
                <a:tc>
                  <a:txBody>
                    <a:bodyPr/>
                    <a:lstStyle/>
                    <a:p>
                      <a:pPr indent="0" lvl="0" marL="0" rtl="0" algn="l">
                        <a:spcBef>
                          <a:spcPts val="0"/>
                        </a:spcBef>
                        <a:spcAft>
                          <a:spcPts val="0"/>
                        </a:spcAft>
                        <a:buNone/>
                      </a:pPr>
                      <a:r>
                        <a:rPr lang="en" sz="1200"/>
                        <a:t>10011</a:t>
                      </a:r>
                      <a:endParaRPr sz="1200"/>
                    </a:p>
                  </a:txBody>
                  <a:tcPr marT="0" marB="0" marR="91425" marL="91425"/>
                </a:tc>
                <a:tc>
                  <a:txBody>
                    <a:bodyPr/>
                    <a:lstStyle/>
                    <a:p>
                      <a:pPr indent="0" lvl="0" marL="0" rtl="0" algn="l">
                        <a:spcBef>
                          <a:spcPts val="0"/>
                        </a:spcBef>
                        <a:spcAft>
                          <a:spcPts val="0"/>
                        </a:spcAft>
                        <a:buNone/>
                      </a:pPr>
                      <a:r>
                        <a:rPr lang="en" sz="1200"/>
                        <a:t>13</a:t>
                      </a:r>
                      <a:endParaRPr sz="1200"/>
                    </a:p>
                  </a:txBody>
                  <a:tcPr marT="0" marB="0" marR="91425" marL="91425"/>
                </a:tc>
                <a:tc>
                  <a:txBody>
                    <a:bodyPr/>
                    <a:lstStyle/>
                    <a:p>
                      <a:pPr indent="0" lvl="0" marL="0" rtl="0" algn="l">
                        <a:spcBef>
                          <a:spcPts val="0"/>
                        </a:spcBef>
                        <a:spcAft>
                          <a:spcPts val="0"/>
                        </a:spcAft>
                        <a:buNone/>
                      </a:pPr>
                      <a:r>
                        <a:rPr lang="en" sz="1200"/>
                        <a:t>23</a:t>
                      </a:r>
                      <a:endParaRPr sz="1200"/>
                    </a:p>
                  </a:txBody>
                  <a:tcPr marT="0" marB="0" marR="91425" marL="91425"/>
                </a:tc>
              </a:tr>
              <a:tr h="173325">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 ***** ***** *****</a:t>
                      </a:r>
                      <a:endParaRPr sz="1200"/>
                    </a:p>
                  </a:txBody>
                  <a:tcPr marT="0" marB="0" marR="91425" marL="91425"/>
                </a:tc>
                <a:tc>
                  <a:txBody>
                    <a:bodyPr/>
                    <a:lstStyle/>
                    <a:p>
                      <a:pPr indent="0" lvl="0" marL="0" rtl="0" algn="l">
                        <a:spcBef>
                          <a:spcPts val="0"/>
                        </a:spcBef>
                        <a:spcAft>
                          <a:spcPts val="0"/>
                        </a:spcAft>
                        <a:buNone/>
                      </a:pPr>
                      <a:r>
                        <a:rPr lang="en" sz="1200"/>
                        <a:t>20</a:t>
                      </a:r>
                      <a:endParaRPr sz="1200"/>
                    </a:p>
                  </a:txBody>
                  <a:tcPr marT="0" marB="0" marR="91425" marL="91425"/>
                </a:tc>
                <a:tc>
                  <a:txBody>
                    <a:bodyPr/>
                    <a:lstStyle/>
                    <a:p>
                      <a:pPr indent="0" lvl="0" marL="0" rtl="0" algn="l">
                        <a:spcBef>
                          <a:spcPts val="0"/>
                        </a:spcBef>
                        <a:spcAft>
                          <a:spcPts val="0"/>
                        </a:spcAft>
                        <a:buNone/>
                      </a:pPr>
                      <a:r>
                        <a:rPr lang="en" sz="1200"/>
                        <a:t>10100</a:t>
                      </a:r>
                      <a:endParaRPr sz="1200"/>
                    </a:p>
                  </a:txBody>
                  <a:tcPr marT="0" marB="0" marR="91425" marL="91425"/>
                </a:tc>
                <a:tc>
                  <a:txBody>
                    <a:bodyPr/>
                    <a:lstStyle/>
                    <a:p>
                      <a:pPr indent="0" lvl="0" marL="0" rtl="0" algn="l">
                        <a:spcBef>
                          <a:spcPts val="0"/>
                        </a:spcBef>
                        <a:spcAft>
                          <a:spcPts val="0"/>
                        </a:spcAft>
                        <a:buNone/>
                      </a:pPr>
                      <a:r>
                        <a:rPr lang="en" sz="1200"/>
                        <a:t>14</a:t>
                      </a:r>
                      <a:endParaRPr sz="1200"/>
                    </a:p>
                  </a:txBody>
                  <a:tcPr marT="0" marB="0" marR="91425" marL="91425"/>
                </a:tc>
                <a:tc>
                  <a:txBody>
                    <a:bodyPr/>
                    <a:lstStyle/>
                    <a:p>
                      <a:pPr indent="0" lvl="0" marL="0" rtl="0" algn="l">
                        <a:spcBef>
                          <a:spcPts val="0"/>
                        </a:spcBef>
                        <a:spcAft>
                          <a:spcPts val="0"/>
                        </a:spcAft>
                        <a:buNone/>
                      </a:pPr>
                      <a:r>
                        <a:rPr lang="en" sz="1200"/>
                        <a:t>24</a:t>
                      </a:r>
                      <a:endParaRPr sz="1200"/>
                    </a:p>
                  </a:txBody>
                  <a:tcPr marT="0" marB="0"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Positional Representation Conversion Types</a:t>
            </a:r>
            <a:endParaRPr/>
          </a:p>
        </p:txBody>
      </p:sp>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Binary -&gt; Decimal</a:t>
            </a:r>
            <a:endParaRPr sz="2400"/>
          </a:p>
          <a:p>
            <a:pPr indent="-381000" lvl="0" marL="457200" rtl="0" algn="l">
              <a:spcBef>
                <a:spcPts val="0"/>
              </a:spcBef>
              <a:spcAft>
                <a:spcPts val="0"/>
              </a:spcAft>
              <a:buSzPts val="2400"/>
              <a:buAutoNum type="arabicPeriod"/>
            </a:pPr>
            <a:r>
              <a:rPr lang="en" sz="2400"/>
              <a:t>Decimal -&gt;  Binary (Hex or Octal)</a:t>
            </a:r>
            <a:endParaRPr sz="2400"/>
          </a:p>
          <a:p>
            <a:pPr indent="-381000" lvl="0" marL="457200" rtl="0" algn="l">
              <a:spcBef>
                <a:spcPts val="0"/>
              </a:spcBef>
              <a:spcAft>
                <a:spcPts val="0"/>
              </a:spcAft>
              <a:buSzPts val="2400"/>
              <a:buAutoNum type="arabicPeriod"/>
            </a:pPr>
            <a:r>
              <a:rPr lang="en" sz="2400"/>
              <a:t>Binary -&gt; Octal or Hex</a:t>
            </a:r>
            <a:endParaRPr sz="2400"/>
          </a:p>
          <a:p>
            <a:pPr indent="-381000" lvl="0" marL="457200" rtl="0" algn="l">
              <a:spcBef>
                <a:spcPts val="0"/>
              </a:spcBef>
              <a:spcAft>
                <a:spcPts val="0"/>
              </a:spcAft>
              <a:buSzPts val="2400"/>
              <a:buAutoNum type="arabicPeriod"/>
            </a:pPr>
            <a:r>
              <a:rPr lang="en" sz="2400"/>
              <a:t>Octal or Hex -&gt; Binary</a:t>
            </a:r>
            <a:endParaRPr sz="2400"/>
          </a:p>
          <a:p>
            <a:pPr indent="0" lvl="0" marL="457200" rtl="0" algn="l">
              <a:spcBef>
                <a:spcPts val="1600"/>
              </a:spcBef>
              <a:spcAft>
                <a:spcPts val="1600"/>
              </a:spcAft>
              <a:buNone/>
            </a:pPr>
            <a:r>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1. Binary to Decimal</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222222"/>
                </a:solidFill>
                <a:highlight>
                  <a:srgbClr val="FFFFFF"/>
                </a:highlight>
              </a:rPr>
              <a:t>Convert </a:t>
            </a:r>
            <a:r>
              <a:rPr b="1" lang="en" sz="2400">
                <a:solidFill>
                  <a:srgbClr val="222222"/>
                </a:solidFill>
                <a:highlight>
                  <a:srgbClr val="FFFFFF"/>
                </a:highlight>
              </a:rPr>
              <a:t>101101</a:t>
            </a:r>
            <a:r>
              <a:rPr b="1" baseline="-25000" lang="en" sz="2400">
                <a:solidFill>
                  <a:srgbClr val="222222"/>
                </a:solidFill>
                <a:highlight>
                  <a:srgbClr val="FFFFFF"/>
                </a:highlight>
              </a:rPr>
              <a:t>2 </a:t>
            </a:r>
            <a:r>
              <a:rPr baseline="-25000" lang="en" sz="2400">
                <a:solidFill>
                  <a:srgbClr val="222222"/>
                </a:solidFill>
                <a:highlight>
                  <a:srgbClr val="FFFFFF"/>
                </a:highlight>
              </a:rPr>
              <a:t> </a:t>
            </a:r>
            <a:r>
              <a:rPr lang="en" sz="2400">
                <a:solidFill>
                  <a:srgbClr val="222222"/>
                </a:solidFill>
                <a:highlight>
                  <a:srgbClr val="FFFFFF"/>
                </a:highlight>
              </a:rPr>
              <a:t>to </a:t>
            </a:r>
            <a:r>
              <a:rPr b="1" lang="en" sz="2400">
                <a:solidFill>
                  <a:srgbClr val="222222"/>
                </a:solidFill>
                <a:highlight>
                  <a:srgbClr val="FFFFFF"/>
                </a:highlight>
              </a:rPr>
              <a:t>decimal</a:t>
            </a:r>
            <a:r>
              <a:rPr lang="en" sz="2400">
                <a:solidFill>
                  <a:srgbClr val="222222"/>
                </a:solidFill>
                <a:highlight>
                  <a:srgbClr val="FFFFFF"/>
                </a:highlight>
              </a:rPr>
              <a:t>:</a:t>
            </a:r>
            <a:endParaRPr sz="2400">
              <a:solidFill>
                <a:srgbClr val="222222"/>
              </a:solidFill>
              <a:highlight>
                <a:srgbClr val="FFFFFF"/>
              </a:highlight>
            </a:endParaRPr>
          </a:p>
          <a:p>
            <a:pPr indent="-381000" lvl="0" marL="457200" rtl="0" algn="l">
              <a:spcBef>
                <a:spcPts val="0"/>
              </a:spcBef>
              <a:spcAft>
                <a:spcPts val="0"/>
              </a:spcAft>
              <a:buSzPts val="2400"/>
              <a:buChar char="●"/>
            </a:pPr>
            <a:r>
              <a:rPr lang="en" sz="2400">
                <a:solidFill>
                  <a:srgbClr val="222222"/>
                </a:solidFill>
                <a:highlight>
                  <a:srgbClr val="FFFFFF"/>
                </a:highlight>
              </a:rPr>
              <a:t>Calculate the weighted position</a:t>
            </a:r>
            <a:endParaRPr sz="2400">
              <a:solidFill>
                <a:srgbClr val="222222"/>
              </a:solidFill>
              <a:highlight>
                <a:srgbClr val="FFFFFF"/>
              </a:highlight>
            </a:endParaRPr>
          </a:p>
          <a:p>
            <a:pPr indent="-381000" lvl="0" marL="457200" rtl="0" algn="l">
              <a:spcBef>
                <a:spcPts val="0"/>
              </a:spcBef>
              <a:spcAft>
                <a:spcPts val="0"/>
              </a:spcAft>
              <a:buClr>
                <a:srgbClr val="222222"/>
              </a:buClr>
              <a:buSzPts val="2400"/>
              <a:buChar char="●"/>
            </a:pPr>
            <a:r>
              <a:rPr lang="en" sz="2400">
                <a:solidFill>
                  <a:srgbClr val="222222"/>
                </a:solidFill>
                <a:highlight>
                  <a:srgbClr val="FFFFFF"/>
                </a:highlight>
              </a:rPr>
              <a:t>Multiply each weight times the digit</a:t>
            </a:r>
            <a:endParaRPr sz="2400">
              <a:solidFill>
                <a:srgbClr val="222222"/>
              </a:solidFill>
              <a:highlight>
                <a:srgbClr val="FFFFFF"/>
              </a:highlight>
            </a:endParaRPr>
          </a:p>
          <a:p>
            <a:pPr indent="-381000" lvl="0" marL="457200" rtl="0" algn="l">
              <a:spcBef>
                <a:spcPts val="0"/>
              </a:spcBef>
              <a:spcAft>
                <a:spcPts val="0"/>
              </a:spcAft>
              <a:buClr>
                <a:srgbClr val="222222"/>
              </a:buClr>
              <a:buSzPts val="2400"/>
              <a:buChar char="●"/>
            </a:pPr>
            <a:r>
              <a:rPr lang="en" sz="2400">
                <a:solidFill>
                  <a:srgbClr val="222222"/>
                </a:solidFill>
                <a:highlight>
                  <a:srgbClr val="FFFFFF"/>
                </a:highlight>
              </a:rPr>
              <a:t>Sum the values</a:t>
            </a:r>
            <a:endParaRPr sz="2400">
              <a:solidFill>
                <a:srgbClr val="222222"/>
              </a:solidFill>
              <a:highlight>
                <a:srgbClr val="FFFFFF"/>
              </a:highlight>
            </a:endParaRPr>
          </a:p>
          <a:p>
            <a:pPr indent="-381000" lvl="0" marL="457200" rtl="0" algn="l">
              <a:spcBef>
                <a:spcPts val="0"/>
              </a:spcBef>
              <a:spcAft>
                <a:spcPts val="0"/>
              </a:spcAft>
              <a:buClr>
                <a:srgbClr val="222222"/>
              </a:buClr>
              <a:buSzPts val="2400"/>
              <a:buChar char="●"/>
            </a:pPr>
            <a:r>
              <a:rPr lang="en" sz="2400">
                <a:solidFill>
                  <a:srgbClr val="222222"/>
                </a:solidFill>
                <a:highlight>
                  <a:srgbClr val="FFFFFF"/>
                </a:highlight>
              </a:rPr>
              <a:t>1 x 2</a:t>
            </a:r>
            <a:r>
              <a:rPr baseline="30000" lang="en" sz="2400">
                <a:solidFill>
                  <a:srgbClr val="222222"/>
                </a:solidFill>
                <a:highlight>
                  <a:srgbClr val="FFFFFF"/>
                </a:highlight>
              </a:rPr>
              <a:t>5</a:t>
            </a:r>
            <a:r>
              <a:rPr lang="en" sz="2400">
                <a:solidFill>
                  <a:srgbClr val="222222"/>
                </a:solidFill>
                <a:highlight>
                  <a:srgbClr val="FFFFFF"/>
                </a:highlight>
              </a:rPr>
              <a:t> + </a:t>
            </a:r>
            <a:r>
              <a:rPr lang="en" sz="2400">
                <a:solidFill>
                  <a:srgbClr val="222222"/>
                </a:solidFill>
                <a:highlight>
                  <a:schemeClr val="lt1"/>
                </a:highlight>
              </a:rPr>
              <a:t>0 x 2</a:t>
            </a:r>
            <a:r>
              <a:rPr baseline="30000" lang="en" sz="2400">
                <a:solidFill>
                  <a:srgbClr val="222222"/>
                </a:solidFill>
                <a:highlight>
                  <a:schemeClr val="lt1"/>
                </a:highlight>
              </a:rPr>
              <a:t>4</a:t>
            </a:r>
            <a:r>
              <a:rPr lang="en" sz="2400">
                <a:solidFill>
                  <a:srgbClr val="222222"/>
                </a:solidFill>
                <a:highlight>
                  <a:schemeClr val="lt1"/>
                </a:highlight>
              </a:rPr>
              <a:t> + 1 x 2</a:t>
            </a:r>
            <a:r>
              <a:rPr baseline="30000" lang="en" sz="2400">
                <a:solidFill>
                  <a:srgbClr val="222222"/>
                </a:solidFill>
                <a:highlight>
                  <a:schemeClr val="lt1"/>
                </a:highlight>
              </a:rPr>
              <a:t>3</a:t>
            </a:r>
            <a:r>
              <a:rPr lang="en" sz="2400">
                <a:solidFill>
                  <a:srgbClr val="222222"/>
                </a:solidFill>
                <a:highlight>
                  <a:schemeClr val="lt1"/>
                </a:highlight>
              </a:rPr>
              <a:t> + 1 x 2</a:t>
            </a:r>
            <a:r>
              <a:rPr baseline="30000" lang="en" sz="2400">
                <a:solidFill>
                  <a:srgbClr val="222222"/>
                </a:solidFill>
                <a:highlight>
                  <a:schemeClr val="lt1"/>
                </a:highlight>
              </a:rPr>
              <a:t>2</a:t>
            </a:r>
            <a:r>
              <a:rPr lang="en" sz="2400">
                <a:solidFill>
                  <a:srgbClr val="222222"/>
                </a:solidFill>
                <a:highlight>
                  <a:schemeClr val="lt1"/>
                </a:highlight>
              </a:rPr>
              <a:t> + 0 x 2</a:t>
            </a:r>
            <a:r>
              <a:rPr baseline="30000" lang="en" sz="2400">
                <a:solidFill>
                  <a:srgbClr val="222222"/>
                </a:solidFill>
                <a:highlight>
                  <a:schemeClr val="lt1"/>
                </a:highlight>
              </a:rPr>
              <a:t>1</a:t>
            </a:r>
            <a:r>
              <a:rPr lang="en" sz="2400">
                <a:solidFill>
                  <a:srgbClr val="222222"/>
                </a:solidFill>
                <a:highlight>
                  <a:schemeClr val="lt1"/>
                </a:highlight>
              </a:rPr>
              <a:t> + 1 x 2</a:t>
            </a:r>
            <a:r>
              <a:rPr baseline="30000" lang="en" sz="2400">
                <a:solidFill>
                  <a:srgbClr val="222222"/>
                </a:solidFill>
                <a:highlight>
                  <a:schemeClr val="lt1"/>
                </a:highlight>
              </a:rPr>
              <a:t>0</a:t>
            </a:r>
            <a:r>
              <a:rPr lang="en" sz="2400">
                <a:solidFill>
                  <a:srgbClr val="222222"/>
                </a:solidFill>
                <a:highlight>
                  <a:schemeClr val="lt1"/>
                </a:highlight>
              </a:rPr>
              <a:t> </a:t>
            </a:r>
            <a:endParaRPr sz="2400">
              <a:solidFill>
                <a:srgbClr val="222222"/>
              </a:solidFill>
              <a:highlight>
                <a:schemeClr val="lt1"/>
              </a:highlight>
            </a:endParaRPr>
          </a:p>
          <a:p>
            <a:pPr indent="-381000" lvl="0" marL="457200" rtl="0" algn="l">
              <a:spcBef>
                <a:spcPts val="0"/>
              </a:spcBef>
              <a:spcAft>
                <a:spcPts val="0"/>
              </a:spcAft>
              <a:buClr>
                <a:srgbClr val="222222"/>
              </a:buClr>
              <a:buSzPts val="2400"/>
              <a:buChar char="●"/>
            </a:pPr>
            <a:r>
              <a:rPr lang="en" sz="2400">
                <a:solidFill>
                  <a:srgbClr val="222222"/>
                </a:solidFill>
                <a:highlight>
                  <a:schemeClr val="lt1"/>
                </a:highlight>
              </a:rPr>
              <a:t>1 x 32 + 0 x 16 + 1 x 8 + 1 x 4 + 0 x 2 + 1 x 1 = </a:t>
            </a:r>
            <a:r>
              <a:rPr b="1" lang="en" sz="2400">
                <a:solidFill>
                  <a:srgbClr val="222222"/>
                </a:solidFill>
                <a:highlight>
                  <a:schemeClr val="lt1"/>
                </a:highlight>
              </a:rPr>
              <a:t>45</a:t>
            </a:r>
            <a:r>
              <a:rPr b="1" baseline="-25000" lang="en" sz="2400">
                <a:solidFill>
                  <a:srgbClr val="222222"/>
                </a:solidFill>
                <a:highlight>
                  <a:schemeClr val="lt1"/>
                </a:highlight>
              </a:rPr>
              <a:t>10</a:t>
            </a:r>
            <a:endParaRPr sz="2400">
              <a:solidFill>
                <a:srgbClr val="222222"/>
              </a:solidFill>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60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Decimal to Binary (Division Remainder)</a:t>
            </a:r>
            <a:endParaRPr/>
          </a:p>
        </p:txBody>
      </p:sp>
      <p:sp>
        <p:nvSpPr>
          <p:cNvPr id="161" name="Google Shape;161;p29"/>
          <p:cNvSpPr txBox="1"/>
          <p:nvPr>
            <p:ph idx="1" type="body"/>
          </p:nvPr>
        </p:nvSpPr>
        <p:spPr>
          <a:xfrm>
            <a:off x="311700" y="9269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22222"/>
                </a:solidFill>
                <a:highlight>
                  <a:schemeClr val="lt1"/>
                </a:highlight>
              </a:rPr>
              <a:t>Convert </a:t>
            </a:r>
            <a:r>
              <a:rPr b="1" lang="en" sz="2400">
                <a:solidFill>
                  <a:srgbClr val="222222"/>
                </a:solidFill>
                <a:highlight>
                  <a:schemeClr val="lt1"/>
                </a:highlight>
              </a:rPr>
              <a:t>147</a:t>
            </a:r>
            <a:r>
              <a:rPr b="1" baseline="-25000" lang="en" sz="2400">
                <a:solidFill>
                  <a:srgbClr val="222222"/>
                </a:solidFill>
                <a:highlight>
                  <a:schemeClr val="lt1"/>
                </a:highlight>
              </a:rPr>
              <a:t>10 </a:t>
            </a:r>
            <a:r>
              <a:rPr baseline="-25000" lang="en" sz="2400">
                <a:solidFill>
                  <a:srgbClr val="222222"/>
                </a:solidFill>
                <a:highlight>
                  <a:schemeClr val="lt1"/>
                </a:highlight>
              </a:rPr>
              <a:t> </a:t>
            </a:r>
            <a:r>
              <a:rPr lang="en" sz="2400">
                <a:solidFill>
                  <a:srgbClr val="222222"/>
                </a:solidFill>
                <a:highlight>
                  <a:schemeClr val="lt1"/>
                </a:highlight>
              </a:rPr>
              <a:t>to </a:t>
            </a:r>
            <a:r>
              <a:rPr b="1" lang="en" sz="2400">
                <a:solidFill>
                  <a:srgbClr val="222222"/>
                </a:solidFill>
                <a:highlight>
                  <a:schemeClr val="lt1"/>
                </a:highlight>
              </a:rPr>
              <a:t>binary</a:t>
            </a:r>
            <a:r>
              <a:rPr lang="en" sz="2400">
                <a:solidFill>
                  <a:srgbClr val="222222"/>
                </a:solidFill>
                <a:highlight>
                  <a:schemeClr val="lt1"/>
                </a:highlight>
              </a:rPr>
              <a:t>:</a:t>
            </a:r>
            <a:endParaRPr sz="2400">
              <a:solidFill>
                <a:srgbClr val="222222"/>
              </a:solidFill>
              <a:highlight>
                <a:schemeClr val="lt1"/>
              </a:highlight>
            </a:endParaRPr>
          </a:p>
          <a:p>
            <a:pPr indent="0" lvl="0" marL="0" rtl="0" algn="l">
              <a:spcBef>
                <a:spcPts val="0"/>
              </a:spcBef>
              <a:spcAft>
                <a:spcPts val="0"/>
              </a:spcAft>
              <a:buNone/>
            </a:pPr>
            <a:r>
              <a:rPr lang="en" sz="2400">
                <a:solidFill>
                  <a:srgbClr val="222222"/>
                </a:solidFill>
                <a:highlight>
                  <a:schemeClr val="lt1"/>
                </a:highlight>
              </a:rPr>
              <a:t> Divide 2 into 147  =   73 rem 1</a:t>
            </a:r>
            <a:endParaRPr sz="2400">
              <a:solidFill>
                <a:srgbClr val="222222"/>
              </a:solidFill>
              <a:highlight>
                <a:schemeClr val="lt1"/>
              </a:highlight>
            </a:endParaRPr>
          </a:p>
          <a:p>
            <a:pPr indent="0" lvl="0" marL="0" rtl="0" algn="l">
              <a:spcBef>
                <a:spcPts val="0"/>
              </a:spcBef>
              <a:spcAft>
                <a:spcPts val="0"/>
              </a:spcAft>
              <a:buNone/>
            </a:pPr>
            <a:r>
              <a:rPr lang="en" sz="2400">
                <a:solidFill>
                  <a:srgbClr val="222222"/>
                </a:solidFill>
                <a:highlight>
                  <a:schemeClr val="lt1"/>
                </a:highlight>
              </a:rPr>
              <a:t> Divide 2 into   73  =   36 rem 1</a:t>
            </a:r>
            <a:endParaRPr sz="2400">
              <a:solidFill>
                <a:srgbClr val="222222"/>
              </a:solidFill>
              <a:highlight>
                <a:schemeClr val="lt1"/>
              </a:highlight>
            </a:endParaRPr>
          </a:p>
          <a:p>
            <a:pPr indent="0" lvl="0" marL="0" rtl="0" algn="l">
              <a:spcBef>
                <a:spcPts val="0"/>
              </a:spcBef>
              <a:spcAft>
                <a:spcPts val="0"/>
              </a:spcAft>
              <a:buNone/>
            </a:pPr>
            <a:r>
              <a:rPr lang="en" sz="2400">
                <a:solidFill>
                  <a:srgbClr val="222222"/>
                </a:solidFill>
                <a:highlight>
                  <a:schemeClr val="lt1"/>
                </a:highlight>
              </a:rPr>
              <a:t> Divide 2 into   36  =   18 rem 0</a:t>
            </a:r>
            <a:endParaRPr sz="2400">
              <a:solidFill>
                <a:srgbClr val="222222"/>
              </a:solidFill>
              <a:highlight>
                <a:schemeClr val="lt1"/>
              </a:highlight>
            </a:endParaRPr>
          </a:p>
          <a:p>
            <a:pPr indent="0" lvl="0" marL="0" rtl="0" algn="l">
              <a:spcBef>
                <a:spcPts val="0"/>
              </a:spcBef>
              <a:spcAft>
                <a:spcPts val="0"/>
              </a:spcAft>
              <a:buNone/>
            </a:pPr>
            <a:r>
              <a:rPr lang="en" sz="2400">
                <a:solidFill>
                  <a:srgbClr val="222222"/>
                </a:solidFill>
                <a:highlight>
                  <a:schemeClr val="lt1"/>
                </a:highlight>
              </a:rPr>
              <a:t> Divide 2 into   18 =     9 rem  0</a:t>
            </a:r>
            <a:endParaRPr sz="2400">
              <a:solidFill>
                <a:srgbClr val="222222"/>
              </a:solidFill>
              <a:highlight>
                <a:schemeClr val="lt1"/>
              </a:highlight>
            </a:endParaRPr>
          </a:p>
          <a:p>
            <a:pPr indent="0" lvl="0" marL="0" rtl="0" algn="l">
              <a:spcBef>
                <a:spcPts val="0"/>
              </a:spcBef>
              <a:spcAft>
                <a:spcPts val="0"/>
              </a:spcAft>
              <a:buNone/>
            </a:pPr>
            <a:r>
              <a:rPr lang="en" sz="2400">
                <a:solidFill>
                  <a:srgbClr val="222222"/>
                </a:solidFill>
                <a:highlight>
                  <a:schemeClr val="lt1"/>
                </a:highlight>
              </a:rPr>
              <a:t> Divide 2 into     9  =     4 rem 1</a:t>
            </a:r>
            <a:endParaRPr sz="2400">
              <a:solidFill>
                <a:srgbClr val="222222"/>
              </a:solidFill>
              <a:highlight>
                <a:schemeClr val="lt1"/>
              </a:highlight>
            </a:endParaRPr>
          </a:p>
          <a:p>
            <a:pPr indent="0" lvl="0" marL="0" rtl="0" algn="l">
              <a:spcBef>
                <a:spcPts val="0"/>
              </a:spcBef>
              <a:spcAft>
                <a:spcPts val="0"/>
              </a:spcAft>
              <a:buNone/>
            </a:pPr>
            <a:r>
              <a:rPr lang="en" sz="2400">
                <a:solidFill>
                  <a:srgbClr val="222222"/>
                </a:solidFill>
                <a:highlight>
                  <a:schemeClr val="lt1"/>
                </a:highlight>
              </a:rPr>
              <a:t> Divide 2 into     4  =     2 rem 0</a:t>
            </a:r>
            <a:endParaRPr sz="2400">
              <a:solidFill>
                <a:srgbClr val="222222"/>
              </a:solidFill>
              <a:highlight>
                <a:schemeClr val="lt1"/>
              </a:highlight>
            </a:endParaRPr>
          </a:p>
          <a:p>
            <a:pPr indent="0" lvl="0" marL="0" rtl="0" algn="l">
              <a:spcBef>
                <a:spcPts val="0"/>
              </a:spcBef>
              <a:spcAft>
                <a:spcPts val="0"/>
              </a:spcAft>
              <a:buNone/>
            </a:pPr>
            <a:r>
              <a:rPr lang="en" sz="2400">
                <a:solidFill>
                  <a:srgbClr val="222222"/>
                </a:solidFill>
                <a:highlight>
                  <a:schemeClr val="lt1"/>
                </a:highlight>
              </a:rPr>
              <a:t> Divide 2 into     2  =     1 rem 0</a:t>
            </a:r>
            <a:endParaRPr sz="2400">
              <a:solidFill>
                <a:srgbClr val="222222"/>
              </a:solidFill>
              <a:highlight>
                <a:schemeClr val="lt1"/>
              </a:highlight>
            </a:endParaRPr>
          </a:p>
          <a:p>
            <a:pPr indent="0" lvl="0" marL="0" rtl="0" algn="l">
              <a:spcBef>
                <a:spcPts val="0"/>
              </a:spcBef>
              <a:spcAft>
                <a:spcPts val="0"/>
              </a:spcAft>
              <a:buNone/>
            </a:pPr>
            <a:r>
              <a:rPr lang="en" sz="2400">
                <a:solidFill>
                  <a:srgbClr val="222222"/>
                </a:solidFill>
                <a:highlight>
                  <a:schemeClr val="lt1"/>
                </a:highlight>
              </a:rPr>
              <a:t> Divide 2 into     1  =     0 rem 1</a:t>
            </a:r>
            <a:endParaRPr sz="2400">
              <a:solidFill>
                <a:srgbClr val="222222"/>
              </a:solidFill>
              <a:highlight>
                <a:schemeClr val="lt1"/>
              </a:highlight>
            </a:endParaRPr>
          </a:p>
          <a:p>
            <a:pPr indent="0" lvl="0" marL="0" rtl="0" algn="l">
              <a:spcBef>
                <a:spcPts val="0"/>
              </a:spcBef>
              <a:spcAft>
                <a:spcPts val="0"/>
              </a:spcAft>
              <a:buNone/>
            </a:pPr>
            <a:r>
              <a:rPr lang="en" sz="2400">
                <a:solidFill>
                  <a:srgbClr val="222222"/>
                </a:solidFill>
                <a:highlight>
                  <a:schemeClr val="lt1"/>
                </a:highlight>
              </a:rPr>
              <a:t>Read remainders bottom to top  = </a:t>
            </a:r>
            <a:r>
              <a:rPr b="1" lang="en" sz="2400">
                <a:solidFill>
                  <a:srgbClr val="222222"/>
                </a:solidFill>
                <a:highlight>
                  <a:schemeClr val="lt1"/>
                </a:highlight>
              </a:rPr>
              <a:t>10010011</a:t>
            </a:r>
            <a:r>
              <a:rPr b="1" baseline="-25000" lang="en" sz="2400">
                <a:solidFill>
                  <a:srgbClr val="222222"/>
                </a:solidFill>
                <a:highlight>
                  <a:schemeClr val="lt1"/>
                </a:highlight>
              </a:rPr>
              <a:t>2</a:t>
            </a:r>
            <a:endParaRPr b="1" baseline="-25000" sz="2400">
              <a:solidFill>
                <a:srgbClr val="222222"/>
              </a:solidFill>
              <a:highlight>
                <a:schemeClr val="lt1"/>
              </a:highlight>
            </a:endParaRPr>
          </a:p>
          <a:p>
            <a:pPr indent="0" lvl="0" marL="0" rtl="0" algn="l">
              <a:spcBef>
                <a:spcPts val="0"/>
              </a:spcBef>
              <a:spcAft>
                <a:spcPts val="0"/>
              </a:spcAft>
              <a:buClr>
                <a:schemeClr val="dk1"/>
              </a:buClr>
              <a:buSzPts val="1100"/>
              <a:buFont typeface="Arial"/>
              <a:buNone/>
            </a:pPr>
            <a:r>
              <a:t/>
            </a:r>
            <a:endParaRPr sz="2400">
              <a:solidFill>
                <a:srgbClr val="222222"/>
              </a:solidFill>
              <a:highlight>
                <a:schemeClr val="lt1"/>
              </a:highlight>
            </a:endParaRPr>
          </a:p>
        </p:txBody>
      </p:sp>
      <p:sp>
        <p:nvSpPr>
          <p:cNvPr id="162" name="Google Shape;162;p29"/>
          <p:cNvSpPr/>
          <p:nvPr/>
        </p:nvSpPr>
        <p:spPr>
          <a:xfrm>
            <a:off x="4656675" y="1756825"/>
            <a:ext cx="345600" cy="2695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9"/>
          <p:cNvSpPr/>
          <p:nvPr/>
        </p:nvSpPr>
        <p:spPr>
          <a:xfrm>
            <a:off x="4360325" y="1395950"/>
            <a:ext cx="352800" cy="329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172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Binary-hexadecimal conversions</a:t>
            </a:r>
            <a:endParaRPr/>
          </a:p>
        </p:txBody>
      </p:sp>
      <p:sp>
        <p:nvSpPr>
          <p:cNvPr id="169" name="Google Shape;169;p30"/>
          <p:cNvSpPr txBox="1"/>
          <p:nvPr>
            <p:ph idx="1" type="body"/>
          </p:nvPr>
        </p:nvSpPr>
        <p:spPr>
          <a:xfrm>
            <a:off x="311700" y="7448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16 = 24, so each hex digit matches exactly four binary digits</a:t>
            </a:r>
            <a:endParaRPr/>
          </a:p>
          <a:p>
            <a:pPr indent="-317500" lvl="1" marL="914400" rtl="0" algn="l">
              <a:spcBef>
                <a:spcPts val="0"/>
              </a:spcBef>
              <a:spcAft>
                <a:spcPts val="0"/>
              </a:spcAft>
              <a:buSzPts val="1400"/>
              <a:buChar char="○"/>
            </a:pPr>
            <a:r>
              <a:rPr lang="en"/>
              <a:t>Binary to hex is a simple 1 for 4 substitution</a:t>
            </a:r>
            <a:endParaRPr/>
          </a:p>
          <a:p>
            <a:pPr indent="-317500" lvl="1" marL="914400" rtl="0" algn="l">
              <a:spcBef>
                <a:spcPts val="0"/>
              </a:spcBef>
              <a:spcAft>
                <a:spcPts val="0"/>
              </a:spcAft>
              <a:buSzPts val="1400"/>
              <a:buChar char="○"/>
            </a:pPr>
            <a:r>
              <a:rPr lang="en"/>
              <a:t>Working right to left, break binary value into 4-bit chunks</a:t>
            </a:r>
            <a:endParaRPr/>
          </a:p>
          <a:p>
            <a:pPr indent="-317500" lvl="1" marL="914400" rtl="0" algn="l">
              <a:spcBef>
                <a:spcPts val="0"/>
              </a:spcBef>
              <a:spcAft>
                <a:spcPts val="0"/>
              </a:spcAft>
              <a:buSzPts val="1400"/>
              <a:buChar char="○"/>
            </a:pPr>
            <a:r>
              <a:rPr lang="en"/>
              <a:t>Add leading 0s as needed</a:t>
            </a:r>
            <a:endParaRPr/>
          </a:p>
          <a:p>
            <a:pPr indent="-317500" lvl="1" marL="914400" rtl="0" algn="l">
              <a:spcBef>
                <a:spcPts val="0"/>
              </a:spcBef>
              <a:spcAft>
                <a:spcPts val="0"/>
              </a:spcAft>
              <a:buSzPts val="1400"/>
              <a:buChar char="○"/>
            </a:pPr>
            <a:r>
              <a:rPr lang="en"/>
              <a:t>Substitute appropriate hex digit for each 4-bit chunk</a:t>
            </a:r>
            <a:endParaRPr/>
          </a:p>
          <a:p>
            <a:pPr indent="-317500" lvl="1" marL="914400" rtl="0" algn="l">
              <a:spcBef>
                <a:spcPts val="0"/>
              </a:spcBef>
              <a:spcAft>
                <a:spcPts val="0"/>
              </a:spcAft>
              <a:buSzPts val="1400"/>
              <a:buChar char="○"/>
            </a:pPr>
            <a:r>
              <a:rPr lang="en"/>
              <a:t>Hex to binary is a simple 4 for 1 substitution</a:t>
            </a:r>
            <a:br>
              <a:rPr lang="en"/>
            </a:br>
            <a:endParaRPr/>
          </a:p>
        </p:txBody>
      </p:sp>
      <p:pic>
        <p:nvPicPr>
          <p:cNvPr id="170" name="Google Shape;170;p30"/>
          <p:cNvPicPr preferRelativeResize="0"/>
          <p:nvPr/>
        </p:nvPicPr>
        <p:blipFill>
          <a:blip r:embed="rId3">
            <a:alphaModFix/>
          </a:blip>
          <a:stretch>
            <a:fillRect/>
          </a:stretch>
        </p:blipFill>
        <p:spPr>
          <a:xfrm>
            <a:off x="479850" y="2433650"/>
            <a:ext cx="3788901" cy="2652225"/>
          </a:xfrm>
          <a:prstGeom prst="rect">
            <a:avLst/>
          </a:prstGeom>
          <a:noFill/>
          <a:ln>
            <a:noFill/>
          </a:ln>
        </p:spPr>
      </p:pic>
      <p:graphicFrame>
        <p:nvGraphicFramePr>
          <p:cNvPr id="171" name="Google Shape;171;p30"/>
          <p:cNvGraphicFramePr/>
          <p:nvPr/>
        </p:nvGraphicFramePr>
        <p:xfrm>
          <a:off x="6328100" y="1917413"/>
          <a:ext cx="3000000" cy="3000000"/>
        </p:xfrm>
        <a:graphic>
          <a:graphicData uri="http://schemas.openxmlformats.org/drawingml/2006/table">
            <a:tbl>
              <a:tblPr>
                <a:noFill/>
                <a:tableStyleId>{9ED675C5-DA69-4234-B464-2A9CC01EB1F2}</a:tableStyleId>
              </a:tblPr>
              <a:tblGrid>
                <a:gridCol w="780075"/>
                <a:gridCol w="780075"/>
                <a:gridCol w="790775"/>
              </a:tblGrid>
              <a:tr h="333375">
                <a:tc>
                  <a:txBody>
                    <a:bodyPr/>
                    <a:lstStyle/>
                    <a:p>
                      <a:pPr indent="0" lvl="0" marL="0" rtl="0" algn="ctr">
                        <a:lnSpc>
                          <a:spcPct val="115000"/>
                        </a:lnSpc>
                        <a:spcBef>
                          <a:spcPts val="400"/>
                        </a:spcBef>
                        <a:spcAft>
                          <a:spcPts val="0"/>
                        </a:spcAft>
                        <a:buNone/>
                      </a:pPr>
                      <a:r>
                        <a:rPr lang="en" sz="1600">
                          <a:solidFill>
                            <a:srgbClr val="40458C"/>
                          </a:solidFill>
                          <a:latin typeface="Verdana"/>
                          <a:ea typeface="Verdana"/>
                          <a:cs typeface="Verdana"/>
                          <a:sym typeface="Verdana"/>
                        </a:rPr>
                        <a:t>0100</a:t>
                      </a:r>
                      <a:endParaRPr sz="1600">
                        <a:solidFill>
                          <a:srgbClr val="40458C"/>
                        </a:solidFill>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400"/>
                        </a:spcBef>
                        <a:spcAft>
                          <a:spcPts val="0"/>
                        </a:spcAft>
                        <a:buNone/>
                      </a:pPr>
                      <a:r>
                        <a:rPr lang="en" sz="1600">
                          <a:solidFill>
                            <a:srgbClr val="40458C"/>
                          </a:solidFill>
                          <a:latin typeface="Verdana"/>
                          <a:ea typeface="Verdana"/>
                          <a:cs typeface="Verdana"/>
                          <a:sym typeface="Verdana"/>
                        </a:rPr>
                        <a:t>0010</a:t>
                      </a:r>
                      <a:endParaRPr sz="1600">
                        <a:solidFill>
                          <a:srgbClr val="40458C"/>
                        </a:solidFill>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400"/>
                        </a:spcBef>
                        <a:spcAft>
                          <a:spcPts val="0"/>
                        </a:spcAft>
                        <a:buNone/>
                      </a:pPr>
                      <a:r>
                        <a:rPr lang="en" sz="1600">
                          <a:solidFill>
                            <a:srgbClr val="40458C"/>
                          </a:solidFill>
                          <a:latin typeface="Verdana"/>
                          <a:ea typeface="Verdana"/>
                          <a:cs typeface="Verdana"/>
                          <a:sym typeface="Verdana"/>
                        </a:rPr>
                        <a:t>1111</a:t>
                      </a:r>
                      <a:endParaRPr sz="1600">
                        <a:solidFill>
                          <a:srgbClr val="40458C"/>
                        </a:solidFill>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3375">
                <a:tc>
                  <a:txBody>
                    <a:bodyPr/>
                    <a:lstStyle/>
                    <a:p>
                      <a:pPr indent="0" lvl="0" marL="0" rtl="0" algn="ctr">
                        <a:lnSpc>
                          <a:spcPct val="115000"/>
                        </a:lnSpc>
                        <a:spcBef>
                          <a:spcPts val="400"/>
                        </a:spcBef>
                        <a:spcAft>
                          <a:spcPts val="0"/>
                        </a:spcAft>
                        <a:buNone/>
                      </a:pPr>
                      <a:r>
                        <a:rPr lang="en" sz="1600">
                          <a:solidFill>
                            <a:srgbClr val="40458C"/>
                          </a:solidFill>
                          <a:latin typeface="Verdana"/>
                          <a:ea typeface="Verdana"/>
                          <a:cs typeface="Verdana"/>
                          <a:sym typeface="Verdana"/>
                        </a:rPr>
                        <a:t>4</a:t>
                      </a:r>
                      <a:endParaRPr sz="1600">
                        <a:solidFill>
                          <a:srgbClr val="40458C"/>
                        </a:solidFill>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400"/>
                        </a:spcBef>
                        <a:spcAft>
                          <a:spcPts val="0"/>
                        </a:spcAft>
                        <a:buNone/>
                      </a:pPr>
                      <a:r>
                        <a:rPr lang="en" sz="1600">
                          <a:solidFill>
                            <a:srgbClr val="40458C"/>
                          </a:solidFill>
                          <a:latin typeface="Verdana"/>
                          <a:ea typeface="Verdana"/>
                          <a:cs typeface="Verdana"/>
                          <a:sym typeface="Verdana"/>
                        </a:rPr>
                        <a:t>2</a:t>
                      </a:r>
                      <a:endParaRPr sz="1600">
                        <a:solidFill>
                          <a:srgbClr val="40458C"/>
                        </a:solidFill>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400"/>
                        </a:spcBef>
                        <a:spcAft>
                          <a:spcPts val="0"/>
                        </a:spcAft>
                        <a:buNone/>
                      </a:pPr>
                      <a:r>
                        <a:rPr lang="en" sz="1600">
                          <a:solidFill>
                            <a:srgbClr val="40458C"/>
                          </a:solidFill>
                          <a:latin typeface="Verdana"/>
                          <a:ea typeface="Verdana"/>
                          <a:cs typeface="Verdana"/>
                          <a:sym typeface="Verdana"/>
                        </a:rPr>
                        <a:t>F</a:t>
                      </a:r>
                      <a:endParaRPr sz="1600">
                        <a:solidFill>
                          <a:srgbClr val="40458C"/>
                        </a:solidFill>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72" name="Google Shape;172;p30"/>
          <p:cNvGraphicFramePr/>
          <p:nvPr/>
        </p:nvGraphicFramePr>
        <p:xfrm>
          <a:off x="6328100" y="3260200"/>
          <a:ext cx="3000000" cy="3000000"/>
        </p:xfrm>
        <a:graphic>
          <a:graphicData uri="http://schemas.openxmlformats.org/drawingml/2006/table">
            <a:tbl>
              <a:tblPr>
                <a:noFill/>
                <a:tableStyleId>{9ED675C5-DA69-4234-B464-2A9CC01EB1F2}</a:tableStyleId>
              </a:tblPr>
              <a:tblGrid>
                <a:gridCol w="780075"/>
                <a:gridCol w="780075"/>
                <a:gridCol w="790775"/>
              </a:tblGrid>
              <a:tr h="333375">
                <a:tc>
                  <a:txBody>
                    <a:bodyPr/>
                    <a:lstStyle/>
                    <a:p>
                      <a:pPr indent="0" lvl="0" marL="0" rtl="0" algn="ctr">
                        <a:lnSpc>
                          <a:spcPct val="115000"/>
                        </a:lnSpc>
                        <a:spcBef>
                          <a:spcPts val="400"/>
                        </a:spcBef>
                        <a:spcAft>
                          <a:spcPts val="0"/>
                        </a:spcAft>
                        <a:buNone/>
                      </a:pPr>
                      <a:r>
                        <a:rPr lang="en" sz="1600">
                          <a:solidFill>
                            <a:srgbClr val="40458C"/>
                          </a:solidFill>
                          <a:latin typeface="Verdana"/>
                          <a:ea typeface="Verdana"/>
                          <a:cs typeface="Verdana"/>
                          <a:sym typeface="Verdana"/>
                        </a:rPr>
                        <a:t>3</a:t>
                      </a:r>
                      <a:endParaRPr sz="1600">
                        <a:solidFill>
                          <a:srgbClr val="40458C"/>
                        </a:solidFill>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400"/>
                        </a:spcBef>
                        <a:spcAft>
                          <a:spcPts val="0"/>
                        </a:spcAft>
                        <a:buNone/>
                      </a:pPr>
                      <a:r>
                        <a:rPr lang="en" sz="1600">
                          <a:solidFill>
                            <a:srgbClr val="40458C"/>
                          </a:solidFill>
                          <a:latin typeface="Verdana"/>
                          <a:ea typeface="Verdana"/>
                          <a:cs typeface="Verdana"/>
                          <a:sym typeface="Verdana"/>
                        </a:rPr>
                        <a:t>9</a:t>
                      </a:r>
                      <a:endParaRPr sz="1600">
                        <a:solidFill>
                          <a:srgbClr val="40458C"/>
                        </a:solidFill>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400"/>
                        </a:spcBef>
                        <a:spcAft>
                          <a:spcPts val="0"/>
                        </a:spcAft>
                        <a:buNone/>
                      </a:pPr>
                      <a:r>
                        <a:rPr lang="en" sz="1600">
                          <a:solidFill>
                            <a:srgbClr val="40458C"/>
                          </a:solidFill>
                          <a:latin typeface="Verdana"/>
                          <a:ea typeface="Verdana"/>
                          <a:cs typeface="Verdana"/>
                          <a:sym typeface="Verdana"/>
                        </a:rPr>
                        <a:t>A</a:t>
                      </a:r>
                      <a:endParaRPr sz="1600">
                        <a:solidFill>
                          <a:srgbClr val="40458C"/>
                        </a:solidFill>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3375">
                <a:tc>
                  <a:txBody>
                    <a:bodyPr/>
                    <a:lstStyle/>
                    <a:p>
                      <a:pPr indent="0" lvl="0" marL="0" rtl="0" algn="ctr">
                        <a:lnSpc>
                          <a:spcPct val="115000"/>
                        </a:lnSpc>
                        <a:spcBef>
                          <a:spcPts val="400"/>
                        </a:spcBef>
                        <a:spcAft>
                          <a:spcPts val="0"/>
                        </a:spcAft>
                        <a:buNone/>
                      </a:pPr>
                      <a:r>
                        <a:rPr lang="en" sz="1600">
                          <a:solidFill>
                            <a:srgbClr val="40458C"/>
                          </a:solidFill>
                          <a:latin typeface="Verdana"/>
                          <a:ea typeface="Verdana"/>
                          <a:cs typeface="Verdana"/>
                          <a:sym typeface="Verdana"/>
                        </a:rPr>
                        <a:t>0011</a:t>
                      </a:r>
                      <a:endParaRPr sz="1600">
                        <a:solidFill>
                          <a:srgbClr val="40458C"/>
                        </a:solidFill>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400"/>
                        </a:spcBef>
                        <a:spcAft>
                          <a:spcPts val="0"/>
                        </a:spcAft>
                        <a:buNone/>
                      </a:pPr>
                      <a:r>
                        <a:rPr lang="en" sz="1600">
                          <a:solidFill>
                            <a:srgbClr val="40458C"/>
                          </a:solidFill>
                          <a:latin typeface="Verdana"/>
                          <a:ea typeface="Verdana"/>
                          <a:cs typeface="Verdana"/>
                          <a:sym typeface="Verdana"/>
                        </a:rPr>
                        <a:t>1001</a:t>
                      </a:r>
                      <a:endParaRPr sz="1600">
                        <a:solidFill>
                          <a:srgbClr val="40458C"/>
                        </a:solidFill>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400"/>
                        </a:spcBef>
                        <a:spcAft>
                          <a:spcPts val="0"/>
                        </a:spcAft>
                        <a:buNone/>
                      </a:pPr>
                      <a:r>
                        <a:rPr lang="en" sz="1600">
                          <a:solidFill>
                            <a:srgbClr val="40458C"/>
                          </a:solidFill>
                          <a:latin typeface="Verdana"/>
                          <a:ea typeface="Verdana"/>
                          <a:cs typeface="Verdana"/>
                          <a:sym typeface="Verdana"/>
                        </a:rPr>
                        <a:t>1010</a:t>
                      </a:r>
                      <a:endParaRPr sz="1600">
                        <a:solidFill>
                          <a:srgbClr val="40458C"/>
                        </a:solidFill>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255700" y="109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Binary-octal conversions</a:t>
            </a:r>
            <a:endParaRPr/>
          </a:p>
        </p:txBody>
      </p:sp>
      <p:sp>
        <p:nvSpPr>
          <p:cNvPr id="178" name="Google Shape;178;p31"/>
          <p:cNvSpPr txBox="1"/>
          <p:nvPr>
            <p:ph idx="1" type="body"/>
          </p:nvPr>
        </p:nvSpPr>
        <p:spPr>
          <a:xfrm>
            <a:off x="311700" y="6818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8 = 23, so each octal digit matches exactly three binary digits</a:t>
            </a:r>
            <a:endParaRPr/>
          </a:p>
          <a:p>
            <a:pPr indent="-317500" lvl="1" marL="914400" rtl="0" algn="l">
              <a:spcBef>
                <a:spcPts val="0"/>
              </a:spcBef>
              <a:spcAft>
                <a:spcPts val="0"/>
              </a:spcAft>
              <a:buSzPts val="1400"/>
              <a:buChar char="○"/>
            </a:pPr>
            <a:r>
              <a:rPr lang="en"/>
              <a:t>Binary to octal is a simple 1 for 3 substitution</a:t>
            </a:r>
            <a:endParaRPr/>
          </a:p>
          <a:p>
            <a:pPr indent="-317500" lvl="1" marL="914400" rtl="0" algn="l">
              <a:spcBef>
                <a:spcPts val="0"/>
              </a:spcBef>
              <a:spcAft>
                <a:spcPts val="0"/>
              </a:spcAft>
              <a:buSzPts val="1400"/>
              <a:buChar char="○"/>
            </a:pPr>
            <a:r>
              <a:rPr lang="en"/>
              <a:t>Working right to left, break binary value into 3-bit chunks</a:t>
            </a:r>
            <a:endParaRPr/>
          </a:p>
          <a:p>
            <a:pPr indent="-317500" lvl="1" marL="914400" rtl="0" algn="l">
              <a:spcBef>
                <a:spcPts val="0"/>
              </a:spcBef>
              <a:spcAft>
                <a:spcPts val="0"/>
              </a:spcAft>
              <a:buSzPts val="1400"/>
              <a:buChar char="○"/>
            </a:pPr>
            <a:r>
              <a:rPr lang="en"/>
              <a:t>Add leading 0s as needed</a:t>
            </a:r>
            <a:endParaRPr/>
          </a:p>
          <a:p>
            <a:pPr indent="-317500" lvl="1" marL="914400" rtl="0" algn="l">
              <a:spcBef>
                <a:spcPts val="0"/>
              </a:spcBef>
              <a:spcAft>
                <a:spcPts val="0"/>
              </a:spcAft>
              <a:buSzPts val="1400"/>
              <a:buChar char="○"/>
            </a:pPr>
            <a:r>
              <a:rPr lang="en"/>
              <a:t>Substitute appropriate octal digit for each 3-bit chunk</a:t>
            </a:r>
            <a:endParaRPr/>
          </a:p>
          <a:p>
            <a:pPr indent="-317500" lvl="1" marL="914400" rtl="0" algn="l">
              <a:spcBef>
                <a:spcPts val="0"/>
              </a:spcBef>
              <a:spcAft>
                <a:spcPts val="0"/>
              </a:spcAft>
              <a:buSzPts val="1400"/>
              <a:buChar char="○"/>
            </a:pPr>
            <a:r>
              <a:rPr lang="en"/>
              <a:t>Octal to binary is a simple 3 for 1 substitution</a:t>
            </a:r>
            <a:br>
              <a:rPr lang="en"/>
            </a:br>
            <a:endParaRPr/>
          </a:p>
        </p:txBody>
      </p:sp>
      <p:graphicFrame>
        <p:nvGraphicFramePr>
          <p:cNvPr id="179" name="Google Shape;179;p31"/>
          <p:cNvGraphicFramePr/>
          <p:nvPr/>
        </p:nvGraphicFramePr>
        <p:xfrm>
          <a:off x="6086650" y="2244800"/>
          <a:ext cx="3000000" cy="3000000"/>
        </p:xfrm>
        <a:graphic>
          <a:graphicData uri="http://schemas.openxmlformats.org/drawingml/2006/table">
            <a:tbl>
              <a:tblPr>
                <a:noFill/>
                <a:tableStyleId>{9ED675C5-DA69-4234-B464-2A9CC01EB1F2}</a:tableStyleId>
              </a:tblPr>
              <a:tblGrid>
                <a:gridCol w="586375"/>
                <a:gridCol w="586375"/>
                <a:gridCol w="586375"/>
                <a:gridCol w="586375"/>
              </a:tblGrid>
              <a:tr h="535450">
                <a:tc>
                  <a:txBody>
                    <a:bodyPr/>
                    <a:lstStyle/>
                    <a:p>
                      <a:pPr indent="0" lvl="0" marL="0" rtl="0" algn="ctr">
                        <a:lnSpc>
                          <a:spcPct val="115000"/>
                        </a:lnSpc>
                        <a:spcBef>
                          <a:spcPts val="400"/>
                        </a:spcBef>
                        <a:spcAft>
                          <a:spcPts val="0"/>
                        </a:spcAft>
                        <a:buNone/>
                      </a:pPr>
                      <a:r>
                        <a:rPr lang="en" sz="1600">
                          <a:solidFill>
                            <a:srgbClr val="40458C"/>
                          </a:solidFill>
                          <a:latin typeface="Verdana"/>
                          <a:ea typeface="Verdana"/>
                          <a:cs typeface="Verdana"/>
                          <a:sym typeface="Verdana"/>
                        </a:rPr>
                        <a:t>010</a:t>
                      </a:r>
                      <a:endParaRPr sz="1600">
                        <a:solidFill>
                          <a:srgbClr val="40458C"/>
                        </a:solidFill>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400"/>
                        </a:spcBef>
                        <a:spcAft>
                          <a:spcPts val="0"/>
                        </a:spcAft>
                        <a:buNone/>
                      </a:pPr>
                      <a:r>
                        <a:rPr lang="en" sz="1600">
                          <a:solidFill>
                            <a:srgbClr val="40458C"/>
                          </a:solidFill>
                          <a:latin typeface="Verdana"/>
                          <a:ea typeface="Verdana"/>
                          <a:cs typeface="Verdana"/>
                          <a:sym typeface="Verdana"/>
                        </a:rPr>
                        <a:t>000</a:t>
                      </a:r>
                      <a:endParaRPr sz="1600">
                        <a:solidFill>
                          <a:srgbClr val="40458C"/>
                        </a:solidFill>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400"/>
                        </a:spcBef>
                        <a:spcAft>
                          <a:spcPts val="0"/>
                        </a:spcAft>
                        <a:buNone/>
                      </a:pPr>
                      <a:r>
                        <a:rPr lang="en" sz="1600">
                          <a:solidFill>
                            <a:srgbClr val="40458C"/>
                          </a:solidFill>
                          <a:latin typeface="Verdana"/>
                          <a:ea typeface="Verdana"/>
                          <a:cs typeface="Verdana"/>
                          <a:sym typeface="Verdana"/>
                        </a:rPr>
                        <a:t>101</a:t>
                      </a:r>
                      <a:endParaRPr sz="1600">
                        <a:solidFill>
                          <a:srgbClr val="40458C"/>
                        </a:solidFill>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400"/>
                        </a:spcBef>
                        <a:spcAft>
                          <a:spcPts val="0"/>
                        </a:spcAft>
                        <a:buNone/>
                      </a:pPr>
                      <a:r>
                        <a:rPr lang="en" sz="1600">
                          <a:solidFill>
                            <a:srgbClr val="40458C"/>
                          </a:solidFill>
                          <a:latin typeface="Verdana"/>
                          <a:ea typeface="Verdana"/>
                          <a:cs typeface="Verdana"/>
                          <a:sym typeface="Verdana"/>
                        </a:rPr>
                        <a:t>111</a:t>
                      </a:r>
                      <a:endParaRPr sz="1600">
                        <a:solidFill>
                          <a:srgbClr val="40458C"/>
                        </a:solidFill>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5450">
                <a:tc>
                  <a:txBody>
                    <a:bodyPr/>
                    <a:lstStyle/>
                    <a:p>
                      <a:pPr indent="0" lvl="0" marL="0" rtl="0" algn="ctr">
                        <a:lnSpc>
                          <a:spcPct val="115000"/>
                        </a:lnSpc>
                        <a:spcBef>
                          <a:spcPts val="400"/>
                        </a:spcBef>
                        <a:spcAft>
                          <a:spcPts val="0"/>
                        </a:spcAft>
                        <a:buNone/>
                      </a:pPr>
                      <a:r>
                        <a:rPr lang="en" sz="1600">
                          <a:solidFill>
                            <a:srgbClr val="40458C"/>
                          </a:solidFill>
                          <a:latin typeface="Verdana"/>
                          <a:ea typeface="Verdana"/>
                          <a:cs typeface="Verdana"/>
                          <a:sym typeface="Verdana"/>
                        </a:rPr>
                        <a:t>2</a:t>
                      </a:r>
                      <a:endParaRPr sz="1600">
                        <a:solidFill>
                          <a:srgbClr val="40458C"/>
                        </a:solidFill>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400"/>
                        </a:spcBef>
                        <a:spcAft>
                          <a:spcPts val="0"/>
                        </a:spcAft>
                        <a:buNone/>
                      </a:pPr>
                      <a:r>
                        <a:rPr lang="en" sz="1600">
                          <a:solidFill>
                            <a:srgbClr val="40458C"/>
                          </a:solidFill>
                          <a:latin typeface="Verdana"/>
                          <a:ea typeface="Verdana"/>
                          <a:cs typeface="Verdana"/>
                          <a:sym typeface="Verdana"/>
                        </a:rPr>
                        <a:t>0</a:t>
                      </a:r>
                      <a:endParaRPr sz="1600">
                        <a:solidFill>
                          <a:srgbClr val="40458C"/>
                        </a:solidFill>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400"/>
                        </a:spcBef>
                        <a:spcAft>
                          <a:spcPts val="0"/>
                        </a:spcAft>
                        <a:buNone/>
                      </a:pPr>
                      <a:r>
                        <a:rPr lang="en" sz="1600">
                          <a:solidFill>
                            <a:srgbClr val="40458C"/>
                          </a:solidFill>
                          <a:latin typeface="Verdana"/>
                          <a:ea typeface="Verdana"/>
                          <a:cs typeface="Verdana"/>
                          <a:sym typeface="Verdana"/>
                        </a:rPr>
                        <a:t>5</a:t>
                      </a:r>
                      <a:endParaRPr sz="1600">
                        <a:solidFill>
                          <a:srgbClr val="40458C"/>
                        </a:solidFill>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400"/>
                        </a:spcBef>
                        <a:spcAft>
                          <a:spcPts val="0"/>
                        </a:spcAft>
                        <a:buNone/>
                      </a:pPr>
                      <a:r>
                        <a:rPr lang="en" sz="1600">
                          <a:solidFill>
                            <a:srgbClr val="40458C"/>
                          </a:solidFill>
                          <a:latin typeface="Verdana"/>
                          <a:ea typeface="Verdana"/>
                          <a:cs typeface="Verdana"/>
                          <a:sym typeface="Verdana"/>
                        </a:rPr>
                        <a:t>7</a:t>
                      </a:r>
                      <a:endParaRPr sz="1600">
                        <a:solidFill>
                          <a:srgbClr val="40458C"/>
                        </a:solidFill>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80" name="Google Shape;180;p31"/>
          <p:cNvGraphicFramePr/>
          <p:nvPr/>
        </p:nvGraphicFramePr>
        <p:xfrm>
          <a:off x="6116400" y="3497425"/>
          <a:ext cx="3000000" cy="3000000"/>
        </p:xfrm>
        <a:graphic>
          <a:graphicData uri="http://schemas.openxmlformats.org/drawingml/2006/table">
            <a:tbl>
              <a:tblPr>
                <a:noFill/>
                <a:tableStyleId>{9ED675C5-DA69-4234-B464-2A9CC01EB1F2}</a:tableStyleId>
              </a:tblPr>
              <a:tblGrid>
                <a:gridCol w="586375"/>
                <a:gridCol w="586375"/>
                <a:gridCol w="586375"/>
                <a:gridCol w="586375"/>
              </a:tblGrid>
              <a:tr h="535450">
                <a:tc>
                  <a:txBody>
                    <a:bodyPr/>
                    <a:lstStyle/>
                    <a:p>
                      <a:pPr indent="0" lvl="0" marL="0" rtl="0" algn="ctr">
                        <a:lnSpc>
                          <a:spcPct val="115000"/>
                        </a:lnSpc>
                        <a:spcBef>
                          <a:spcPts val="400"/>
                        </a:spcBef>
                        <a:spcAft>
                          <a:spcPts val="0"/>
                        </a:spcAft>
                        <a:buNone/>
                      </a:pPr>
                      <a:r>
                        <a:rPr lang="en" sz="1600">
                          <a:solidFill>
                            <a:srgbClr val="40458C"/>
                          </a:solidFill>
                          <a:latin typeface="Verdana"/>
                          <a:ea typeface="Verdana"/>
                          <a:cs typeface="Verdana"/>
                          <a:sym typeface="Verdana"/>
                        </a:rPr>
                        <a:t>1</a:t>
                      </a:r>
                      <a:endParaRPr sz="1600">
                        <a:solidFill>
                          <a:srgbClr val="40458C"/>
                        </a:solidFill>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400"/>
                        </a:spcBef>
                        <a:spcAft>
                          <a:spcPts val="0"/>
                        </a:spcAft>
                        <a:buNone/>
                      </a:pPr>
                      <a:r>
                        <a:rPr lang="en" sz="1600">
                          <a:solidFill>
                            <a:srgbClr val="40458C"/>
                          </a:solidFill>
                          <a:latin typeface="Verdana"/>
                          <a:ea typeface="Verdana"/>
                          <a:cs typeface="Verdana"/>
                          <a:sym typeface="Verdana"/>
                        </a:rPr>
                        <a:t>6</a:t>
                      </a:r>
                      <a:endParaRPr sz="1600">
                        <a:solidFill>
                          <a:srgbClr val="40458C"/>
                        </a:solidFill>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400"/>
                        </a:spcBef>
                        <a:spcAft>
                          <a:spcPts val="0"/>
                        </a:spcAft>
                        <a:buNone/>
                      </a:pPr>
                      <a:r>
                        <a:rPr lang="en" sz="1600">
                          <a:solidFill>
                            <a:srgbClr val="40458C"/>
                          </a:solidFill>
                          <a:latin typeface="Verdana"/>
                          <a:ea typeface="Verdana"/>
                          <a:cs typeface="Verdana"/>
                          <a:sym typeface="Verdana"/>
                        </a:rPr>
                        <a:t>3</a:t>
                      </a:r>
                      <a:endParaRPr sz="1600">
                        <a:solidFill>
                          <a:srgbClr val="40458C"/>
                        </a:solidFill>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400"/>
                        </a:spcBef>
                        <a:spcAft>
                          <a:spcPts val="0"/>
                        </a:spcAft>
                        <a:buNone/>
                      </a:pPr>
                      <a:r>
                        <a:rPr lang="en" sz="1600">
                          <a:solidFill>
                            <a:srgbClr val="40458C"/>
                          </a:solidFill>
                          <a:latin typeface="Verdana"/>
                          <a:ea typeface="Verdana"/>
                          <a:cs typeface="Verdana"/>
                          <a:sym typeface="Verdana"/>
                        </a:rPr>
                        <a:t>2</a:t>
                      </a:r>
                      <a:endParaRPr sz="1600">
                        <a:solidFill>
                          <a:srgbClr val="40458C"/>
                        </a:solidFill>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5450">
                <a:tc>
                  <a:txBody>
                    <a:bodyPr/>
                    <a:lstStyle/>
                    <a:p>
                      <a:pPr indent="0" lvl="0" marL="0" rtl="0" algn="ctr">
                        <a:lnSpc>
                          <a:spcPct val="115000"/>
                        </a:lnSpc>
                        <a:spcBef>
                          <a:spcPts val="400"/>
                        </a:spcBef>
                        <a:spcAft>
                          <a:spcPts val="0"/>
                        </a:spcAft>
                        <a:buNone/>
                      </a:pPr>
                      <a:r>
                        <a:rPr lang="en" sz="1600">
                          <a:solidFill>
                            <a:srgbClr val="40458C"/>
                          </a:solidFill>
                          <a:latin typeface="Verdana"/>
                          <a:ea typeface="Verdana"/>
                          <a:cs typeface="Verdana"/>
                          <a:sym typeface="Verdana"/>
                        </a:rPr>
                        <a:t>001</a:t>
                      </a:r>
                      <a:endParaRPr sz="1600">
                        <a:solidFill>
                          <a:srgbClr val="40458C"/>
                        </a:solidFill>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400"/>
                        </a:spcBef>
                        <a:spcAft>
                          <a:spcPts val="0"/>
                        </a:spcAft>
                        <a:buNone/>
                      </a:pPr>
                      <a:r>
                        <a:rPr lang="en" sz="1600">
                          <a:solidFill>
                            <a:srgbClr val="40458C"/>
                          </a:solidFill>
                          <a:latin typeface="Verdana"/>
                          <a:ea typeface="Verdana"/>
                          <a:cs typeface="Verdana"/>
                          <a:sym typeface="Verdana"/>
                        </a:rPr>
                        <a:t>110</a:t>
                      </a:r>
                      <a:endParaRPr sz="1600">
                        <a:solidFill>
                          <a:srgbClr val="40458C"/>
                        </a:solidFill>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400"/>
                        </a:spcBef>
                        <a:spcAft>
                          <a:spcPts val="0"/>
                        </a:spcAft>
                        <a:buNone/>
                      </a:pPr>
                      <a:r>
                        <a:rPr lang="en" sz="1600">
                          <a:solidFill>
                            <a:srgbClr val="40458C"/>
                          </a:solidFill>
                          <a:latin typeface="Verdana"/>
                          <a:ea typeface="Verdana"/>
                          <a:cs typeface="Verdana"/>
                          <a:sym typeface="Verdana"/>
                        </a:rPr>
                        <a:t>011</a:t>
                      </a:r>
                      <a:endParaRPr sz="1600">
                        <a:solidFill>
                          <a:srgbClr val="40458C"/>
                        </a:solidFill>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400"/>
                        </a:spcBef>
                        <a:spcAft>
                          <a:spcPts val="0"/>
                        </a:spcAft>
                        <a:buNone/>
                      </a:pPr>
                      <a:r>
                        <a:rPr lang="en" sz="1600">
                          <a:solidFill>
                            <a:srgbClr val="40458C"/>
                          </a:solidFill>
                          <a:latin typeface="Verdana"/>
                          <a:ea typeface="Verdana"/>
                          <a:cs typeface="Verdana"/>
                          <a:sym typeface="Verdana"/>
                        </a:rPr>
                        <a:t>010</a:t>
                      </a:r>
                      <a:endParaRPr sz="1600">
                        <a:solidFill>
                          <a:srgbClr val="40458C"/>
                        </a:solidFill>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81" name="Google Shape;181;p31"/>
          <p:cNvPicPr preferRelativeResize="0"/>
          <p:nvPr/>
        </p:nvPicPr>
        <p:blipFill>
          <a:blip r:embed="rId3">
            <a:alphaModFix/>
          </a:blip>
          <a:stretch>
            <a:fillRect/>
          </a:stretch>
        </p:blipFill>
        <p:spPr>
          <a:xfrm>
            <a:off x="1620225" y="2321000"/>
            <a:ext cx="1704025" cy="2821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230075" y="108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Pattern Names - Hexadecimal</a:t>
            </a:r>
            <a:endParaRPr/>
          </a:p>
        </p:txBody>
      </p:sp>
      <p:sp>
        <p:nvSpPr>
          <p:cNvPr id="187" name="Google Shape;187;p32"/>
          <p:cNvSpPr txBox="1"/>
          <p:nvPr>
            <p:ph idx="1" type="body"/>
          </p:nvPr>
        </p:nvSpPr>
        <p:spPr>
          <a:xfrm>
            <a:off x="230075" y="619500"/>
            <a:ext cx="8520600" cy="3904500"/>
          </a:xfrm>
          <a:prstGeom prst="rect">
            <a:avLst/>
          </a:prstGeom>
        </p:spPr>
        <p:txBody>
          <a:bodyPr anchorCtr="0" anchor="t" bIns="91425" lIns="91425" spcFirstLastPara="1" rIns="91425" wrap="square" tIns="91425">
            <a:noAutofit/>
          </a:bodyPr>
          <a:lstStyle/>
          <a:p>
            <a:pPr indent="0" lvl="0" marL="63500" marR="63500" rtl="0" algn="just">
              <a:spcBef>
                <a:spcPts val="0"/>
              </a:spcBef>
              <a:spcAft>
                <a:spcPts val="0"/>
              </a:spcAft>
              <a:buNone/>
            </a:pPr>
            <a:r>
              <a:rPr lang="en">
                <a:solidFill>
                  <a:schemeClr val="dk1"/>
                </a:solidFill>
              </a:rPr>
              <a:t>Consider the following pattern. It is not easy for people to work with. </a:t>
            </a:r>
            <a:endParaRPr>
              <a:solidFill>
                <a:schemeClr val="dk1"/>
              </a:solidFill>
            </a:endParaRPr>
          </a:p>
          <a:p>
            <a:pPr indent="0" lvl="0" marL="342900" rtl="0" algn="l">
              <a:spcBef>
                <a:spcPts val="0"/>
              </a:spcBef>
              <a:spcAft>
                <a:spcPts val="0"/>
              </a:spcAft>
              <a:buNone/>
            </a:pPr>
            <a:r>
              <a:rPr lang="en">
                <a:solidFill>
                  <a:schemeClr val="dk1"/>
                </a:solidFill>
                <a:highlight>
                  <a:srgbClr val="FAF5F5"/>
                </a:highlight>
                <a:latin typeface="Courier New"/>
                <a:ea typeface="Courier New"/>
                <a:cs typeface="Courier New"/>
                <a:sym typeface="Courier New"/>
              </a:rPr>
              <a:t>0010100010101010</a:t>
            </a:r>
            <a:br>
              <a:rPr lang="en">
                <a:solidFill>
                  <a:schemeClr val="dk1"/>
                </a:solidFill>
                <a:highlight>
                  <a:srgbClr val="FAF5F5"/>
                </a:highlight>
                <a:latin typeface="Courier New"/>
                <a:ea typeface="Courier New"/>
                <a:cs typeface="Courier New"/>
                <a:sym typeface="Courier New"/>
              </a:rPr>
            </a:br>
            <a:endParaRPr>
              <a:solidFill>
                <a:schemeClr val="dk1"/>
              </a:solidFill>
              <a:highlight>
                <a:srgbClr val="FAF5F5"/>
              </a:highlight>
              <a:latin typeface="Courier New"/>
              <a:ea typeface="Courier New"/>
              <a:cs typeface="Courier New"/>
              <a:sym typeface="Courier New"/>
            </a:endParaRPr>
          </a:p>
          <a:p>
            <a:pPr indent="0" lvl="0" marL="63500" marR="63500" rtl="0" algn="just">
              <a:spcBef>
                <a:spcPts val="0"/>
              </a:spcBef>
              <a:spcAft>
                <a:spcPts val="0"/>
              </a:spcAft>
              <a:buNone/>
            </a:pPr>
            <a:r>
              <a:rPr lang="en">
                <a:solidFill>
                  <a:schemeClr val="dk1"/>
                </a:solidFill>
              </a:rPr>
              <a:t>It is convenient to break bit patterns into 4-bit groups (called </a:t>
            </a:r>
            <a:r>
              <a:rPr b="1" lang="en">
                <a:solidFill>
                  <a:schemeClr val="dk1"/>
                </a:solidFill>
              </a:rPr>
              <a:t>nibbles</a:t>
            </a:r>
            <a:r>
              <a:rPr lang="en">
                <a:solidFill>
                  <a:schemeClr val="dk1"/>
                </a:solidFill>
              </a:rPr>
              <a:t>):</a:t>
            </a:r>
            <a:endParaRPr>
              <a:solidFill>
                <a:schemeClr val="dk1"/>
              </a:solidFill>
            </a:endParaRPr>
          </a:p>
          <a:p>
            <a:pPr indent="0" lvl="0" marL="342900" rtl="0" algn="l">
              <a:spcBef>
                <a:spcPts val="0"/>
              </a:spcBef>
              <a:spcAft>
                <a:spcPts val="0"/>
              </a:spcAft>
              <a:buNone/>
            </a:pPr>
            <a:r>
              <a:rPr lang="en">
                <a:solidFill>
                  <a:schemeClr val="dk1"/>
                </a:solidFill>
                <a:highlight>
                  <a:srgbClr val="FAF5F5"/>
                </a:highlight>
                <a:latin typeface="Courier New"/>
                <a:ea typeface="Courier New"/>
                <a:cs typeface="Courier New"/>
                <a:sym typeface="Courier New"/>
              </a:rPr>
              <a:t>0010 1000 1010 1010</a:t>
            </a:r>
            <a:br>
              <a:rPr lang="en">
                <a:solidFill>
                  <a:schemeClr val="dk1"/>
                </a:solidFill>
                <a:highlight>
                  <a:srgbClr val="FAF5F5"/>
                </a:highlight>
                <a:latin typeface="Courier New"/>
                <a:ea typeface="Courier New"/>
                <a:cs typeface="Courier New"/>
                <a:sym typeface="Courier New"/>
              </a:rPr>
            </a:br>
            <a:endParaRPr>
              <a:solidFill>
                <a:schemeClr val="dk1"/>
              </a:solidFill>
              <a:highlight>
                <a:srgbClr val="FAF5F5"/>
              </a:highlight>
              <a:latin typeface="Courier New"/>
              <a:ea typeface="Courier New"/>
              <a:cs typeface="Courier New"/>
              <a:sym typeface="Courier New"/>
            </a:endParaRPr>
          </a:p>
          <a:p>
            <a:pPr indent="0" lvl="0" marL="63500" marR="63500" rtl="0" algn="just">
              <a:spcBef>
                <a:spcPts val="0"/>
              </a:spcBef>
              <a:spcAft>
                <a:spcPts val="0"/>
              </a:spcAft>
              <a:buNone/>
            </a:pPr>
            <a:r>
              <a:rPr lang="en">
                <a:solidFill>
                  <a:schemeClr val="dk1"/>
                </a:solidFill>
              </a:rPr>
              <a:t>There are 16 (  2</a:t>
            </a:r>
            <a:r>
              <a:rPr baseline="30000" lang="en">
                <a:solidFill>
                  <a:schemeClr val="dk1"/>
                </a:solidFill>
              </a:rPr>
              <a:t>4</a:t>
            </a:r>
            <a:r>
              <a:rPr lang="en">
                <a:solidFill>
                  <a:schemeClr val="dk1"/>
                </a:solidFill>
              </a:rPr>
              <a:t> ) possible patterns in a </a:t>
            </a:r>
            <a:r>
              <a:rPr b="1" lang="en">
                <a:solidFill>
                  <a:schemeClr val="dk1"/>
                </a:solidFill>
              </a:rPr>
              <a:t>nibble</a:t>
            </a:r>
            <a:r>
              <a:rPr lang="en">
                <a:solidFill>
                  <a:schemeClr val="dk1"/>
                </a:solidFill>
              </a:rPr>
              <a:t>.</a:t>
            </a:r>
            <a:endParaRPr>
              <a:solidFill>
                <a:schemeClr val="dk1"/>
              </a:solidFill>
            </a:endParaRPr>
          </a:p>
          <a:p>
            <a:pPr indent="-342900" lvl="0" marL="914400" marR="63500" rtl="0" algn="just">
              <a:spcBef>
                <a:spcPts val="0"/>
              </a:spcBef>
              <a:spcAft>
                <a:spcPts val="0"/>
              </a:spcAft>
              <a:buClr>
                <a:schemeClr val="dk1"/>
              </a:buClr>
              <a:buSzPts val="1800"/>
              <a:buAutoNum type="arabicPeriod"/>
            </a:pPr>
            <a:r>
              <a:rPr lang="en">
                <a:solidFill>
                  <a:schemeClr val="dk1"/>
                </a:solidFill>
              </a:rPr>
              <a:t>Bits are grouped into nibbles starting at the right. </a:t>
            </a:r>
            <a:endParaRPr>
              <a:solidFill>
                <a:schemeClr val="dk1"/>
              </a:solidFill>
            </a:endParaRPr>
          </a:p>
          <a:p>
            <a:pPr indent="-342900" lvl="0" marL="914400" marR="63500" rtl="0" algn="just">
              <a:spcBef>
                <a:spcPts val="0"/>
              </a:spcBef>
              <a:spcAft>
                <a:spcPts val="0"/>
              </a:spcAft>
              <a:buClr>
                <a:schemeClr val="dk1"/>
              </a:buClr>
              <a:buSzPts val="1800"/>
              <a:buAutoNum type="arabicPeriod"/>
            </a:pPr>
            <a:r>
              <a:rPr lang="en">
                <a:solidFill>
                  <a:schemeClr val="dk1"/>
                </a:solidFill>
              </a:rPr>
              <a:t>Each nibble is given a hex digit</a:t>
            </a:r>
            <a:endParaRPr>
              <a:solidFill>
                <a:schemeClr val="dk1"/>
              </a:solidFill>
            </a:endParaRPr>
          </a:p>
          <a:p>
            <a:pPr indent="0" lvl="0" marL="457200" marR="63500" rtl="0" algn="just">
              <a:spcBef>
                <a:spcPts val="0"/>
              </a:spcBef>
              <a:spcAft>
                <a:spcPts val="0"/>
              </a:spcAft>
              <a:buNone/>
            </a:pPr>
            <a:r>
              <a:t/>
            </a:r>
            <a:endParaRPr>
              <a:solidFill>
                <a:schemeClr val="dk1"/>
              </a:solidFill>
            </a:endParaRPr>
          </a:p>
          <a:p>
            <a:pPr indent="0" lvl="0" marL="0" marR="63500" rtl="0" algn="just">
              <a:spcBef>
                <a:spcPts val="0"/>
              </a:spcBef>
              <a:spcAft>
                <a:spcPts val="0"/>
              </a:spcAft>
              <a:buNone/>
            </a:pPr>
            <a:r>
              <a:rPr lang="en">
                <a:solidFill>
                  <a:schemeClr val="dk1"/>
                </a:solidFill>
              </a:rPr>
              <a:t>This method of giving names to patterns is called </a:t>
            </a:r>
            <a:r>
              <a:rPr b="1" lang="en">
                <a:solidFill>
                  <a:schemeClr val="dk1"/>
                </a:solidFill>
              </a:rPr>
              <a:t>hexadecimal</a:t>
            </a:r>
            <a:endParaRPr>
              <a:solidFill>
                <a:schemeClr val="dk1"/>
              </a:solidFill>
            </a:endParaRPr>
          </a:p>
          <a:p>
            <a:pPr indent="0" lvl="0" marL="342900" rtl="0" algn="l">
              <a:spcBef>
                <a:spcPts val="0"/>
              </a:spcBef>
              <a:spcAft>
                <a:spcPts val="0"/>
              </a:spcAft>
              <a:buNone/>
            </a:pPr>
            <a:r>
              <a:rPr lang="en">
                <a:solidFill>
                  <a:schemeClr val="dk1"/>
                </a:solidFill>
                <a:highlight>
                  <a:srgbClr val="FAF5F5"/>
                </a:highlight>
                <a:latin typeface="Courier New"/>
                <a:ea typeface="Courier New"/>
                <a:cs typeface="Courier New"/>
                <a:sym typeface="Courier New"/>
              </a:rPr>
              <a:t>0010 1000 1010 1100 = 28AC</a:t>
            </a:r>
            <a:br>
              <a:rPr lang="en">
                <a:solidFill>
                  <a:schemeClr val="dk1"/>
                </a:solidFill>
                <a:highlight>
                  <a:srgbClr val="FAF5F5"/>
                </a:highlight>
                <a:latin typeface="Courier New"/>
                <a:ea typeface="Courier New"/>
                <a:cs typeface="Courier New"/>
                <a:sym typeface="Courier New"/>
              </a:rPr>
            </a:br>
            <a:endParaRPr>
              <a:solidFill>
                <a:schemeClr val="dk1"/>
              </a:solidFill>
              <a:highlight>
                <a:srgbClr val="FAF5F5"/>
              </a:highlight>
              <a:latin typeface="Courier New"/>
              <a:ea typeface="Courier New"/>
              <a:cs typeface="Courier New"/>
              <a:sym typeface="Courier New"/>
            </a:endParaRPr>
          </a:p>
          <a:p>
            <a:pPr indent="0" lvl="0" marL="63500" marR="63500" rtl="0" algn="just">
              <a:spcBef>
                <a:spcPts val="0"/>
              </a:spcBef>
              <a:spcAft>
                <a:spcPts val="0"/>
              </a:spcAft>
              <a:buNone/>
            </a:pPr>
            <a:r>
              <a:t/>
            </a:r>
            <a:endParaRPr b="1">
              <a:solidFill>
                <a:schemeClr val="dk1"/>
              </a:solidFill>
            </a:endParaRPr>
          </a:p>
          <a:p>
            <a:pPr indent="0" lvl="0" marL="0" rtl="0" algn="l">
              <a:spcBef>
                <a:spcPts val="0"/>
              </a:spcBef>
              <a:spcAft>
                <a:spcPts val="1600"/>
              </a:spcAft>
              <a:buNone/>
            </a:pPr>
            <a:r>
              <a:t/>
            </a:r>
            <a:endParaRPr/>
          </a:p>
        </p:txBody>
      </p:sp>
      <p:sp>
        <p:nvSpPr>
          <p:cNvPr id="188" name="Google Shape;188;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Representations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114300" marR="114300" rtl="0" algn="just">
              <a:spcBef>
                <a:spcPts val="0"/>
              </a:spcBef>
              <a:spcAft>
                <a:spcPts val="0"/>
              </a:spcAft>
              <a:buClr>
                <a:schemeClr val="dk1"/>
              </a:buClr>
              <a:buSzPts val="1100"/>
              <a:buFont typeface="Arial"/>
              <a:buNone/>
            </a:pPr>
            <a:r>
              <a:rPr lang="en">
                <a:solidFill>
                  <a:schemeClr val="dk1"/>
                </a:solidFill>
              </a:rPr>
              <a:t>What you thought is a </a:t>
            </a:r>
            <a:r>
              <a:rPr b="1" lang="en">
                <a:solidFill>
                  <a:schemeClr val="dk1"/>
                </a:solidFill>
              </a:rPr>
              <a:t>representation</a:t>
            </a:r>
            <a:r>
              <a:rPr lang="en">
                <a:solidFill>
                  <a:schemeClr val="dk1"/>
                </a:solidFill>
              </a:rPr>
              <a:t> of the number. These are all different representations of the same number:</a:t>
            </a:r>
            <a:endParaRPr>
              <a:solidFill>
                <a:schemeClr val="dk1"/>
              </a:solidFill>
            </a:endParaRPr>
          </a:p>
          <a:p>
            <a:pPr indent="0" lvl="0" marL="647700" rtl="0" algn="l">
              <a:spcBef>
                <a:spcPts val="0"/>
              </a:spcBef>
              <a:spcAft>
                <a:spcPts val="0"/>
              </a:spcAft>
              <a:buClr>
                <a:schemeClr val="dk1"/>
              </a:buClr>
              <a:buSzPts val="1100"/>
              <a:buFont typeface="Arial"/>
              <a:buNone/>
            </a:pPr>
            <a:r>
              <a:rPr b="1" lang="en">
                <a:solidFill>
                  <a:schemeClr val="dk1"/>
                </a:solidFill>
                <a:highlight>
                  <a:srgbClr val="FAF5F5"/>
                </a:highlight>
                <a:latin typeface="Courier New"/>
                <a:ea typeface="Courier New"/>
                <a:cs typeface="Courier New"/>
                <a:sym typeface="Courier New"/>
              </a:rPr>
              <a:t>XII</a:t>
            </a:r>
            <a:br>
              <a:rPr b="1" lang="en">
                <a:solidFill>
                  <a:schemeClr val="dk1"/>
                </a:solidFill>
                <a:highlight>
                  <a:srgbClr val="FAF5F5"/>
                </a:highlight>
                <a:latin typeface="Courier New"/>
                <a:ea typeface="Courier New"/>
                <a:cs typeface="Courier New"/>
                <a:sym typeface="Courier New"/>
              </a:rPr>
            </a:br>
            <a:endParaRPr b="1">
              <a:solidFill>
                <a:schemeClr val="dk1"/>
              </a:solidFill>
            </a:endParaRPr>
          </a:p>
          <a:p>
            <a:pPr indent="0" lvl="0" marL="647700" rtl="0" algn="l">
              <a:spcBef>
                <a:spcPts val="0"/>
              </a:spcBef>
              <a:spcAft>
                <a:spcPts val="0"/>
              </a:spcAft>
              <a:buClr>
                <a:schemeClr val="dk1"/>
              </a:buClr>
              <a:buSzPts val="1100"/>
              <a:buFont typeface="Arial"/>
              <a:buNone/>
            </a:pPr>
            <a:r>
              <a:rPr b="1" lang="en">
                <a:solidFill>
                  <a:schemeClr val="dk1"/>
                </a:solidFill>
                <a:highlight>
                  <a:srgbClr val="FAF5F5"/>
                </a:highlight>
                <a:latin typeface="Courier New"/>
                <a:ea typeface="Courier New"/>
                <a:cs typeface="Courier New"/>
                <a:sym typeface="Courier New"/>
              </a:rPr>
              <a:t>///// ///// //</a:t>
            </a:r>
            <a:br>
              <a:rPr b="1" lang="en">
                <a:solidFill>
                  <a:schemeClr val="dk1"/>
                </a:solidFill>
                <a:highlight>
                  <a:srgbClr val="FAF5F5"/>
                </a:highlight>
                <a:latin typeface="Courier New"/>
                <a:ea typeface="Courier New"/>
                <a:cs typeface="Courier New"/>
                <a:sym typeface="Courier New"/>
              </a:rPr>
            </a:br>
            <a:endParaRPr b="1">
              <a:solidFill>
                <a:schemeClr val="dk1"/>
              </a:solidFill>
            </a:endParaRPr>
          </a:p>
          <a:p>
            <a:pPr indent="0" lvl="0" marL="647700" rtl="0" algn="l">
              <a:spcBef>
                <a:spcPts val="0"/>
              </a:spcBef>
              <a:spcAft>
                <a:spcPts val="0"/>
              </a:spcAft>
              <a:buClr>
                <a:schemeClr val="dk1"/>
              </a:buClr>
              <a:buSzPts val="1100"/>
              <a:buFont typeface="Arial"/>
              <a:buNone/>
            </a:pPr>
            <a:r>
              <a:rPr b="1" lang="en">
                <a:solidFill>
                  <a:schemeClr val="dk1"/>
                </a:solidFill>
                <a:highlight>
                  <a:srgbClr val="FAF5F5"/>
                </a:highlight>
                <a:latin typeface="Courier New"/>
                <a:ea typeface="Courier New"/>
                <a:cs typeface="Courier New"/>
                <a:sym typeface="Courier New"/>
              </a:rPr>
              <a:t>12</a:t>
            </a:r>
            <a:br>
              <a:rPr b="1" lang="en">
                <a:solidFill>
                  <a:schemeClr val="dk1"/>
                </a:solidFill>
                <a:highlight>
                  <a:srgbClr val="FAF5F5"/>
                </a:highlight>
                <a:latin typeface="Courier New"/>
                <a:ea typeface="Courier New"/>
                <a:cs typeface="Courier New"/>
                <a:sym typeface="Courier New"/>
              </a:rPr>
            </a:br>
            <a:endParaRPr b="1">
              <a:solidFill>
                <a:schemeClr val="dk1"/>
              </a:solidFill>
            </a:endParaRPr>
          </a:p>
          <a:p>
            <a:pPr indent="0" lvl="0" marL="647700" rtl="0" algn="l">
              <a:spcBef>
                <a:spcPts val="0"/>
              </a:spcBef>
              <a:spcAft>
                <a:spcPts val="0"/>
              </a:spcAft>
              <a:buNone/>
            </a:pPr>
            <a:r>
              <a:rPr b="1" lang="en">
                <a:solidFill>
                  <a:schemeClr val="dk1"/>
                </a:solidFill>
                <a:highlight>
                  <a:srgbClr val="FAF5F5"/>
                </a:highlight>
                <a:latin typeface="Courier New"/>
                <a:ea typeface="Courier New"/>
                <a:cs typeface="Courier New"/>
                <a:sym typeface="Courier New"/>
              </a:rPr>
              <a:t>twelve</a:t>
            </a:r>
            <a:endParaRPr b="1">
              <a:solidFill>
                <a:schemeClr val="dk1"/>
              </a:solidFill>
              <a:highlight>
                <a:srgbClr val="FAF5F5"/>
              </a:highlight>
              <a:latin typeface="Courier New"/>
              <a:ea typeface="Courier New"/>
              <a:cs typeface="Courier New"/>
              <a:sym typeface="Courier New"/>
            </a:endParaRPr>
          </a:p>
          <a:p>
            <a:pPr indent="0" lvl="0" marL="647700" rtl="0" algn="l">
              <a:spcBef>
                <a:spcPts val="0"/>
              </a:spcBef>
              <a:spcAft>
                <a:spcPts val="0"/>
              </a:spcAft>
              <a:buClr>
                <a:schemeClr val="dk1"/>
              </a:buClr>
              <a:buSzPts val="1100"/>
              <a:buFont typeface="Arial"/>
              <a:buNone/>
            </a:pPr>
            <a:br>
              <a:rPr b="1" lang="en">
                <a:solidFill>
                  <a:schemeClr val="dk1"/>
                </a:solidFill>
                <a:highlight>
                  <a:srgbClr val="FAF5F5"/>
                </a:highlight>
                <a:latin typeface="Courier New"/>
                <a:ea typeface="Courier New"/>
                <a:cs typeface="Courier New"/>
                <a:sym typeface="Courier New"/>
              </a:rPr>
            </a:br>
            <a:r>
              <a:rPr b="1" lang="en">
                <a:solidFill>
                  <a:schemeClr val="dk1"/>
                </a:solidFill>
                <a:highlight>
                  <a:srgbClr val="FAF5F5"/>
                </a:highlight>
                <a:latin typeface="Courier New"/>
                <a:ea typeface="Courier New"/>
                <a:cs typeface="Courier New"/>
                <a:sym typeface="Courier New"/>
              </a:rPr>
              <a:t>1100</a:t>
            </a:r>
            <a:r>
              <a:rPr b="1" baseline="-25000" lang="en">
                <a:solidFill>
                  <a:srgbClr val="5050F0"/>
                </a:solidFill>
                <a:highlight>
                  <a:srgbClr val="FAF5F5"/>
                </a:highlight>
                <a:latin typeface="Courier New"/>
                <a:ea typeface="Courier New"/>
                <a:cs typeface="Courier New"/>
                <a:sym typeface="Courier New"/>
              </a:rPr>
              <a:t>2</a:t>
            </a:r>
            <a:endParaRPr b="1" baseline="-25000">
              <a:solidFill>
                <a:srgbClr val="5050F0"/>
              </a:solidFill>
              <a:highlight>
                <a:srgbClr val="FAF5F5"/>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Pattern Names - Octal</a:t>
            </a:r>
            <a:endParaRPr/>
          </a:p>
        </p:txBody>
      </p:sp>
      <p:sp>
        <p:nvSpPr>
          <p:cNvPr id="194" name="Google Shape;194;p33"/>
          <p:cNvSpPr txBox="1"/>
          <p:nvPr>
            <p:ph idx="1" type="body"/>
          </p:nvPr>
        </p:nvSpPr>
        <p:spPr>
          <a:xfrm>
            <a:off x="311700" y="1017725"/>
            <a:ext cx="8520600" cy="3904500"/>
          </a:xfrm>
          <a:prstGeom prst="rect">
            <a:avLst/>
          </a:prstGeom>
        </p:spPr>
        <p:txBody>
          <a:bodyPr anchorCtr="0" anchor="t" bIns="91425" lIns="91425" spcFirstLastPara="1" rIns="91425" wrap="square" tIns="91425">
            <a:noAutofit/>
          </a:bodyPr>
          <a:lstStyle/>
          <a:p>
            <a:pPr indent="0" lvl="0" marL="63500" marR="63500" rtl="0" algn="just">
              <a:spcBef>
                <a:spcPts val="0"/>
              </a:spcBef>
              <a:spcAft>
                <a:spcPts val="0"/>
              </a:spcAft>
              <a:buNone/>
            </a:pPr>
            <a:r>
              <a:rPr lang="en" sz="1400">
                <a:solidFill>
                  <a:schemeClr val="dk1"/>
                </a:solidFill>
              </a:rPr>
              <a:t>Sometimes documentation describes bit patterns in groups of three called </a:t>
            </a:r>
            <a:r>
              <a:rPr b="1" lang="en" sz="1400">
                <a:solidFill>
                  <a:schemeClr val="dk1"/>
                </a:solidFill>
              </a:rPr>
              <a:t>octal notation</a:t>
            </a:r>
            <a:r>
              <a:rPr lang="en" sz="1400">
                <a:solidFill>
                  <a:schemeClr val="dk1"/>
                </a:solidFill>
              </a:rPr>
              <a:t>. </a:t>
            </a:r>
            <a:endParaRPr sz="1400">
              <a:solidFill>
                <a:schemeClr val="dk1"/>
              </a:solidFill>
            </a:endParaRPr>
          </a:p>
          <a:p>
            <a:pPr indent="0" lvl="0" marL="63500" marR="63500" rtl="0" algn="just">
              <a:spcBef>
                <a:spcPts val="0"/>
              </a:spcBef>
              <a:spcAft>
                <a:spcPts val="0"/>
              </a:spcAft>
              <a:buNone/>
            </a:pPr>
            <a:r>
              <a:t/>
            </a:r>
            <a:endParaRPr sz="1400">
              <a:solidFill>
                <a:schemeClr val="dk1"/>
              </a:solidFill>
            </a:endParaRPr>
          </a:p>
          <a:p>
            <a:pPr indent="0" lvl="0" marL="63500" marR="63500" rtl="0" algn="just">
              <a:spcBef>
                <a:spcPts val="0"/>
              </a:spcBef>
              <a:spcAft>
                <a:spcPts val="0"/>
              </a:spcAft>
              <a:buNone/>
            </a:pPr>
            <a:r>
              <a:rPr lang="en" sz="1400">
                <a:solidFill>
                  <a:schemeClr val="dk1"/>
                </a:solidFill>
              </a:rPr>
              <a:t>A bit pattern can be named using hexadecimal or octal</a:t>
            </a:r>
            <a:endParaRPr sz="1400">
              <a:solidFill>
                <a:schemeClr val="dk1"/>
              </a:solidFill>
            </a:endParaRPr>
          </a:p>
          <a:p>
            <a:pPr indent="0" lvl="0" marL="342900" rtl="0" algn="l">
              <a:spcBef>
                <a:spcPts val="0"/>
              </a:spcBef>
              <a:spcAft>
                <a:spcPts val="0"/>
              </a:spcAft>
              <a:buNone/>
            </a:pPr>
            <a:r>
              <a:rPr lang="en" sz="1400">
                <a:solidFill>
                  <a:schemeClr val="dk1"/>
                </a:solidFill>
                <a:highlight>
                  <a:srgbClr val="FAF5F5"/>
                </a:highlight>
                <a:latin typeface="Courier New"/>
                <a:ea typeface="Courier New"/>
                <a:cs typeface="Courier New"/>
                <a:sym typeface="Courier New"/>
              </a:rPr>
              <a:t>01101010 = 01 101 010 =  152 (octal)</a:t>
            </a:r>
            <a:br>
              <a:rPr lang="en" sz="1400">
                <a:solidFill>
                  <a:schemeClr val="dk1"/>
                </a:solidFill>
                <a:highlight>
                  <a:srgbClr val="FAF5F5"/>
                </a:highlight>
                <a:latin typeface="Courier New"/>
                <a:ea typeface="Courier New"/>
                <a:cs typeface="Courier New"/>
                <a:sym typeface="Courier New"/>
              </a:rPr>
            </a:br>
            <a:r>
              <a:rPr lang="en" sz="1400">
                <a:solidFill>
                  <a:schemeClr val="dk1"/>
                </a:solidFill>
                <a:highlight>
                  <a:srgbClr val="FAF5F5"/>
                </a:highlight>
                <a:latin typeface="Courier New"/>
                <a:ea typeface="Courier New"/>
                <a:cs typeface="Courier New"/>
                <a:sym typeface="Courier New"/>
              </a:rPr>
              <a:t>01101010 = 0110 1010  = 0x6A (hex)</a:t>
            </a:r>
            <a:br>
              <a:rPr lang="en" sz="1400">
                <a:solidFill>
                  <a:schemeClr val="dk1"/>
                </a:solidFill>
                <a:highlight>
                  <a:srgbClr val="FAF5F5"/>
                </a:highlight>
                <a:latin typeface="Courier New"/>
                <a:ea typeface="Courier New"/>
                <a:cs typeface="Courier New"/>
                <a:sym typeface="Courier New"/>
              </a:rPr>
            </a:br>
            <a:endParaRPr sz="1400">
              <a:solidFill>
                <a:schemeClr val="dk1"/>
              </a:solidFill>
              <a:highlight>
                <a:srgbClr val="FAF5F5"/>
              </a:highlight>
              <a:latin typeface="Courier New"/>
              <a:ea typeface="Courier New"/>
              <a:cs typeface="Courier New"/>
              <a:sym typeface="Courier New"/>
            </a:endParaRPr>
          </a:p>
          <a:p>
            <a:pPr indent="0" lvl="0" marL="63500" marR="63500" rtl="0" algn="just">
              <a:spcBef>
                <a:spcPts val="0"/>
              </a:spcBef>
              <a:spcAft>
                <a:spcPts val="0"/>
              </a:spcAft>
              <a:buNone/>
            </a:pPr>
            <a:r>
              <a:rPr lang="en" sz="1400">
                <a:solidFill>
                  <a:schemeClr val="dk1"/>
                </a:solidFill>
              </a:rPr>
              <a:t>Octal is awkward to use with 8-bit bytes. Bytes don't evenly split into octal pattern names. Historically, some computer documentation used octal pattern names. Also, in several programming languages (C and Java among them) octal notation is indicated by a leading zero:</a:t>
            </a:r>
            <a:endParaRPr sz="1400">
              <a:solidFill>
                <a:schemeClr val="dk1"/>
              </a:solidFill>
            </a:endParaRPr>
          </a:p>
          <a:p>
            <a:pPr indent="0" lvl="0" marL="342900" rtl="0" algn="l">
              <a:spcBef>
                <a:spcPts val="0"/>
              </a:spcBef>
              <a:spcAft>
                <a:spcPts val="0"/>
              </a:spcAft>
              <a:buNone/>
            </a:pPr>
            <a:r>
              <a:rPr lang="en" sz="1400">
                <a:solidFill>
                  <a:schemeClr val="dk1"/>
                </a:solidFill>
                <a:highlight>
                  <a:srgbClr val="FAF5F5"/>
                </a:highlight>
                <a:latin typeface="Courier New"/>
                <a:ea typeface="Courier New"/>
                <a:cs typeface="Courier New"/>
                <a:sym typeface="Courier New"/>
              </a:rPr>
              <a:t>0152    (octal)    = 001 101 010 </a:t>
            </a:r>
            <a:br>
              <a:rPr lang="en" sz="1400">
                <a:solidFill>
                  <a:schemeClr val="dk1"/>
                </a:solidFill>
                <a:highlight>
                  <a:srgbClr val="FAF5F5"/>
                </a:highlight>
                <a:latin typeface="Courier New"/>
                <a:ea typeface="Courier New"/>
                <a:cs typeface="Courier New"/>
                <a:sym typeface="Courier New"/>
              </a:rPr>
            </a:br>
            <a:r>
              <a:rPr lang="en" sz="1400">
                <a:solidFill>
                  <a:schemeClr val="dk1"/>
                </a:solidFill>
                <a:highlight>
                  <a:srgbClr val="FAF5F5"/>
                </a:highlight>
                <a:latin typeface="Courier New"/>
                <a:ea typeface="Courier New"/>
                <a:cs typeface="Courier New"/>
                <a:sym typeface="Courier New"/>
              </a:rPr>
              <a:t>0x152   (hex)      = 0001 0101 0010 </a:t>
            </a:r>
            <a:br>
              <a:rPr lang="en" sz="1400">
                <a:solidFill>
                  <a:schemeClr val="dk1"/>
                </a:solidFill>
                <a:highlight>
                  <a:srgbClr val="FAF5F5"/>
                </a:highlight>
                <a:latin typeface="Courier New"/>
                <a:ea typeface="Courier New"/>
                <a:cs typeface="Courier New"/>
                <a:sym typeface="Courier New"/>
              </a:rPr>
            </a:br>
            <a:r>
              <a:rPr lang="en" sz="1400">
                <a:solidFill>
                  <a:schemeClr val="dk1"/>
                </a:solidFill>
                <a:highlight>
                  <a:srgbClr val="FAF5F5"/>
                </a:highlight>
                <a:latin typeface="Courier New"/>
                <a:ea typeface="Courier New"/>
                <a:cs typeface="Courier New"/>
                <a:sym typeface="Courier New"/>
              </a:rPr>
              <a:t>152     (decimal)  = 1001 1000 </a:t>
            </a:r>
            <a:br>
              <a:rPr lang="en" sz="1400">
                <a:solidFill>
                  <a:schemeClr val="dk1"/>
                </a:solidFill>
                <a:highlight>
                  <a:srgbClr val="FAF5F5"/>
                </a:highlight>
                <a:latin typeface="Courier New"/>
                <a:ea typeface="Courier New"/>
                <a:cs typeface="Courier New"/>
                <a:sym typeface="Courier New"/>
              </a:rPr>
            </a:br>
            <a:endParaRPr sz="1400">
              <a:solidFill>
                <a:schemeClr val="dk1"/>
              </a:solidFill>
              <a:highlight>
                <a:srgbClr val="FAF5F5"/>
              </a:highlight>
              <a:latin typeface="Courier New"/>
              <a:ea typeface="Courier New"/>
              <a:cs typeface="Courier New"/>
              <a:sym typeface="Courier New"/>
            </a:endParaRPr>
          </a:p>
          <a:p>
            <a:pPr indent="0" lvl="0" marL="63500" marR="63500" rtl="0" algn="just">
              <a:spcBef>
                <a:spcPts val="0"/>
              </a:spcBef>
              <a:spcAft>
                <a:spcPts val="0"/>
              </a:spcAft>
              <a:buNone/>
            </a:pPr>
            <a:r>
              <a:rPr lang="en" sz="1400">
                <a:solidFill>
                  <a:schemeClr val="dk1"/>
                </a:solidFill>
              </a:rPr>
              <a:t>When the number of bits is not a multiple of three it is conventional to add zero bits to the left, and then to name the pattern as usual. </a:t>
            </a:r>
            <a:endParaRPr sz="1400">
              <a:solidFill>
                <a:schemeClr val="dk1"/>
              </a:solidFill>
            </a:endParaRPr>
          </a:p>
          <a:p>
            <a:pPr indent="0" lvl="0" marL="342900" rtl="0" algn="l">
              <a:spcBef>
                <a:spcPts val="0"/>
              </a:spcBef>
              <a:spcAft>
                <a:spcPts val="0"/>
              </a:spcAft>
              <a:buNone/>
            </a:pPr>
            <a:br>
              <a:rPr lang="en" sz="1400">
                <a:solidFill>
                  <a:schemeClr val="dk1"/>
                </a:solidFill>
                <a:highlight>
                  <a:srgbClr val="FAF5F5"/>
                </a:highlight>
                <a:latin typeface="Courier New"/>
                <a:ea typeface="Courier New"/>
                <a:cs typeface="Courier New"/>
                <a:sym typeface="Courier New"/>
              </a:rPr>
            </a:br>
            <a:endParaRPr sz="1400">
              <a:solidFill>
                <a:schemeClr val="dk1"/>
              </a:solidFill>
              <a:highlight>
                <a:srgbClr val="FAF5F5"/>
              </a:highlight>
              <a:latin typeface="Courier New"/>
              <a:ea typeface="Courier New"/>
              <a:cs typeface="Courier New"/>
              <a:sym typeface="Courier New"/>
            </a:endParaRPr>
          </a:p>
          <a:p>
            <a:pPr indent="0" lvl="0" marL="63500" marR="63500" rtl="0" algn="just">
              <a:spcBef>
                <a:spcPts val="0"/>
              </a:spcBef>
              <a:spcAft>
                <a:spcPts val="0"/>
              </a:spcAft>
              <a:buNone/>
            </a:pPr>
            <a:r>
              <a:t/>
            </a:r>
            <a:endParaRPr b="1" sz="1400">
              <a:solidFill>
                <a:schemeClr val="dk1"/>
              </a:solidFill>
            </a:endParaRPr>
          </a:p>
          <a:p>
            <a:pPr indent="0" lvl="0" marL="0" rtl="0" algn="l">
              <a:spcBef>
                <a:spcPts val="0"/>
              </a:spcBef>
              <a:spcAft>
                <a:spcPts val="1600"/>
              </a:spcAft>
              <a:buNone/>
            </a:pPr>
            <a:r>
              <a:t/>
            </a:r>
            <a:endParaRPr sz="1400"/>
          </a:p>
        </p:txBody>
      </p:sp>
      <p:sp>
        <p:nvSpPr>
          <p:cNvPr id="195" name="Google Shape;195;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Fractions</a:t>
            </a:r>
            <a:endParaRPr/>
          </a:p>
        </p:txBody>
      </p:sp>
      <p:sp>
        <p:nvSpPr>
          <p:cNvPr id="201" name="Google Shape;20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Fractional values do not always have exact equivalents in all bases</a:t>
            </a:r>
            <a:endParaRPr/>
          </a:p>
          <a:p>
            <a:pPr indent="-342900" lvl="1" marL="914400" rtl="0" algn="l">
              <a:spcBef>
                <a:spcPts val="0"/>
              </a:spcBef>
              <a:spcAft>
                <a:spcPts val="0"/>
              </a:spcAft>
              <a:buSzPts val="1800"/>
              <a:buChar char="○"/>
            </a:pPr>
            <a:r>
              <a:rPr lang="en" sz="1800"/>
              <a:t>Forced to settle for </a:t>
            </a:r>
            <a:r>
              <a:rPr b="1" lang="en" sz="1800"/>
              <a:t>approximations</a:t>
            </a:r>
            <a:endParaRPr b="1" sz="1800"/>
          </a:p>
          <a:p>
            <a:pPr indent="-342900" lvl="0" marL="457200" rtl="0" algn="l">
              <a:spcBef>
                <a:spcPts val="0"/>
              </a:spcBef>
              <a:spcAft>
                <a:spcPts val="0"/>
              </a:spcAft>
              <a:buSzPts val="1800"/>
              <a:buChar char="●"/>
            </a:pPr>
            <a:r>
              <a:rPr lang="en"/>
              <a:t>Radix points are used when representing fractions</a:t>
            </a:r>
            <a:endParaRPr/>
          </a:p>
          <a:p>
            <a:pPr indent="-342900" lvl="0" marL="457200" rtl="0" algn="l">
              <a:spcBef>
                <a:spcPts val="0"/>
              </a:spcBef>
              <a:spcAft>
                <a:spcPts val="0"/>
              </a:spcAft>
              <a:buSzPts val="1800"/>
              <a:buChar char="●"/>
            </a:pPr>
            <a:r>
              <a:rPr lang="en"/>
              <a:t>Weights to left of radix point are positive powers of the base</a:t>
            </a:r>
            <a:endParaRPr/>
          </a:p>
          <a:p>
            <a:pPr indent="-342900" lvl="1" marL="914400" rtl="0" algn="l">
              <a:spcBef>
                <a:spcPts val="0"/>
              </a:spcBef>
              <a:spcAft>
                <a:spcPts val="0"/>
              </a:spcAft>
              <a:buSzPts val="1800"/>
              <a:buChar char="○"/>
            </a:pPr>
            <a:r>
              <a:rPr lang="en" sz="1800"/>
              <a:t>Moving radix point one digit to the right multiplies the value by the base (37.34  373.4)</a:t>
            </a:r>
            <a:endParaRPr sz="1800"/>
          </a:p>
          <a:p>
            <a:pPr indent="-342900" lvl="0" marL="457200" rtl="0" algn="l">
              <a:spcBef>
                <a:spcPts val="0"/>
              </a:spcBef>
              <a:spcAft>
                <a:spcPts val="0"/>
              </a:spcAft>
              <a:buSzPts val="1800"/>
              <a:buChar char="●"/>
            </a:pPr>
            <a:r>
              <a:rPr lang="en"/>
              <a:t>Weights to right of radix point are negative powers of the base </a:t>
            </a:r>
            <a:endParaRPr/>
          </a:p>
          <a:p>
            <a:pPr indent="-342900" lvl="1" marL="914400" rtl="0" algn="l">
              <a:spcBef>
                <a:spcPts val="0"/>
              </a:spcBef>
              <a:spcAft>
                <a:spcPts val="0"/>
              </a:spcAft>
              <a:buSzPts val="1800"/>
              <a:buChar char="○"/>
            </a:pPr>
            <a:r>
              <a:rPr lang="en" sz="1800"/>
              <a:t>1/10, 1/100, 1/1000, etc. in decimal</a:t>
            </a:r>
            <a:endParaRPr sz="1800"/>
          </a:p>
          <a:p>
            <a:pPr indent="-342900" lvl="1" marL="914400" rtl="0" algn="l">
              <a:spcBef>
                <a:spcPts val="0"/>
              </a:spcBef>
              <a:spcAft>
                <a:spcPts val="0"/>
              </a:spcAft>
              <a:buSzPts val="1800"/>
              <a:buChar char="○"/>
            </a:pPr>
            <a:r>
              <a:rPr lang="en" sz="1800"/>
              <a:t>1/2, 1/4, 1/8, 1/16, etc. in binary</a:t>
            </a:r>
            <a:endParaRPr sz="1800"/>
          </a:p>
          <a:p>
            <a:pPr indent="-342900" lvl="1" marL="914400" rtl="0" algn="l">
              <a:spcBef>
                <a:spcPts val="0"/>
              </a:spcBef>
              <a:spcAft>
                <a:spcPts val="0"/>
              </a:spcAft>
              <a:buSzPts val="1800"/>
              <a:buChar char="○"/>
            </a:pPr>
            <a:r>
              <a:rPr lang="en" sz="1800"/>
              <a:t>Moving radix point one digit to the left divides the value by the base (373.4  37.34)</a:t>
            </a:r>
            <a:br>
              <a:rPr lang="en" sz="1800"/>
            </a:b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609600" y="171450"/>
            <a:ext cx="8229600" cy="514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t>Some fractional examples (base to decimal)</a:t>
            </a:r>
            <a:endParaRPr/>
          </a:p>
        </p:txBody>
      </p:sp>
      <p:sp>
        <p:nvSpPr>
          <p:cNvPr descr="Rectangle: Click to edit Master text styles&#10;Second level&#10;Third level&#10;Fourth level&#10;Fifth level" id="207" name="Google Shape;207;p35"/>
          <p:cNvSpPr txBox="1"/>
          <p:nvPr>
            <p:ph idx="1" type="body"/>
          </p:nvPr>
        </p:nvSpPr>
        <p:spPr>
          <a:xfrm>
            <a:off x="838200" y="742950"/>
            <a:ext cx="7924800" cy="4000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200"/>
              <a:buChar char="●"/>
            </a:pPr>
            <a:r>
              <a:rPr lang="en" sz="2000"/>
              <a:t>.823</a:t>
            </a:r>
            <a:r>
              <a:rPr baseline="-25000" lang="en" sz="2000">
                <a:solidFill>
                  <a:srgbClr val="FE0AFE"/>
                </a:solidFill>
              </a:rPr>
              <a:t>10</a:t>
            </a:r>
            <a:r>
              <a:rPr lang="en" sz="2000"/>
              <a:t> =	8 x </a:t>
            </a:r>
            <a:r>
              <a:rPr lang="en" sz="2000">
                <a:solidFill>
                  <a:srgbClr val="FE0AFE"/>
                </a:solidFill>
              </a:rPr>
              <a:t>10</a:t>
            </a:r>
            <a:r>
              <a:rPr baseline="30000" lang="en" sz="2000">
                <a:solidFill>
                  <a:srgbClr val="FE0AFE"/>
                </a:solidFill>
              </a:rPr>
              <a:t>-1</a:t>
            </a:r>
            <a:r>
              <a:rPr lang="en" sz="2000"/>
              <a:t> + 2 x </a:t>
            </a:r>
            <a:r>
              <a:rPr lang="en" sz="2000">
                <a:solidFill>
                  <a:srgbClr val="FE0AFE"/>
                </a:solidFill>
              </a:rPr>
              <a:t>10</a:t>
            </a:r>
            <a:r>
              <a:rPr baseline="30000" lang="en" sz="2000">
                <a:solidFill>
                  <a:srgbClr val="FE0AFE"/>
                </a:solidFill>
              </a:rPr>
              <a:t>-2</a:t>
            </a:r>
            <a:r>
              <a:rPr lang="en" sz="2000"/>
              <a:t> + 3 x </a:t>
            </a:r>
            <a:r>
              <a:rPr lang="en" sz="2000">
                <a:solidFill>
                  <a:srgbClr val="FE0AFE"/>
                </a:solidFill>
              </a:rPr>
              <a:t>10</a:t>
            </a:r>
            <a:r>
              <a:rPr baseline="30000" lang="en" sz="2000">
                <a:solidFill>
                  <a:srgbClr val="FE0AFE"/>
                </a:solidFill>
              </a:rPr>
              <a:t>-3</a:t>
            </a:r>
            <a:endParaRPr/>
          </a:p>
          <a:p>
            <a:pPr indent="-342900" lvl="0" marL="342900" rtl="0" algn="l">
              <a:spcBef>
                <a:spcPts val="400"/>
              </a:spcBef>
              <a:spcAft>
                <a:spcPts val="0"/>
              </a:spcAft>
              <a:buSzPts val="2200"/>
              <a:buFont typeface="Noto Sans Symbols"/>
              <a:buNone/>
            </a:pPr>
            <a:r>
              <a:rPr baseline="30000" lang="en" sz="2000"/>
              <a:t> </a:t>
            </a:r>
            <a:r>
              <a:rPr lang="en" sz="2000"/>
              <a:t>               	8 x </a:t>
            </a:r>
            <a:r>
              <a:rPr lang="en" sz="2000">
                <a:solidFill>
                  <a:srgbClr val="FE0AFE"/>
                </a:solidFill>
              </a:rPr>
              <a:t>1/10</a:t>
            </a:r>
            <a:r>
              <a:rPr lang="en" sz="2000"/>
              <a:t> + 2 x </a:t>
            </a:r>
            <a:r>
              <a:rPr lang="en" sz="2000">
                <a:solidFill>
                  <a:srgbClr val="FE0AFE"/>
                </a:solidFill>
              </a:rPr>
              <a:t>1/100</a:t>
            </a:r>
            <a:r>
              <a:rPr lang="en" sz="2000"/>
              <a:t> + 3 x </a:t>
            </a:r>
            <a:r>
              <a:rPr lang="en" sz="2000">
                <a:solidFill>
                  <a:srgbClr val="FE0AFE"/>
                </a:solidFill>
              </a:rPr>
              <a:t>1/1000</a:t>
            </a:r>
            <a:endParaRPr/>
          </a:p>
          <a:p>
            <a:pPr indent="-342900" lvl="0" marL="342900" rtl="0" algn="l">
              <a:spcBef>
                <a:spcPts val="400"/>
              </a:spcBef>
              <a:spcAft>
                <a:spcPts val="0"/>
              </a:spcAft>
              <a:buSzPts val="2200"/>
              <a:buFont typeface="Noto Sans Symbols"/>
              <a:buNone/>
            </a:pPr>
            <a:r>
              <a:rPr lang="en" sz="2000"/>
              <a:t>               	.8 + .02 + .003 = .823</a:t>
            </a:r>
            <a:r>
              <a:rPr baseline="-25000" lang="en" sz="2000">
                <a:solidFill>
                  <a:srgbClr val="FE0AFE"/>
                </a:solidFill>
              </a:rPr>
              <a:t>10</a:t>
            </a:r>
            <a:endParaRPr/>
          </a:p>
          <a:p>
            <a:pPr indent="-342900" lvl="0" marL="342900" rtl="0" algn="l">
              <a:spcBef>
                <a:spcPts val="400"/>
              </a:spcBef>
              <a:spcAft>
                <a:spcPts val="0"/>
              </a:spcAft>
              <a:buSzPts val="2200"/>
              <a:buChar char="●"/>
            </a:pPr>
            <a:r>
              <a:rPr lang="en" sz="2000"/>
              <a:t>.1011</a:t>
            </a:r>
            <a:r>
              <a:rPr baseline="-25000" lang="en" sz="2000">
                <a:solidFill>
                  <a:srgbClr val="FE0AFE"/>
                </a:solidFill>
              </a:rPr>
              <a:t>2</a:t>
            </a:r>
            <a:r>
              <a:rPr lang="en" sz="2000"/>
              <a:t> =	1 x </a:t>
            </a:r>
            <a:r>
              <a:rPr lang="en" sz="2000">
                <a:solidFill>
                  <a:srgbClr val="FE0AFE"/>
                </a:solidFill>
              </a:rPr>
              <a:t>2</a:t>
            </a:r>
            <a:r>
              <a:rPr baseline="30000" lang="en" sz="2000">
                <a:solidFill>
                  <a:srgbClr val="FE0AFE"/>
                </a:solidFill>
              </a:rPr>
              <a:t>-1</a:t>
            </a:r>
            <a:r>
              <a:rPr lang="en" sz="2000"/>
              <a:t> + 0 x </a:t>
            </a:r>
            <a:r>
              <a:rPr lang="en" sz="2000">
                <a:solidFill>
                  <a:srgbClr val="FE0AFE"/>
                </a:solidFill>
              </a:rPr>
              <a:t>2</a:t>
            </a:r>
            <a:r>
              <a:rPr baseline="30000" lang="en" sz="2000">
                <a:solidFill>
                  <a:srgbClr val="FE0AFE"/>
                </a:solidFill>
              </a:rPr>
              <a:t>-2</a:t>
            </a:r>
            <a:r>
              <a:rPr lang="en" sz="2000"/>
              <a:t> + 1 x </a:t>
            </a:r>
            <a:r>
              <a:rPr lang="en" sz="2000">
                <a:solidFill>
                  <a:srgbClr val="FE0AFE"/>
                </a:solidFill>
              </a:rPr>
              <a:t>2</a:t>
            </a:r>
            <a:r>
              <a:rPr baseline="30000" lang="en" sz="2000">
                <a:solidFill>
                  <a:srgbClr val="FE0AFE"/>
                </a:solidFill>
              </a:rPr>
              <a:t>-3</a:t>
            </a:r>
            <a:r>
              <a:rPr lang="en" sz="2000"/>
              <a:t> + 1 x </a:t>
            </a:r>
            <a:r>
              <a:rPr lang="en" sz="2000">
                <a:solidFill>
                  <a:srgbClr val="FE0AFE"/>
                </a:solidFill>
              </a:rPr>
              <a:t>2</a:t>
            </a:r>
            <a:r>
              <a:rPr baseline="30000" lang="en" sz="2000">
                <a:solidFill>
                  <a:srgbClr val="FE0AFE"/>
                </a:solidFill>
              </a:rPr>
              <a:t>-4</a:t>
            </a:r>
            <a:endParaRPr/>
          </a:p>
          <a:p>
            <a:pPr indent="-342900" lvl="0" marL="342900" rtl="0" algn="l">
              <a:spcBef>
                <a:spcPts val="400"/>
              </a:spcBef>
              <a:spcAft>
                <a:spcPts val="0"/>
              </a:spcAft>
              <a:buSzPts val="2200"/>
              <a:buFont typeface="Noto Sans Symbols"/>
              <a:buNone/>
            </a:pPr>
            <a:r>
              <a:rPr baseline="30000" lang="en" sz="2000"/>
              <a:t> </a:t>
            </a:r>
            <a:r>
              <a:rPr lang="en" sz="2000"/>
              <a:t>                	1 x </a:t>
            </a:r>
            <a:r>
              <a:rPr lang="en" sz="2000">
                <a:solidFill>
                  <a:srgbClr val="FE0AFE"/>
                </a:solidFill>
              </a:rPr>
              <a:t>1/2</a:t>
            </a:r>
            <a:r>
              <a:rPr lang="en" sz="2000"/>
              <a:t>             + 1 x </a:t>
            </a:r>
            <a:r>
              <a:rPr lang="en" sz="2000">
                <a:solidFill>
                  <a:srgbClr val="FE0AFE"/>
                </a:solidFill>
              </a:rPr>
              <a:t>1/8 </a:t>
            </a:r>
            <a:r>
              <a:rPr lang="en" sz="2000"/>
              <a:t>+ 1 x </a:t>
            </a:r>
            <a:r>
              <a:rPr lang="en" sz="2000">
                <a:solidFill>
                  <a:srgbClr val="FE0AFE"/>
                </a:solidFill>
              </a:rPr>
              <a:t>1/16 </a:t>
            </a:r>
            <a:endParaRPr/>
          </a:p>
          <a:p>
            <a:pPr indent="-342900" lvl="0" marL="342900" rtl="0" algn="l">
              <a:spcBef>
                <a:spcPts val="400"/>
              </a:spcBef>
              <a:spcAft>
                <a:spcPts val="0"/>
              </a:spcAft>
              <a:buSzPts val="2200"/>
              <a:buFont typeface="Noto Sans Symbols"/>
              <a:buNone/>
            </a:pPr>
            <a:r>
              <a:rPr lang="en" sz="2000"/>
              <a:t>                	1 x </a:t>
            </a:r>
            <a:r>
              <a:rPr lang="en" sz="2000">
                <a:solidFill>
                  <a:srgbClr val="FE0AFE"/>
                </a:solidFill>
              </a:rPr>
              <a:t>.5</a:t>
            </a:r>
            <a:r>
              <a:rPr lang="en" sz="2000"/>
              <a:t>               + 1 x </a:t>
            </a:r>
            <a:r>
              <a:rPr lang="en" sz="2000">
                <a:solidFill>
                  <a:srgbClr val="FE0AFE"/>
                </a:solidFill>
              </a:rPr>
              <a:t>.125</a:t>
            </a:r>
            <a:r>
              <a:rPr lang="en" sz="2000"/>
              <a:t> + 1 x </a:t>
            </a:r>
            <a:r>
              <a:rPr lang="en" sz="2000">
                <a:solidFill>
                  <a:srgbClr val="FE0AFE"/>
                </a:solidFill>
              </a:rPr>
              <a:t>.0625</a:t>
            </a:r>
            <a:endParaRPr sz="2000"/>
          </a:p>
          <a:p>
            <a:pPr indent="-342900" lvl="0" marL="342900" rtl="0" algn="l">
              <a:spcBef>
                <a:spcPts val="400"/>
              </a:spcBef>
              <a:spcAft>
                <a:spcPts val="0"/>
              </a:spcAft>
              <a:buSzPts val="2200"/>
              <a:buFont typeface="Noto Sans Symbols"/>
              <a:buNone/>
            </a:pPr>
            <a:r>
              <a:rPr baseline="30000" lang="en" sz="2000"/>
              <a:t>                        	</a:t>
            </a:r>
            <a:r>
              <a:rPr lang="en" sz="2000"/>
              <a:t>.5 + .125 + .0625 = .6875</a:t>
            </a:r>
            <a:r>
              <a:rPr baseline="-25000" lang="en" sz="2000">
                <a:solidFill>
                  <a:srgbClr val="FE0AFE"/>
                </a:solidFill>
              </a:rPr>
              <a:t>10</a:t>
            </a:r>
            <a:endParaRPr/>
          </a:p>
          <a:p>
            <a:pPr indent="-342900" lvl="0" marL="342900" rtl="0" algn="l">
              <a:spcBef>
                <a:spcPts val="400"/>
              </a:spcBef>
              <a:spcAft>
                <a:spcPts val="0"/>
              </a:spcAft>
              <a:buSzPts val="2200"/>
              <a:buChar char="●"/>
            </a:pPr>
            <a:r>
              <a:rPr lang="en" sz="2000"/>
              <a:t>Try .A3E</a:t>
            </a:r>
            <a:r>
              <a:rPr baseline="-25000" lang="en" sz="2000">
                <a:solidFill>
                  <a:srgbClr val="FE0AFE"/>
                </a:solidFill>
              </a:rPr>
              <a:t>16</a:t>
            </a:r>
            <a:r>
              <a:rPr lang="en" sz="2000"/>
              <a:t> to decimal</a:t>
            </a:r>
            <a:endParaRPr sz="2000"/>
          </a:p>
          <a:p>
            <a:pPr indent="-342900" lvl="0" marL="342900" rtl="0" algn="l">
              <a:spcBef>
                <a:spcPts val="400"/>
              </a:spcBef>
              <a:spcAft>
                <a:spcPts val="0"/>
              </a:spcAft>
              <a:buSzPts val="2200"/>
              <a:buFont typeface="Noto Sans Symbols"/>
              <a:buNone/>
            </a:pPr>
            <a:r>
              <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609600" y="171450"/>
            <a:ext cx="8229600" cy="514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Answer</a:t>
            </a:r>
            <a:endParaRPr/>
          </a:p>
        </p:txBody>
      </p:sp>
      <p:sp>
        <p:nvSpPr>
          <p:cNvPr id="213" name="Google Shape;213;p36"/>
          <p:cNvSpPr txBox="1"/>
          <p:nvPr>
            <p:ph idx="1" type="body"/>
          </p:nvPr>
        </p:nvSpPr>
        <p:spPr>
          <a:xfrm>
            <a:off x="838200" y="742950"/>
            <a:ext cx="7772400" cy="40005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rPr lang="en" sz="2000"/>
              <a:t>.A3E</a:t>
            </a:r>
            <a:r>
              <a:rPr baseline="-25000" lang="en" sz="2000">
                <a:solidFill>
                  <a:srgbClr val="FE0AFE"/>
                </a:solidFill>
              </a:rPr>
              <a:t>16</a:t>
            </a:r>
            <a:r>
              <a:rPr lang="en" sz="2000"/>
              <a:t> =	10 x </a:t>
            </a:r>
            <a:r>
              <a:rPr lang="en" sz="2000">
                <a:solidFill>
                  <a:srgbClr val="FE0AFE"/>
                </a:solidFill>
              </a:rPr>
              <a:t>16</a:t>
            </a:r>
            <a:r>
              <a:rPr baseline="30000" lang="en" sz="2000">
                <a:solidFill>
                  <a:srgbClr val="FE0AFE"/>
                </a:solidFill>
              </a:rPr>
              <a:t>-1</a:t>
            </a:r>
            <a:r>
              <a:rPr lang="en" sz="2000"/>
              <a:t> + 3 x </a:t>
            </a:r>
            <a:r>
              <a:rPr lang="en" sz="2000">
                <a:solidFill>
                  <a:srgbClr val="FE0AFE"/>
                </a:solidFill>
              </a:rPr>
              <a:t>16</a:t>
            </a:r>
            <a:r>
              <a:rPr baseline="30000" lang="en" sz="2000">
                <a:solidFill>
                  <a:srgbClr val="FE0AFE"/>
                </a:solidFill>
              </a:rPr>
              <a:t>-2</a:t>
            </a:r>
            <a:r>
              <a:rPr lang="en" sz="2000"/>
              <a:t> + 14 x </a:t>
            </a:r>
            <a:r>
              <a:rPr lang="en" sz="2000">
                <a:solidFill>
                  <a:srgbClr val="FE0AFE"/>
                </a:solidFill>
              </a:rPr>
              <a:t>16</a:t>
            </a:r>
            <a:r>
              <a:rPr baseline="30000" lang="en" sz="2000">
                <a:solidFill>
                  <a:srgbClr val="FE0AFE"/>
                </a:solidFill>
              </a:rPr>
              <a:t>-3</a:t>
            </a:r>
            <a:endParaRPr/>
          </a:p>
          <a:p>
            <a:pPr indent="-342900" lvl="0" marL="342900" rtl="0" algn="l">
              <a:spcBef>
                <a:spcPts val="400"/>
              </a:spcBef>
              <a:spcAft>
                <a:spcPts val="0"/>
              </a:spcAft>
              <a:buClr>
                <a:schemeClr val="dk1"/>
              </a:buClr>
              <a:buSzPts val="2200"/>
              <a:buFont typeface="Noto Sans Symbols"/>
              <a:buNone/>
            </a:pPr>
            <a:r>
              <a:rPr baseline="30000" lang="en" sz="2000"/>
              <a:t> </a:t>
            </a:r>
            <a:r>
              <a:rPr lang="en" sz="2000"/>
              <a:t>                	10 x </a:t>
            </a:r>
            <a:r>
              <a:rPr lang="en" sz="2000">
                <a:solidFill>
                  <a:srgbClr val="FE0AFE"/>
                </a:solidFill>
              </a:rPr>
              <a:t>1/16</a:t>
            </a:r>
            <a:r>
              <a:rPr lang="en" sz="2000"/>
              <a:t> + 3 x </a:t>
            </a:r>
            <a:r>
              <a:rPr lang="en" sz="2000">
                <a:solidFill>
                  <a:srgbClr val="FE0AFE"/>
                </a:solidFill>
              </a:rPr>
              <a:t>1/256</a:t>
            </a:r>
            <a:r>
              <a:rPr lang="en" sz="2000"/>
              <a:t> + 14 x </a:t>
            </a:r>
            <a:r>
              <a:rPr lang="en" sz="2000">
                <a:solidFill>
                  <a:srgbClr val="FE0AFE"/>
                </a:solidFill>
              </a:rPr>
              <a:t>1/4096</a:t>
            </a:r>
            <a:endParaRPr/>
          </a:p>
          <a:p>
            <a:pPr indent="-342900" lvl="0" marL="342900" rtl="0" algn="l">
              <a:spcBef>
                <a:spcPts val="400"/>
              </a:spcBef>
              <a:spcAft>
                <a:spcPts val="0"/>
              </a:spcAft>
              <a:buClr>
                <a:schemeClr val="dk1"/>
              </a:buClr>
              <a:buSzPts val="2200"/>
              <a:buFont typeface="Noto Sans Symbols"/>
              <a:buNone/>
            </a:pPr>
            <a:r>
              <a:rPr lang="en" sz="2000"/>
              <a:t>                 	10 x </a:t>
            </a:r>
            <a:r>
              <a:rPr lang="en" sz="2000">
                <a:solidFill>
                  <a:srgbClr val="FE0AFE"/>
                </a:solidFill>
              </a:rPr>
              <a:t>.0625</a:t>
            </a:r>
            <a:r>
              <a:rPr lang="en" sz="2000"/>
              <a:t> + 3 x </a:t>
            </a:r>
            <a:r>
              <a:rPr lang="en" sz="2000">
                <a:solidFill>
                  <a:srgbClr val="FE0AFE"/>
                </a:solidFill>
              </a:rPr>
              <a:t>.00390625</a:t>
            </a:r>
            <a:r>
              <a:rPr lang="en" sz="2000"/>
              <a:t> + 14 x </a:t>
            </a:r>
            <a:r>
              <a:rPr lang="en" sz="2000">
                <a:solidFill>
                  <a:srgbClr val="FE0AFE"/>
                </a:solidFill>
              </a:rPr>
              <a:t>.000244140625</a:t>
            </a:r>
            <a:endParaRPr sz="2000"/>
          </a:p>
          <a:p>
            <a:pPr indent="-342900" lvl="0" marL="342900" rtl="0" algn="l">
              <a:spcBef>
                <a:spcPts val="400"/>
              </a:spcBef>
              <a:spcAft>
                <a:spcPts val="0"/>
              </a:spcAft>
              <a:buClr>
                <a:schemeClr val="dk1"/>
              </a:buClr>
              <a:buSzPts val="2200"/>
              <a:buFont typeface="Noto Sans Symbols"/>
              <a:buNone/>
            </a:pPr>
            <a:r>
              <a:rPr baseline="30000" lang="en" sz="2000"/>
              <a:t>                         	</a:t>
            </a:r>
            <a:r>
              <a:rPr lang="en" sz="2000"/>
              <a:t>.625 + .01171875 + .00341796875 = .64013671875</a:t>
            </a:r>
            <a:r>
              <a:rPr baseline="-25000" lang="en" sz="2000">
                <a:solidFill>
                  <a:srgbClr val="FE0AFE"/>
                </a:solidFill>
              </a:rPr>
              <a:t>10</a:t>
            </a:r>
            <a:endParaRPr sz="2000"/>
          </a:p>
          <a:p>
            <a:pPr indent="0" lvl="0" marL="0" rtl="0" algn="l">
              <a:spcBef>
                <a:spcPts val="36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Converting fractions to other bases</a:t>
            </a:r>
            <a:endParaRPr/>
          </a:p>
        </p:txBody>
      </p:sp>
      <p:sp>
        <p:nvSpPr>
          <p:cNvPr id="219" name="Google Shape;219;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Multiply number being converted by desired base, </a:t>
            </a:r>
            <a:endParaRPr sz="2400"/>
          </a:p>
          <a:p>
            <a:pPr indent="-381000" lvl="0" marL="457200" rtl="0" algn="l">
              <a:spcBef>
                <a:spcPts val="0"/>
              </a:spcBef>
              <a:spcAft>
                <a:spcPts val="0"/>
              </a:spcAft>
              <a:buSzPts val="2400"/>
              <a:buChar char="●"/>
            </a:pPr>
            <a:r>
              <a:rPr lang="en" sz="2400"/>
              <a:t>Noting digit that moves to left of radix point; record that as next digit in answer (working left to right)</a:t>
            </a:r>
            <a:endParaRPr sz="2400"/>
          </a:p>
          <a:p>
            <a:pPr indent="-381000" lvl="0" marL="457200" rtl="0" algn="l">
              <a:spcBef>
                <a:spcPts val="0"/>
              </a:spcBef>
              <a:spcAft>
                <a:spcPts val="0"/>
              </a:spcAft>
              <a:buSzPts val="2400"/>
              <a:buChar char="●"/>
            </a:pPr>
            <a:r>
              <a:rPr lang="en" sz="2400"/>
              <a:t>Repeat using fractional part until it’s 0 or desired accuracy achieved</a:t>
            </a:r>
            <a:br>
              <a:rPr lang="en" sz="2400"/>
            </a:b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converting decimal to other base</a:t>
            </a:r>
            <a:endParaRPr/>
          </a:p>
        </p:txBody>
      </p:sp>
      <p:sp>
        <p:nvSpPr>
          <p:cNvPr id="225" name="Google Shape;22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Convert </a:t>
            </a:r>
            <a:r>
              <a:rPr b="1" lang="en"/>
              <a:t>.393</a:t>
            </a:r>
            <a:r>
              <a:rPr b="1" baseline="-25000" lang="en"/>
              <a:t>10</a:t>
            </a:r>
            <a:r>
              <a:rPr b="1" lang="en"/>
              <a:t> </a:t>
            </a:r>
            <a:r>
              <a:rPr lang="en"/>
              <a:t> to binary with six places:</a:t>
            </a:r>
            <a:br>
              <a:rPr lang="en"/>
            </a:br>
            <a:r>
              <a:rPr lang="en"/>
              <a:t>	.393 x 2 = 0.786: answer so far: .0</a:t>
            </a:r>
            <a:r>
              <a:rPr baseline="-25000" lang="en"/>
              <a:t>2</a:t>
            </a:r>
            <a:br>
              <a:rPr lang="en"/>
            </a:br>
            <a:r>
              <a:rPr lang="en"/>
              <a:t>	.786 x 2 = 1.572: answer so far: .01</a:t>
            </a:r>
            <a:r>
              <a:rPr baseline="-25000" lang="en"/>
              <a:t>2</a:t>
            </a:r>
            <a:br>
              <a:rPr lang="en"/>
            </a:br>
            <a:r>
              <a:rPr lang="en"/>
              <a:t>	.572 x 2 = 1.144: answer so far: .011</a:t>
            </a:r>
            <a:r>
              <a:rPr baseline="-25000" lang="en"/>
              <a:t>2</a:t>
            </a:r>
            <a:r>
              <a:rPr lang="en"/>
              <a:t> </a:t>
            </a:r>
            <a:br>
              <a:rPr lang="en"/>
            </a:br>
            <a:r>
              <a:rPr lang="en"/>
              <a:t>	.144 x 2 = 0.288: answer so far: .0110</a:t>
            </a:r>
            <a:r>
              <a:rPr baseline="-25000" lang="en"/>
              <a:t>2 </a:t>
            </a:r>
            <a:br>
              <a:rPr lang="en"/>
            </a:br>
            <a:r>
              <a:rPr lang="en"/>
              <a:t>	.288 x 2 = 0.576: answer so far: .01100</a:t>
            </a:r>
            <a:r>
              <a:rPr baseline="-25000" lang="en"/>
              <a:t>2</a:t>
            </a:r>
            <a:r>
              <a:rPr lang="en"/>
              <a:t> </a:t>
            </a:r>
            <a:br>
              <a:rPr lang="en"/>
            </a:br>
            <a:r>
              <a:rPr lang="en"/>
              <a:t>	.576 x 2 = 1.152: answer so far: .011001</a:t>
            </a:r>
            <a:r>
              <a:rPr baseline="-25000" lang="en"/>
              <a:t>2 </a:t>
            </a:r>
            <a:br>
              <a:rPr lang="en"/>
            </a:br>
            <a:r>
              <a:rPr lang="en"/>
              <a:t>	That’s six places, so the final answer is: </a:t>
            </a:r>
            <a:r>
              <a:rPr b="1" lang="en"/>
              <a:t>.011001</a:t>
            </a:r>
            <a:r>
              <a:rPr b="1" baseline="-25000" lang="en"/>
              <a:t>2</a:t>
            </a:r>
            <a:br>
              <a:rPr lang="en"/>
            </a:b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with mixed numbers</a:t>
            </a:r>
            <a:endParaRPr/>
          </a:p>
        </p:txBody>
      </p:sp>
      <p:sp>
        <p:nvSpPr>
          <p:cNvPr id="231" name="Google Shape;231;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Conversions done in two stages</a:t>
            </a:r>
            <a:endParaRPr sz="2400"/>
          </a:p>
          <a:p>
            <a:pPr indent="-381000" lvl="1" marL="914400" rtl="0" algn="l">
              <a:spcBef>
                <a:spcPts val="0"/>
              </a:spcBef>
              <a:spcAft>
                <a:spcPts val="0"/>
              </a:spcAft>
              <a:buSzPts val="2400"/>
              <a:buAutoNum type="alphaLcPeriod"/>
            </a:pPr>
            <a:r>
              <a:rPr lang="en" sz="2400"/>
              <a:t>Convert integer part</a:t>
            </a:r>
            <a:endParaRPr sz="2400"/>
          </a:p>
          <a:p>
            <a:pPr indent="-381000" lvl="1" marL="914400" rtl="0" algn="l">
              <a:spcBef>
                <a:spcPts val="0"/>
              </a:spcBef>
              <a:spcAft>
                <a:spcPts val="0"/>
              </a:spcAft>
              <a:buSzPts val="2400"/>
              <a:buAutoNum type="alphaLcPeriod"/>
            </a:pPr>
            <a:r>
              <a:rPr lang="en" sz="2400"/>
              <a:t>Convert fractional part</a:t>
            </a:r>
            <a:endParaRPr sz="2400"/>
          </a:p>
          <a:p>
            <a:pPr indent="-381000" lvl="1" marL="914400" rtl="0" algn="l">
              <a:spcBef>
                <a:spcPts val="0"/>
              </a:spcBef>
              <a:spcAft>
                <a:spcPts val="0"/>
              </a:spcAft>
              <a:buSzPts val="2400"/>
              <a:buAutoNum type="alphaLcPeriod"/>
            </a:pPr>
            <a:r>
              <a:rPr lang="en" sz="2400"/>
              <a:t>Combine results, keeping radix point between them</a:t>
            </a:r>
            <a:br>
              <a:rPr lang="en" sz="2400"/>
            </a:br>
            <a:endParaRPr sz="2400"/>
          </a:p>
          <a:p>
            <a:pPr indent="-381000" lvl="0" marL="457200" rtl="0" algn="l">
              <a:spcBef>
                <a:spcPts val="0"/>
              </a:spcBef>
              <a:spcAft>
                <a:spcPts val="0"/>
              </a:spcAft>
              <a:buSzPts val="2400"/>
              <a:buChar char="●"/>
            </a:pPr>
            <a:r>
              <a:rPr lang="en" sz="2400"/>
              <a:t>10.102_10  -&gt; base 2. 10  -&gt; 1010</a:t>
            </a:r>
            <a:endParaRPr sz="2400"/>
          </a:p>
          <a:p>
            <a:pPr indent="-381000" lvl="0" marL="457200" rtl="0" algn="l">
              <a:spcBef>
                <a:spcPts val="0"/>
              </a:spcBef>
              <a:spcAft>
                <a:spcPts val="0"/>
              </a:spcAft>
              <a:buSzPts val="2400"/>
              <a:buChar char="●"/>
            </a:pPr>
            <a:r>
              <a:rPr lang="en" sz="2400"/>
              <a:t>                               .102 x 2 -&gt;.204 -&gt; .0</a:t>
            </a:r>
            <a:endParaRPr sz="2400"/>
          </a:p>
          <a:p>
            <a:pPr indent="-381000" lvl="6" marL="3200400" rtl="0" algn="l">
              <a:spcBef>
                <a:spcPts val="0"/>
              </a:spcBef>
              <a:spcAft>
                <a:spcPts val="0"/>
              </a:spcAft>
              <a:buSzPts val="2400"/>
              <a:buChar char="●"/>
            </a:pPr>
            <a:r>
              <a:rPr lang="en" sz="2400"/>
              <a:t>.204 x 2 -&gt; .408  -&gt; .00</a:t>
            </a:r>
            <a:endParaRPr sz="2400"/>
          </a:p>
          <a:p>
            <a:pPr indent="-381000" lvl="6" marL="3200400" rtl="0" algn="l">
              <a:spcBef>
                <a:spcPts val="0"/>
              </a:spcBef>
              <a:spcAft>
                <a:spcPts val="0"/>
              </a:spcAft>
              <a:buSzPts val="2400"/>
              <a:buChar char="●"/>
            </a:pPr>
            <a:r>
              <a:rPr lang="en" sz="2400"/>
              <a:t>.408 x 2  -&gt;   .000</a:t>
            </a:r>
            <a:endParaRPr sz="2400"/>
          </a:p>
          <a:p>
            <a:pPr indent="-381000" lvl="6" marL="3200400" rtl="0" algn="l">
              <a:spcBef>
                <a:spcPts val="0"/>
              </a:spcBef>
              <a:spcAft>
                <a:spcPts val="0"/>
              </a:spcAft>
              <a:buSzPts val="2400"/>
              <a:buChar char="●"/>
            </a:pPr>
            <a:r>
              <a:rPr lang="en" sz="2400"/>
              <a:t>1010.0001</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10.5_10 -&gt; 2  </a:t>
            </a:r>
            <a:endParaRPr/>
          </a:p>
          <a:p>
            <a:pPr indent="0" lvl="0" marL="0" rtl="0" algn="l">
              <a:spcBef>
                <a:spcPts val="1600"/>
              </a:spcBef>
              <a:spcAft>
                <a:spcPts val="0"/>
              </a:spcAft>
              <a:buNone/>
            </a:pPr>
            <a:r>
              <a:rPr lang="en"/>
              <a:t>1010.</a:t>
            </a:r>
            <a:endParaRPr/>
          </a:p>
          <a:p>
            <a:pPr indent="0" lvl="0" marL="0" rtl="0" algn="l">
              <a:spcBef>
                <a:spcPts val="1600"/>
              </a:spcBef>
              <a:spcAft>
                <a:spcPts val="0"/>
              </a:spcAft>
              <a:buNone/>
            </a:pPr>
            <a:r>
              <a:rPr lang="en"/>
              <a:t>.5 x 2 -&gt; 1.0</a:t>
            </a:r>
            <a:endParaRPr/>
          </a:p>
          <a:p>
            <a:pPr indent="0" lvl="0" marL="0" rtl="0" algn="l">
              <a:spcBef>
                <a:spcPts val="1600"/>
              </a:spcBef>
              <a:spcAft>
                <a:spcPts val="0"/>
              </a:spcAft>
              <a:buNone/>
            </a:pPr>
            <a:r>
              <a:rPr lang="en"/>
              <a:t>0 x 2 </a:t>
            </a:r>
            <a:endParaRPr/>
          </a:p>
          <a:p>
            <a:pPr indent="0" lvl="0" marL="0" rtl="0" algn="l">
              <a:spcBef>
                <a:spcPts val="1600"/>
              </a:spcBef>
              <a:spcAft>
                <a:spcPts val="1600"/>
              </a:spcAft>
              <a:buNone/>
            </a:pPr>
            <a:r>
              <a:rPr lang="en"/>
              <a:t>1010.1</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311700" y="193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Questions</a:t>
            </a:r>
            <a:endParaRPr/>
          </a:p>
        </p:txBody>
      </p:sp>
      <p:sp>
        <p:nvSpPr>
          <p:cNvPr id="243" name="Google Shape;243;p41"/>
          <p:cNvSpPr txBox="1"/>
          <p:nvPr>
            <p:ph idx="1" type="body"/>
          </p:nvPr>
        </p:nvSpPr>
        <p:spPr>
          <a:xfrm>
            <a:off x="311700" y="766250"/>
            <a:ext cx="8520600" cy="3751200"/>
          </a:xfrm>
          <a:prstGeom prst="rect">
            <a:avLst/>
          </a:prstGeom>
        </p:spPr>
        <p:txBody>
          <a:bodyPr anchorCtr="0" anchor="t" bIns="91425" lIns="91425" spcFirstLastPara="1" rIns="91425" wrap="square" tIns="91425">
            <a:noAutofit/>
          </a:bodyPr>
          <a:lstStyle/>
          <a:p>
            <a:pPr indent="-381000" lvl="0" marL="457200" marR="127000" rtl="0" algn="just">
              <a:spcBef>
                <a:spcPts val="0"/>
              </a:spcBef>
              <a:spcAft>
                <a:spcPts val="0"/>
              </a:spcAft>
              <a:buClr>
                <a:srgbClr val="222222"/>
              </a:buClr>
              <a:buSzPts val="2400"/>
              <a:buAutoNum type="arabicPeriod"/>
            </a:pPr>
            <a:r>
              <a:rPr lang="en" sz="2400">
                <a:solidFill>
                  <a:srgbClr val="222222"/>
                </a:solidFill>
              </a:rPr>
              <a:t>How many patterns can be formed with </a:t>
            </a:r>
            <a:r>
              <a:rPr b="1" lang="en" sz="2400">
                <a:solidFill>
                  <a:srgbClr val="222222"/>
                </a:solidFill>
              </a:rPr>
              <a:t>10 bits</a:t>
            </a:r>
            <a:r>
              <a:rPr lang="en" sz="2400">
                <a:solidFill>
                  <a:srgbClr val="222222"/>
                </a:solidFill>
              </a:rPr>
              <a:t>?</a:t>
            </a:r>
            <a:endParaRPr sz="2400">
              <a:solidFill>
                <a:schemeClr val="dk1"/>
              </a:solidFill>
            </a:endParaRPr>
          </a:p>
          <a:p>
            <a:pPr indent="0" lvl="0" marL="457200" marR="127000" rtl="0" algn="just">
              <a:spcBef>
                <a:spcPts val="0"/>
              </a:spcBef>
              <a:spcAft>
                <a:spcPts val="0"/>
              </a:spcAft>
              <a:buNone/>
            </a:pPr>
            <a:r>
              <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rgbClr val="222222"/>
                </a:solidFill>
              </a:rPr>
              <a:t> Change the representation of </a:t>
            </a:r>
            <a:r>
              <a:rPr b="1" lang="en" sz="2400">
                <a:solidFill>
                  <a:srgbClr val="222222"/>
                </a:solidFill>
              </a:rPr>
              <a:t>10110111</a:t>
            </a:r>
            <a:r>
              <a:rPr b="1" baseline="-25000" lang="en" sz="2400">
                <a:solidFill>
                  <a:srgbClr val="222222"/>
                </a:solidFill>
              </a:rPr>
              <a:t>2</a:t>
            </a:r>
            <a:r>
              <a:rPr lang="en" sz="2400">
                <a:solidFill>
                  <a:srgbClr val="222222"/>
                </a:solidFill>
              </a:rPr>
              <a:t> to decimal?</a:t>
            </a:r>
            <a:endParaRPr sz="2400">
              <a:solidFill>
                <a:srgbClr val="222222"/>
              </a:solidFill>
            </a:endParaRPr>
          </a:p>
          <a:p>
            <a:pPr indent="0" lvl="0" marL="457200" rtl="0" algn="l">
              <a:spcBef>
                <a:spcPts val="0"/>
              </a:spcBef>
              <a:spcAft>
                <a:spcPts val="0"/>
              </a:spcAft>
              <a:buNone/>
            </a:pPr>
            <a:r>
              <a:t/>
            </a:r>
            <a:endParaRPr sz="2400">
              <a:solidFill>
                <a:srgbClr val="222222"/>
              </a:solidFill>
            </a:endParaRPr>
          </a:p>
          <a:p>
            <a:pPr indent="-381000" lvl="0" marL="457200" rtl="0" algn="l">
              <a:spcBef>
                <a:spcPts val="0"/>
              </a:spcBef>
              <a:spcAft>
                <a:spcPts val="0"/>
              </a:spcAft>
              <a:buClr>
                <a:schemeClr val="dk1"/>
              </a:buClr>
              <a:buSzPts val="2400"/>
              <a:buAutoNum type="arabicPeriod"/>
            </a:pPr>
            <a:r>
              <a:rPr lang="en" sz="2400">
                <a:solidFill>
                  <a:srgbClr val="222222"/>
                </a:solidFill>
              </a:rPr>
              <a:t>Change the representation </a:t>
            </a:r>
            <a:r>
              <a:rPr b="1" lang="en" sz="2400">
                <a:solidFill>
                  <a:srgbClr val="222222"/>
                </a:solidFill>
              </a:rPr>
              <a:t>F3B09</a:t>
            </a:r>
            <a:r>
              <a:rPr b="1" baseline="-25000" lang="en" sz="2400">
                <a:solidFill>
                  <a:srgbClr val="222222"/>
                </a:solidFill>
              </a:rPr>
              <a:t>16</a:t>
            </a:r>
            <a:r>
              <a:rPr lang="en" sz="2400">
                <a:solidFill>
                  <a:srgbClr val="222222"/>
                </a:solidFill>
              </a:rPr>
              <a:t>  to base 10?</a:t>
            </a:r>
            <a:endParaRPr sz="24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Starter Answers</a:t>
            </a:r>
            <a:endParaRPr/>
          </a:p>
        </p:txBody>
      </p:sp>
      <p:sp>
        <p:nvSpPr>
          <p:cNvPr id="249" name="Google Shape;249;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marR="127000" rtl="0" algn="just">
              <a:spcBef>
                <a:spcPts val="0"/>
              </a:spcBef>
              <a:spcAft>
                <a:spcPts val="0"/>
              </a:spcAft>
              <a:buClr>
                <a:srgbClr val="222222"/>
              </a:buClr>
              <a:buSzPts val="2400"/>
              <a:buAutoNum type="arabicPeriod"/>
            </a:pPr>
            <a:r>
              <a:rPr lang="en" sz="2400">
                <a:solidFill>
                  <a:srgbClr val="222222"/>
                </a:solidFill>
              </a:rPr>
              <a:t>How many patterns can be formed with </a:t>
            </a:r>
            <a:r>
              <a:rPr b="1" lang="en" sz="2400">
                <a:solidFill>
                  <a:srgbClr val="222222"/>
                </a:solidFill>
              </a:rPr>
              <a:t>10 bits</a:t>
            </a:r>
            <a:r>
              <a:rPr lang="en" sz="2400">
                <a:solidFill>
                  <a:srgbClr val="222222"/>
                </a:solidFill>
              </a:rPr>
              <a:t>? 1024</a:t>
            </a:r>
            <a:endParaRPr sz="2400">
              <a:solidFill>
                <a:srgbClr val="222222"/>
              </a:solidFill>
            </a:endParaRPr>
          </a:p>
          <a:p>
            <a:pPr indent="0" lvl="0" marL="0" marR="127000" rtl="0" algn="just">
              <a:spcBef>
                <a:spcPts val="0"/>
              </a:spcBef>
              <a:spcAft>
                <a:spcPts val="0"/>
              </a:spcAft>
              <a:buNone/>
            </a:pPr>
            <a:r>
              <a:t/>
            </a:r>
            <a:endParaRPr sz="2400">
              <a:solidFill>
                <a:schemeClr val="dk1"/>
              </a:solidFill>
            </a:endParaRPr>
          </a:p>
          <a:p>
            <a:pPr indent="0" lvl="0" marL="457200" rtl="0" algn="l">
              <a:spcBef>
                <a:spcPts val="0"/>
              </a:spcBef>
              <a:spcAft>
                <a:spcPts val="0"/>
              </a:spcAft>
              <a:buNone/>
            </a:pPr>
            <a:r>
              <a:t/>
            </a:r>
            <a:endParaRPr sz="2400">
              <a:solidFill>
                <a:schemeClr val="dk1"/>
              </a:solidFill>
              <a:highlight>
                <a:srgbClr val="F0F0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 Representation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Computer Science is concerned with using patterns of bits to represent things.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It is important to be clear about the difference between the thing, and a representation of the thing.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For example, an integer may be represented using a bit pattern in computer memory. (There are many different ways to do this.)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The integer is </a:t>
            </a:r>
            <a:r>
              <a:rPr b="1" lang="en">
                <a:solidFill>
                  <a:schemeClr val="dk1"/>
                </a:solidFill>
              </a:rPr>
              <a:t>conceptual</a:t>
            </a:r>
            <a:r>
              <a:rPr lang="en">
                <a:solidFill>
                  <a:schemeClr val="dk1"/>
                </a:solidFill>
              </a:rPr>
              <a:t>.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The bit pattern is only a </a:t>
            </a:r>
            <a:r>
              <a:rPr b="1" lang="en">
                <a:solidFill>
                  <a:schemeClr val="dk1"/>
                </a:solidFill>
              </a:rPr>
              <a:t>representation</a:t>
            </a:r>
            <a:r>
              <a:rPr lang="en">
                <a:solidFill>
                  <a:schemeClr val="dk1"/>
                </a:solidFill>
              </a:rPr>
              <a:t> of the concept.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Starter Answers</a:t>
            </a:r>
            <a:endParaRPr/>
          </a:p>
        </p:txBody>
      </p:sp>
      <p:sp>
        <p:nvSpPr>
          <p:cNvPr id="255" name="Google Shape;255;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127000" rtl="0" algn="just">
              <a:spcBef>
                <a:spcPts val="0"/>
              </a:spcBef>
              <a:spcAft>
                <a:spcPts val="0"/>
              </a:spcAft>
              <a:buNone/>
            </a:pPr>
            <a:r>
              <a:t/>
            </a:r>
            <a:endParaRPr>
              <a:solidFill>
                <a:schemeClr val="dk1"/>
              </a:solidFill>
            </a:endParaRPr>
          </a:p>
          <a:p>
            <a:pPr indent="-342900" lvl="0" marL="457200" rtl="0" algn="l">
              <a:spcBef>
                <a:spcPts val="0"/>
              </a:spcBef>
              <a:spcAft>
                <a:spcPts val="0"/>
              </a:spcAft>
              <a:buClr>
                <a:srgbClr val="222222"/>
              </a:buClr>
              <a:buSzPts val="1800"/>
              <a:buAutoNum type="arabicPeriod" startAt="4"/>
            </a:pPr>
            <a:r>
              <a:rPr lang="en">
                <a:solidFill>
                  <a:srgbClr val="222222"/>
                </a:solidFill>
              </a:rPr>
              <a:t>Change the representation of </a:t>
            </a:r>
            <a:r>
              <a:rPr b="1" lang="en">
                <a:solidFill>
                  <a:srgbClr val="222222"/>
                </a:solidFill>
              </a:rPr>
              <a:t>10110111</a:t>
            </a:r>
            <a:r>
              <a:rPr b="1" baseline="-25000" lang="en">
                <a:solidFill>
                  <a:srgbClr val="222222"/>
                </a:solidFill>
              </a:rPr>
              <a:t>2</a:t>
            </a:r>
            <a:r>
              <a:rPr lang="en">
                <a:solidFill>
                  <a:srgbClr val="222222"/>
                </a:solidFill>
              </a:rPr>
              <a:t> to decimal?</a:t>
            </a:r>
            <a:endParaRPr>
              <a:solidFill>
                <a:srgbClr val="222222"/>
              </a:solidFill>
            </a:endParaRPr>
          </a:p>
          <a:p>
            <a:pPr indent="0" lvl="0" marL="457200" rtl="0" algn="l">
              <a:spcBef>
                <a:spcPts val="0"/>
              </a:spcBef>
              <a:spcAft>
                <a:spcPts val="0"/>
              </a:spcAft>
              <a:buNone/>
            </a:pPr>
            <a:r>
              <a:rPr lang="en">
                <a:solidFill>
                  <a:srgbClr val="222222"/>
                </a:solidFill>
              </a:rPr>
              <a:t>1 x 2</a:t>
            </a:r>
            <a:r>
              <a:rPr baseline="30000" lang="en">
                <a:solidFill>
                  <a:srgbClr val="222222"/>
                </a:solidFill>
              </a:rPr>
              <a:t>7</a:t>
            </a:r>
            <a:r>
              <a:rPr lang="en">
                <a:solidFill>
                  <a:srgbClr val="222222"/>
                </a:solidFill>
              </a:rPr>
              <a:t> + 0 x 2</a:t>
            </a:r>
            <a:r>
              <a:rPr baseline="30000" lang="en">
                <a:solidFill>
                  <a:srgbClr val="222222"/>
                </a:solidFill>
              </a:rPr>
              <a:t>6</a:t>
            </a:r>
            <a:r>
              <a:rPr lang="en">
                <a:solidFill>
                  <a:srgbClr val="222222"/>
                </a:solidFill>
              </a:rPr>
              <a:t> + 1 x 2</a:t>
            </a:r>
            <a:r>
              <a:rPr baseline="30000" lang="en">
                <a:solidFill>
                  <a:srgbClr val="222222"/>
                </a:solidFill>
              </a:rPr>
              <a:t>5</a:t>
            </a:r>
            <a:r>
              <a:rPr lang="en">
                <a:solidFill>
                  <a:srgbClr val="222222"/>
                </a:solidFill>
              </a:rPr>
              <a:t> + 1 x 2</a:t>
            </a:r>
            <a:r>
              <a:rPr baseline="30000" lang="en">
                <a:solidFill>
                  <a:srgbClr val="222222"/>
                </a:solidFill>
              </a:rPr>
              <a:t>4</a:t>
            </a:r>
            <a:r>
              <a:rPr lang="en">
                <a:solidFill>
                  <a:srgbClr val="222222"/>
                </a:solidFill>
              </a:rPr>
              <a:t> + 0 x 2</a:t>
            </a:r>
            <a:r>
              <a:rPr baseline="30000" lang="en">
                <a:solidFill>
                  <a:srgbClr val="222222"/>
                </a:solidFill>
              </a:rPr>
              <a:t>3</a:t>
            </a:r>
            <a:r>
              <a:rPr lang="en">
                <a:solidFill>
                  <a:srgbClr val="222222"/>
                </a:solidFill>
              </a:rPr>
              <a:t> + 1 x 2</a:t>
            </a:r>
            <a:r>
              <a:rPr baseline="30000" lang="en">
                <a:solidFill>
                  <a:srgbClr val="222222"/>
                </a:solidFill>
              </a:rPr>
              <a:t>2</a:t>
            </a:r>
            <a:r>
              <a:rPr lang="en">
                <a:solidFill>
                  <a:srgbClr val="222222"/>
                </a:solidFill>
              </a:rPr>
              <a:t> + 1 x 2</a:t>
            </a:r>
            <a:r>
              <a:rPr baseline="30000" lang="en">
                <a:solidFill>
                  <a:srgbClr val="222222"/>
                </a:solidFill>
              </a:rPr>
              <a:t>1</a:t>
            </a:r>
            <a:r>
              <a:rPr lang="en">
                <a:solidFill>
                  <a:srgbClr val="222222"/>
                </a:solidFill>
              </a:rPr>
              <a:t> + 1 x 2</a:t>
            </a:r>
            <a:r>
              <a:rPr baseline="30000" lang="en">
                <a:solidFill>
                  <a:srgbClr val="222222"/>
                </a:solidFill>
              </a:rPr>
              <a:t>0</a:t>
            </a:r>
            <a:r>
              <a:rPr lang="en">
                <a:solidFill>
                  <a:srgbClr val="222222"/>
                </a:solidFill>
              </a:rPr>
              <a:t> </a:t>
            </a:r>
            <a:endParaRPr>
              <a:solidFill>
                <a:srgbClr val="222222"/>
              </a:solidFill>
            </a:endParaRPr>
          </a:p>
          <a:p>
            <a:pPr indent="0" lvl="0" marL="457200" rtl="0" algn="l">
              <a:spcBef>
                <a:spcPts val="0"/>
              </a:spcBef>
              <a:spcAft>
                <a:spcPts val="0"/>
              </a:spcAft>
              <a:buNone/>
            </a:pPr>
            <a:r>
              <a:rPr lang="en">
                <a:solidFill>
                  <a:srgbClr val="222222"/>
                </a:solidFill>
              </a:rPr>
              <a:t>128    + 0        + 32      + 16      + 0        + 4        + 2        + 1 = 183</a:t>
            </a:r>
            <a:r>
              <a:rPr baseline="-25000" lang="en">
                <a:solidFill>
                  <a:srgbClr val="222222"/>
                </a:solidFill>
              </a:rPr>
              <a:t>10</a:t>
            </a:r>
            <a:endParaRPr baseline="-25000">
              <a:solidFill>
                <a:srgbClr val="222222"/>
              </a:solidFill>
            </a:endParaRPr>
          </a:p>
          <a:p>
            <a:pPr indent="0" lvl="0" marL="0" rtl="0" algn="l">
              <a:spcBef>
                <a:spcPts val="0"/>
              </a:spcBef>
              <a:spcAft>
                <a:spcPts val="0"/>
              </a:spcAft>
              <a:buNone/>
            </a:pPr>
            <a:r>
              <a:t/>
            </a:r>
            <a:endParaRPr baseline="-25000">
              <a:solidFill>
                <a:srgbClr val="222222"/>
              </a:solidFill>
            </a:endParaRPr>
          </a:p>
          <a:p>
            <a:pPr indent="-342900" lvl="0" marL="457200" rtl="0" algn="l">
              <a:spcBef>
                <a:spcPts val="0"/>
              </a:spcBef>
              <a:spcAft>
                <a:spcPts val="0"/>
              </a:spcAft>
              <a:buClr>
                <a:srgbClr val="222222"/>
              </a:buClr>
              <a:buSzPts val="1800"/>
              <a:buAutoNum type="arabicPeriod" startAt="5"/>
            </a:pPr>
            <a:r>
              <a:rPr lang="en">
                <a:solidFill>
                  <a:srgbClr val="222222"/>
                </a:solidFill>
              </a:rPr>
              <a:t>Change the representation </a:t>
            </a:r>
            <a:r>
              <a:rPr b="1" lang="en">
                <a:solidFill>
                  <a:srgbClr val="222222"/>
                </a:solidFill>
              </a:rPr>
              <a:t>F3B09</a:t>
            </a:r>
            <a:r>
              <a:rPr b="1" baseline="-25000" lang="en">
                <a:solidFill>
                  <a:srgbClr val="222222"/>
                </a:solidFill>
              </a:rPr>
              <a:t>16</a:t>
            </a:r>
            <a:r>
              <a:rPr lang="en">
                <a:solidFill>
                  <a:srgbClr val="222222"/>
                </a:solidFill>
              </a:rPr>
              <a:t>  to base 10?</a:t>
            </a:r>
            <a:endParaRPr>
              <a:solidFill>
                <a:srgbClr val="222222"/>
              </a:solidFill>
            </a:endParaRPr>
          </a:p>
          <a:p>
            <a:pPr indent="0" lvl="0" marL="457200" rtl="0" algn="l">
              <a:spcBef>
                <a:spcPts val="0"/>
              </a:spcBef>
              <a:spcAft>
                <a:spcPts val="0"/>
              </a:spcAft>
              <a:buNone/>
            </a:pPr>
            <a:r>
              <a:rPr lang="en">
                <a:solidFill>
                  <a:srgbClr val="222222"/>
                </a:solidFill>
              </a:rPr>
              <a:t>15 x 16</a:t>
            </a:r>
            <a:r>
              <a:rPr baseline="30000" lang="en">
                <a:solidFill>
                  <a:srgbClr val="222222"/>
                </a:solidFill>
              </a:rPr>
              <a:t>4          </a:t>
            </a:r>
            <a:r>
              <a:rPr lang="en">
                <a:solidFill>
                  <a:srgbClr val="222222"/>
                </a:solidFill>
              </a:rPr>
              <a:t>+ 3 x 16</a:t>
            </a:r>
            <a:r>
              <a:rPr baseline="30000" lang="en">
                <a:solidFill>
                  <a:srgbClr val="222222"/>
                </a:solidFill>
              </a:rPr>
              <a:t>3      </a:t>
            </a:r>
            <a:r>
              <a:rPr lang="en">
                <a:solidFill>
                  <a:srgbClr val="222222"/>
                </a:solidFill>
              </a:rPr>
              <a:t>+ 11 x 16</a:t>
            </a:r>
            <a:r>
              <a:rPr baseline="30000" lang="en">
                <a:solidFill>
                  <a:srgbClr val="222222"/>
                </a:solidFill>
              </a:rPr>
              <a:t>2   </a:t>
            </a:r>
            <a:r>
              <a:rPr lang="en">
                <a:solidFill>
                  <a:srgbClr val="222222"/>
                </a:solidFill>
              </a:rPr>
              <a:t>+ 0 x 16</a:t>
            </a:r>
            <a:r>
              <a:rPr baseline="30000" lang="en">
                <a:solidFill>
                  <a:srgbClr val="222222"/>
                </a:solidFill>
              </a:rPr>
              <a:t>1 </a:t>
            </a:r>
            <a:r>
              <a:rPr lang="en">
                <a:solidFill>
                  <a:srgbClr val="222222"/>
                </a:solidFill>
              </a:rPr>
              <a:t>+ 9 x 16</a:t>
            </a:r>
            <a:r>
              <a:rPr baseline="30000" lang="en">
                <a:solidFill>
                  <a:srgbClr val="222222"/>
                </a:solidFill>
              </a:rPr>
              <a:t>0</a:t>
            </a:r>
            <a:endParaRPr>
              <a:solidFill>
                <a:srgbClr val="222222"/>
              </a:solidFill>
            </a:endParaRPr>
          </a:p>
          <a:p>
            <a:pPr indent="0" lvl="0" marL="457200" rtl="0" algn="l">
              <a:spcBef>
                <a:spcPts val="0"/>
              </a:spcBef>
              <a:spcAft>
                <a:spcPts val="0"/>
              </a:spcAft>
              <a:buNone/>
            </a:pPr>
            <a:r>
              <a:rPr lang="en">
                <a:solidFill>
                  <a:srgbClr val="222222"/>
                </a:solidFill>
              </a:rPr>
              <a:t>15 x 65536 + 3 x 4096 + 11 x 256 + 0 x 16   + 9 x 1 </a:t>
            </a:r>
            <a:endParaRPr>
              <a:solidFill>
                <a:srgbClr val="222222"/>
              </a:solidFill>
            </a:endParaRPr>
          </a:p>
          <a:p>
            <a:pPr indent="0" lvl="0" marL="457200" rtl="0" algn="l">
              <a:spcBef>
                <a:spcPts val="0"/>
              </a:spcBef>
              <a:spcAft>
                <a:spcPts val="0"/>
              </a:spcAft>
              <a:buNone/>
            </a:pPr>
            <a:r>
              <a:rPr lang="en">
                <a:solidFill>
                  <a:srgbClr val="222222"/>
                </a:solidFill>
              </a:rPr>
              <a:t>983,040      + 12,288    + 2,816     + 0           + 9        = 998153</a:t>
            </a:r>
            <a:r>
              <a:rPr baseline="-25000" lang="en">
                <a:solidFill>
                  <a:srgbClr val="222222"/>
                </a:solidFill>
              </a:rPr>
              <a:t>10</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4"/>
          <p:cNvSpPr txBox="1"/>
          <p:nvPr>
            <p:ph type="title"/>
          </p:nvPr>
        </p:nvSpPr>
        <p:spPr>
          <a:xfrm>
            <a:off x="609600" y="128588"/>
            <a:ext cx="8229600" cy="3855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t>Binary-coded decimal (BCD)</a:t>
            </a:r>
            <a:endParaRPr/>
          </a:p>
        </p:txBody>
      </p:sp>
      <p:sp>
        <p:nvSpPr>
          <p:cNvPr descr="Rectangle: Click to edit Master text styles&#10;Second level&#10;Third level&#10;Fourth level&#10;Fifth level" id="261" name="Google Shape;261;p44"/>
          <p:cNvSpPr txBox="1"/>
          <p:nvPr>
            <p:ph idx="1" type="body"/>
          </p:nvPr>
        </p:nvSpPr>
        <p:spPr>
          <a:xfrm>
            <a:off x="838200" y="557213"/>
            <a:ext cx="7772400" cy="3000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640"/>
              <a:buChar char="●"/>
            </a:pPr>
            <a:r>
              <a:rPr lang="en" sz="2400"/>
              <a:t>Another way of representing numbers in binary</a:t>
            </a:r>
            <a:endParaRPr sz="2400"/>
          </a:p>
          <a:p>
            <a:pPr indent="-342900" lvl="0" marL="342900" rtl="0" algn="l">
              <a:spcBef>
                <a:spcPts val="0"/>
              </a:spcBef>
              <a:spcAft>
                <a:spcPts val="0"/>
              </a:spcAft>
              <a:buSzPts val="2640"/>
              <a:buChar char="●"/>
            </a:pPr>
            <a:r>
              <a:rPr lang="en" sz="2400"/>
              <a:t>4-bits per decimal digit</a:t>
            </a:r>
            <a:endParaRPr/>
          </a:p>
          <a:p>
            <a:pPr indent="-285750" lvl="1" marL="742950" rtl="0" algn="l">
              <a:spcBef>
                <a:spcPts val="400"/>
              </a:spcBef>
              <a:spcAft>
                <a:spcPts val="0"/>
              </a:spcAft>
              <a:buSzPts val="1200"/>
              <a:buChar char="○"/>
            </a:pPr>
            <a:r>
              <a:rPr lang="en" sz="2000"/>
              <a:t>6 unused patterns – can be used for signs, etc.</a:t>
            </a:r>
            <a:endParaRPr/>
          </a:p>
          <a:p>
            <a:pPr indent="-285750" lvl="1" marL="742950" rtl="0" algn="l">
              <a:spcBef>
                <a:spcPts val="400"/>
              </a:spcBef>
              <a:spcAft>
                <a:spcPts val="0"/>
              </a:spcAft>
              <a:buSzPts val="1200"/>
              <a:buChar char="○"/>
            </a:pPr>
            <a:r>
              <a:rPr lang="en" sz="2000"/>
              <a:t>Less space efficient, more computationally complex</a:t>
            </a:r>
            <a:endParaRPr/>
          </a:p>
          <a:p>
            <a:pPr indent="-285750" lvl="1" marL="742950" rtl="0" algn="l">
              <a:spcBef>
                <a:spcPts val="400"/>
              </a:spcBef>
              <a:spcAft>
                <a:spcPts val="0"/>
              </a:spcAft>
              <a:buSzPts val="1200"/>
              <a:buChar char="○"/>
            </a:pPr>
            <a:r>
              <a:rPr lang="en" sz="2000"/>
              <a:t>Simpler to convert from text</a:t>
            </a:r>
            <a:endParaRPr sz="2000"/>
          </a:p>
          <a:p>
            <a:pPr indent="-285750" lvl="1" marL="742950" rtl="0" algn="l">
              <a:spcBef>
                <a:spcPts val="400"/>
              </a:spcBef>
              <a:spcAft>
                <a:spcPts val="0"/>
              </a:spcAft>
              <a:buSzPts val="1200"/>
              <a:buChar char="○"/>
            </a:pPr>
            <a:r>
              <a:rPr lang="en" sz="2000"/>
              <a:t>Favors I/O over calculation</a:t>
            </a:r>
            <a:endParaRPr/>
          </a:p>
          <a:p>
            <a:pPr indent="-285750" lvl="1" marL="742950" rtl="0" algn="l">
              <a:spcBef>
                <a:spcPts val="400"/>
              </a:spcBef>
              <a:spcAft>
                <a:spcPts val="0"/>
              </a:spcAft>
              <a:buSzPts val="1200"/>
              <a:buChar char="○"/>
            </a:pPr>
            <a:r>
              <a:rPr lang="en" sz="2000"/>
              <a:t>Can be used with fixed decimal</a:t>
            </a:r>
            <a:endParaRPr/>
          </a:p>
          <a:p>
            <a:pPr indent="-228600" lvl="2" marL="1143000" rtl="0" algn="l">
              <a:spcBef>
                <a:spcPts val="320"/>
              </a:spcBef>
              <a:spcAft>
                <a:spcPts val="0"/>
              </a:spcAft>
              <a:buSzPts val="1520"/>
              <a:buChar char="■"/>
            </a:pPr>
            <a:r>
              <a:rPr lang="en" sz="1600"/>
              <a:t>Important and continue to be used in financial, commercial, and industrial computing, where subtle conversion and fractional rounding errors that are inherent in floating point binary representations cannot be tolerated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609600" y="171450"/>
            <a:ext cx="8229600" cy="514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BCD Binary Representation</a:t>
            </a:r>
            <a:endParaRPr/>
          </a:p>
        </p:txBody>
      </p:sp>
      <p:graphicFrame>
        <p:nvGraphicFramePr>
          <p:cNvPr id="267" name="Google Shape;267;p45"/>
          <p:cNvGraphicFramePr/>
          <p:nvPr/>
        </p:nvGraphicFramePr>
        <p:xfrm>
          <a:off x="922650" y="832750"/>
          <a:ext cx="3000000" cy="3000000"/>
        </p:xfrm>
        <a:graphic>
          <a:graphicData uri="http://schemas.openxmlformats.org/drawingml/2006/table">
            <a:tbl>
              <a:tblPr bandRow="1" firstRow="1">
                <a:noFill/>
                <a:tableStyleId>{229D54B2-B002-4E4A-9783-8FC9151152B3}</a:tableStyleId>
              </a:tblPr>
              <a:tblGrid>
                <a:gridCol w="812425"/>
                <a:gridCol w="928475"/>
              </a:tblGrid>
              <a:tr h="348350">
                <a:tc>
                  <a:txBody>
                    <a:bodyPr/>
                    <a:lstStyle/>
                    <a:p>
                      <a:pPr indent="0" lvl="0" marL="0" marR="0" rtl="0" algn="l">
                        <a:spcBef>
                          <a:spcPts val="0"/>
                        </a:spcBef>
                        <a:spcAft>
                          <a:spcPts val="0"/>
                        </a:spcAft>
                        <a:buNone/>
                      </a:pPr>
                      <a:r>
                        <a:rPr lang="en" sz="1800" u="none" cap="none" strike="noStrike"/>
                        <a:t>Dec</a:t>
                      </a:r>
                      <a:endParaRPr sz="1800"/>
                    </a:p>
                  </a:txBody>
                  <a:tcPr marT="34275" marB="34275" marR="91450" marL="91450"/>
                </a:tc>
                <a:tc>
                  <a:txBody>
                    <a:bodyPr/>
                    <a:lstStyle/>
                    <a:p>
                      <a:pPr indent="0" lvl="0" marL="0" marR="0" rtl="0" algn="l">
                        <a:spcBef>
                          <a:spcPts val="0"/>
                        </a:spcBef>
                        <a:spcAft>
                          <a:spcPts val="0"/>
                        </a:spcAft>
                        <a:buNone/>
                      </a:pPr>
                      <a:r>
                        <a:rPr lang="en" sz="1800"/>
                        <a:t>BCD</a:t>
                      </a:r>
                      <a:endParaRPr sz="1800"/>
                    </a:p>
                  </a:txBody>
                  <a:tcPr marT="34275" marB="34275" marR="91450" marL="91450"/>
                </a:tc>
              </a:tr>
              <a:tr h="348350">
                <a:tc>
                  <a:txBody>
                    <a:bodyPr/>
                    <a:lstStyle/>
                    <a:p>
                      <a:pPr indent="0" lvl="0" marL="0" marR="0" rtl="0" algn="l">
                        <a:spcBef>
                          <a:spcPts val="0"/>
                        </a:spcBef>
                        <a:spcAft>
                          <a:spcPts val="0"/>
                        </a:spcAft>
                        <a:buNone/>
                      </a:pPr>
                      <a:r>
                        <a:rPr lang="en" sz="1800"/>
                        <a:t>0</a:t>
                      </a:r>
                      <a:endParaRPr sz="1800"/>
                    </a:p>
                  </a:txBody>
                  <a:tcPr marT="34275" marB="34275" marR="91450" marL="91450"/>
                </a:tc>
                <a:tc>
                  <a:txBody>
                    <a:bodyPr/>
                    <a:lstStyle/>
                    <a:p>
                      <a:pPr indent="0" lvl="0" marL="0" marR="0" rtl="0" algn="l">
                        <a:spcBef>
                          <a:spcPts val="0"/>
                        </a:spcBef>
                        <a:spcAft>
                          <a:spcPts val="0"/>
                        </a:spcAft>
                        <a:buNone/>
                      </a:pPr>
                      <a:r>
                        <a:rPr lang="en" sz="1800"/>
                        <a:t>0000</a:t>
                      </a:r>
                      <a:endParaRPr sz="1800"/>
                    </a:p>
                  </a:txBody>
                  <a:tcPr marT="34275" marB="34275" marR="91450" marL="91450"/>
                </a:tc>
              </a:tr>
              <a:tr h="348350">
                <a:tc>
                  <a:txBody>
                    <a:bodyPr/>
                    <a:lstStyle/>
                    <a:p>
                      <a:pPr indent="0" lvl="0" marL="0" marR="0" rtl="0" algn="l">
                        <a:spcBef>
                          <a:spcPts val="0"/>
                        </a:spcBef>
                        <a:spcAft>
                          <a:spcPts val="0"/>
                        </a:spcAft>
                        <a:buNone/>
                      </a:pPr>
                      <a:r>
                        <a:rPr lang="en" sz="1800"/>
                        <a:t>1</a:t>
                      </a:r>
                      <a:endParaRPr sz="1800"/>
                    </a:p>
                  </a:txBody>
                  <a:tcPr marT="34275" marB="34275" marR="91450" marL="91450"/>
                </a:tc>
                <a:tc>
                  <a:txBody>
                    <a:bodyPr/>
                    <a:lstStyle/>
                    <a:p>
                      <a:pPr indent="0" lvl="0" marL="0" marR="0" rtl="0" algn="l">
                        <a:spcBef>
                          <a:spcPts val="0"/>
                        </a:spcBef>
                        <a:spcAft>
                          <a:spcPts val="0"/>
                        </a:spcAft>
                        <a:buNone/>
                      </a:pPr>
                      <a:r>
                        <a:rPr lang="en" sz="1800"/>
                        <a:t>0001</a:t>
                      </a:r>
                      <a:endParaRPr sz="1800"/>
                    </a:p>
                  </a:txBody>
                  <a:tcPr marT="34275" marB="34275" marR="91450" marL="91450"/>
                </a:tc>
              </a:tr>
              <a:tr h="348350">
                <a:tc>
                  <a:txBody>
                    <a:bodyPr/>
                    <a:lstStyle/>
                    <a:p>
                      <a:pPr indent="0" lvl="0" marL="0" marR="0" rtl="0" algn="l">
                        <a:spcBef>
                          <a:spcPts val="0"/>
                        </a:spcBef>
                        <a:spcAft>
                          <a:spcPts val="0"/>
                        </a:spcAft>
                        <a:buNone/>
                      </a:pPr>
                      <a:r>
                        <a:rPr lang="en" sz="1800"/>
                        <a:t>2</a:t>
                      </a:r>
                      <a:endParaRPr sz="1800"/>
                    </a:p>
                  </a:txBody>
                  <a:tcPr marT="34275" marB="34275" marR="91450" marL="91450"/>
                </a:tc>
                <a:tc>
                  <a:txBody>
                    <a:bodyPr/>
                    <a:lstStyle/>
                    <a:p>
                      <a:pPr indent="0" lvl="0" marL="0" marR="0" rtl="0" algn="l">
                        <a:spcBef>
                          <a:spcPts val="0"/>
                        </a:spcBef>
                        <a:spcAft>
                          <a:spcPts val="0"/>
                        </a:spcAft>
                        <a:buNone/>
                      </a:pPr>
                      <a:r>
                        <a:rPr lang="en" sz="1800"/>
                        <a:t>0010</a:t>
                      </a:r>
                      <a:endParaRPr sz="1800"/>
                    </a:p>
                  </a:txBody>
                  <a:tcPr marT="34275" marB="34275" marR="91450" marL="91450"/>
                </a:tc>
              </a:tr>
              <a:tr h="348350">
                <a:tc>
                  <a:txBody>
                    <a:bodyPr/>
                    <a:lstStyle/>
                    <a:p>
                      <a:pPr indent="0" lvl="0" marL="0" marR="0" rtl="0" algn="l">
                        <a:spcBef>
                          <a:spcPts val="0"/>
                        </a:spcBef>
                        <a:spcAft>
                          <a:spcPts val="0"/>
                        </a:spcAft>
                        <a:buNone/>
                      </a:pPr>
                      <a:r>
                        <a:rPr lang="en" sz="1800"/>
                        <a:t>3</a:t>
                      </a:r>
                      <a:endParaRPr sz="1800"/>
                    </a:p>
                  </a:txBody>
                  <a:tcPr marT="34275" marB="34275" marR="91450" marL="91450"/>
                </a:tc>
                <a:tc>
                  <a:txBody>
                    <a:bodyPr/>
                    <a:lstStyle/>
                    <a:p>
                      <a:pPr indent="0" lvl="0" marL="0" marR="0" rtl="0" algn="l">
                        <a:spcBef>
                          <a:spcPts val="0"/>
                        </a:spcBef>
                        <a:spcAft>
                          <a:spcPts val="0"/>
                        </a:spcAft>
                        <a:buNone/>
                      </a:pPr>
                      <a:r>
                        <a:rPr lang="en" sz="1800"/>
                        <a:t>0011</a:t>
                      </a:r>
                      <a:endParaRPr sz="1800"/>
                    </a:p>
                  </a:txBody>
                  <a:tcPr marT="34275" marB="34275" marR="91450" marL="91450"/>
                </a:tc>
              </a:tr>
              <a:tr h="348350">
                <a:tc>
                  <a:txBody>
                    <a:bodyPr/>
                    <a:lstStyle/>
                    <a:p>
                      <a:pPr indent="0" lvl="0" marL="0" marR="0" rtl="0" algn="l">
                        <a:spcBef>
                          <a:spcPts val="0"/>
                        </a:spcBef>
                        <a:spcAft>
                          <a:spcPts val="0"/>
                        </a:spcAft>
                        <a:buNone/>
                      </a:pPr>
                      <a:r>
                        <a:rPr lang="en" sz="1800"/>
                        <a:t>4</a:t>
                      </a:r>
                      <a:endParaRPr sz="1800"/>
                    </a:p>
                  </a:txBody>
                  <a:tcPr marT="34275" marB="34275" marR="91450" marL="91450"/>
                </a:tc>
                <a:tc>
                  <a:txBody>
                    <a:bodyPr/>
                    <a:lstStyle/>
                    <a:p>
                      <a:pPr indent="0" lvl="0" marL="0" marR="0" rtl="0" algn="l">
                        <a:spcBef>
                          <a:spcPts val="0"/>
                        </a:spcBef>
                        <a:spcAft>
                          <a:spcPts val="0"/>
                        </a:spcAft>
                        <a:buNone/>
                      </a:pPr>
                      <a:r>
                        <a:rPr lang="en" sz="1800"/>
                        <a:t>0100</a:t>
                      </a:r>
                      <a:endParaRPr sz="1800"/>
                    </a:p>
                  </a:txBody>
                  <a:tcPr marT="34275" marB="34275" marR="91450" marL="91450"/>
                </a:tc>
              </a:tr>
              <a:tr h="348350">
                <a:tc>
                  <a:txBody>
                    <a:bodyPr/>
                    <a:lstStyle/>
                    <a:p>
                      <a:pPr indent="0" lvl="0" marL="0" marR="0" rtl="0" algn="l">
                        <a:spcBef>
                          <a:spcPts val="0"/>
                        </a:spcBef>
                        <a:spcAft>
                          <a:spcPts val="0"/>
                        </a:spcAft>
                        <a:buNone/>
                      </a:pPr>
                      <a:r>
                        <a:rPr lang="en" sz="1800"/>
                        <a:t>5</a:t>
                      </a:r>
                      <a:endParaRPr sz="1800"/>
                    </a:p>
                  </a:txBody>
                  <a:tcPr marT="34275" marB="34275" marR="91450" marL="91450"/>
                </a:tc>
                <a:tc>
                  <a:txBody>
                    <a:bodyPr/>
                    <a:lstStyle/>
                    <a:p>
                      <a:pPr indent="0" lvl="0" marL="0" marR="0" rtl="0" algn="l">
                        <a:spcBef>
                          <a:spcPts val="0"/>
                        </a:spcBef>
                        <a:spcAft>
                          <a:spcPts val="0"/>
                        </a:spcAft>
                        <a:buNone/>
                      </a:pPr>
                      <a:r>
                        <a:rPr lang="en" sz="1800"/>
                        <a:t>0101</a:t>
                      </a:r>
                      <a:endParaRPr sz="1800"/>
                    </a:p>
                  </a:txBody>
                  <a:tcPr marT="34275" marB="34275" marR="91450" marL="91450"/>
                </a:tc>
              </a:tr>
              <a:tr h="348350">
                <a:tc>
                  <a:txBody>
                    <a:bodyPr/>
                    <a:lstStyle/>
                    <a:p>
                      <a:pPr indent="0" lvl="0" marL="0" marR="0" rtl="0" algn="l">
                        <a:spcBef>
                          <a:spcPts val="0"/>
                        </a:spcBef>
                        <a:spcAft>
                          <a:spcPts val="0"/>
                        </a:spcAft>
                        <a:buNone/>
                      </a:pPr>
                      <a:r>
                        <a:rPr lang="en" sz="1800"/>
                        <a:t>6</a:t>
                      </a:r>
                      <a:endParaRPr sz="1800"/>
                    </a:p>
                  </a:txBody>
                  <a:tcPr marT="34275" marB="34275" marR="91450" marL="91450"/>
                </a:tc>
                <a:tc>
                  <a:txBody>
                    <a:bodyPr/>
                    <a:lstStyle/>
                    <a:p>
                      <a:pPr indent="0" lvl="0" marL="0" marR="0" rtl="0" algn="l">
                        <a:spcBef>
                          <a:spcPts val="0"/>
                        </a:spcBef>
                        <a:spcAft>
                          <a:spcPts val="0"/>
                        </a:spcAft>
                        <a:buNone/>
                      </a:pPr>
                      <a:r>
                        <a:rPr lang="en" sz="1800"/>
                        <a:t>0110</a:t>
                      </a:r>
                      <a:endParaRPr sz="1800"/>
                    </a:p>
                  </a:txBody>
                  <a:tcPr marT="34275" marB="34275" marR="91450" marL="91450"/>
                </a:tc>
              </a:tr>
              <a:tr h="348350">
                <a:tc>
                  <a:txBody>
                    <a:bodyPr/>
                    <a:lstStyle/>
                    <a:p>
                      <a:pPr indent="0" lvl="0" marL="0" marR="0" rtl="0" algn="l">
                        <a:spcBef>
                          <a:spcPts val="0"/>
                        </a:spcBef>
                        <a:spcAft>
                          <a:spcPts val="0"/>
                        </a:spcAft>
                        <a:buNone/>
                      </a:pPr>
                      <a:r>
                        <a:rPr lang="en" sz="1800"/>
                        <a:t>7</a:t>
                      </a:r>
                      <a:endParaRPr sz="1800"/>
                    </a:p>
                  </a:txBody>
                  <a:tcPr marT="34275" marB="34275" marR="91450" marL="91450"/>
                </a:tc>
                <a:tc>
                  <a:txBody>
                    <a:bodyPr/>
                    <a:lstStyle/>
                    <a:p>
                      <a:pPr indent="0" lvl="0" marL="0" marR="0" rtl="0" algn="l">
                        <a:spcBef>
                          <a:spcPts val="0"/>
                        </a:spcBef>
                        <a:spcAft>
                          <a:spcPts val="0"/>
                        </a:spcAft>
                        <a:buNone/>
                      </a:pPr>
                      <a:r>
                        <a:rPr lang="en" sz="1800"/>
                        <a:t>0111</a:t>
                      </a:r>
                      <a:endParaRPr sz="1800"/>
                    </a:p>
                  </a:txBody>
                  <a:tcPr marT="34275" marB="34275" marR="91450" marL="91450"/>
                </a:tc>
              </a:tr>
              <a:tr h="348350">
                <a:tc>
                  <a:txBody>
                    <a:bodyPr/>
                    <a:lstStyle/>
                    <a:p>
                      <a:pPr indent="0" lvl="0" marL="0" marR="0" rtl="0" algn="l">
                        <a:spcBef>
                          <a:spcPts val="0"/>
                        </a:spcBef>
                        <a:spcAft>
                          <a:spcPts val="0"/>
                        </a:spcAft>
                        <a:buNone/>
                      </a:pPr>
                      <a:r>
                        <a:rPr lang="en" sz="1800"/>
                        <a:t>8</a:t>
                      </a:r>
                      <a:endParaRPr sz="1800"/>
                    </a:p>
                  </a:txBody>
                  <a:tcPr marT="34275" marB="34275" marR="91450" marL="91450"/>
                </a:tc>
                <a:tc>
                  <a:txBody>
                    <a:bodyPr/>
                    <a:lstStyle/>
                    <a:p>
                      <a:pPr indent="0" lvl="0" marL="0" marR="0" rtl="0" algn="l">
                        <a:spcBef>
                          <a:spcPts val="0"/>
                        </a:spcBef>
                        <a:spcAft>
                          <a:spcPts val="0"/>
                        </a:spcAft>
                        <a:buNone/>
                      </a:pPr>
                      <a:r>
                        <a:rPr lang="en" sz="1800"/>
                        <a:t>1000</a:t>
                      </a:r>
                      <a:endParaRPr sz="1800"/>
                    </a:p>
                  </a:txBody>
                  <a:tcPr marT="34275" marB="34275" marR="91450" marL="91450"/>
                </a:tc>
              </a:tr>
              <a:tr h="348350">
                <a:tc>
                  <a:txBody>
                    <a:bodyPr/>
                    <a:lstStyle/>
                    <a:p>
                      <a:pPr indent="0" lvl="0" marL="0" marR="0" rtl="0" algn="l">
                        <a:spcBef>
                          <a:spcPts val="0"/>
                        </a:spcBef>
                        <a:spcAft>
                          <a:spcPts val="0"/>
                        </a:spcAft>
                        <a:buNone/>
                      </a:pPr>
                      <a:r>
                        <a:rPr lang="en" sz="1800"/>
                        <a:t>9</a:t>
                      </a:r>
                      <a:endParaRPr sz="1800"/>
                    </a:p>
                  </a:txBody>
                  <a:tcPr marT="34275" marB="34275" marR="91450" marL="91450"/>
                </a:tc>
                <a:tc>
                  <a:txBody>
                    <a:bodyPr/>
                    <a:lstStyle/>
                    <a:p>
                      <a:pPr indent="0" lvl="0" marL="0" marR="0" rtl="0" algn="l">
                        <a:spcBef>
                          <a:spcPts val="0"/>
                        </a:spcBef>
                        <a:spcAft>
                          <a:spcPts val="0"/>
                        </a:spcAft>
                        <a:buNone/>
                      </a:pPr>
                      <a:r>
                        <a:rPr lang="en" sz="1800"/>
                        <a:t>1001</a:t>
                      </a:r>
                      <a:endParaRPr sz="1800"/>
                    </a:p>
                  </a:txBody>
                  <a:tcPr marT="34275" marB="34275" marR="91450" marL="91450"/>
                </a:tc>
              </a:tr>
            </a:tbl>
          </a:graphicData>
        </a:graphic>
      </p:graphicFrame>
      <p:sp>
        <p:nvSpPr>
          <p:cNvPr id="268" name="Google Shape;268;p45"/>
          <p:cNvSpPr txBox="1"/>
          <p:nvPr/>
        </p:nvSpPr>
        <p:spPr>
          <a:xfrm>
            <a:off x="3739000" y="967900"/>
            <a:ext cx="4316700" cy="30000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Many different representations with various levels of complexity </a:t>
            </a:r>
            <a:r>
              <a:rPr lang="en" sz="1700" u="sng">
                <a:solidFill>
                  <a:schemeClr val="hlink"/>
                </a:solidFill>
                <a:hlinkClick r:id="rId3"/>
              </a:rPr>
              <a:t>https://en.wikipedia.org/wiki/Binary-coded_decimal</a:t>
            </a:r>
            <a:endParaRPr sz="1700"/>
          </a:p>
          <a:p>
            <a:pPr indent="-336550" lvl="0" marL="457200" rtl="0" algn="l">
              <a:spcBef>
                <a:spcPts val="0"/>
              </a:spcBef>
              <a:spcAft>
                <a:spcPts val="0"/>
              </a:spcAft>
              <a:buSzPts val="1700"/>
              <a:buChar char="●"/>
            </a:pPr>
            <a:r>
              <a:rPr lang="en" sz="1100">
                <a:solidFill>
                  <a:schemeClr val="dk1"/>
                </a:solidFill>
              </a:rPr>
              <a:t>BCD takes advantage of the fact that any one decimal numeral can be represented by a four bit pattern. The most obvious way of encoding digits is </a:t>
            </a:r>
            <a:r>
              <a:rPr i="1" lang="en" sz="1100">
                <a:solidFill>
                  <a:schemeClr val="dk1"/>
                </a:solidFill>
              </a:rPr>
              <a:t>Natural BCD</a:t>
            </a:r>
            <a:r>
              <a:rPr lang="en" sz="1100">
                <a:solidFill>
                  <a:schemeClr val="dk1"/>
                </a:solidFill>
              </a:rPr>
              <a:t> (NBCD), where each decimal digit is represented by its corresponding four-bit binary value, as shown in the following table. This is also called "8421" encoding</a:t>
            </a:r>
            <a:endParaRPr sz="17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6"/>
          <p:cNvSpPr txBox="1"/>
          <p:nvPr>
            <p:ph type="title"/>
          </p:nvPr>
        </p:nvSpPr>
        <p:spPr>
          <a:xfrm>
            <a:off x="609600" y="171450"/>
            <a:ext cx="8229600" cy="514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BCD Practice</a:t>
            </a:r>
            <a:endParaRPr/>
          </a:p>
        </p:txBody>
      </p:sp>
      <p:sp>
        <p:nvSpPr>
          <p:cNvPr id="274" name="Google Shape;274;p46"/>
          <p:cNvSpPr txBox="1"/>
          <p:nvPr>
            <p:ph idx="1" type="body"/>
          </p:nvPr>
        </p:nvSpPr>
        <p:spPr>
          <a:xfrm>
            <a:off x="838200" y="742950"/>
            <a:ext cx="7772400" cy="4000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83256_10 -&gt;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8     3     2     5    6</a:t>
            </a:r>
            <a:endParaRPr/>
          </a:p>
          <a:p>
            <a:pPr indent="0" lvl="0" marL="0" rtl="0" algn="l">
              <a:spcBef>
                <a:spcPts val="360"/>
              </a:spcBef>
              <a:spcAft>
                <a:spcPts val="0"/>
              </a:spcAft>
              <a:buNone/>
            </a:pPr>
            <a:r>
              <a:rPr lang="en"/>
              <a:t>1000 0011  0010 0101 0110</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This is different than base 2 representation of binary which would be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537174_10 for that bit pattern. BCD and base 2 </a:t>
            </a:r>
            <a:r>
              <a:rPr lang="en"/>
              <a:t>representation</a:t>
            </a:r>
            <a:r>
              <a:rPr lang="en"/>
              <a:t> are almost always different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Decimal Representation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highlight>
                  <a:srgbClr val="FFFFFF"/>
                </a:highlight>
              </a:rPr>
              <a:t>A </a:t>
            </a:r>
            <a:r>
              <a:rPr b="1" lang="en">
                <a:solidFill>
                  <a:srgbClr val="222222"/>
                </a:solidFill>
                <a:highlight>
                  <a:srgbClr val="FFFFFF"/>
                </a:highlight>
              </a:rPr>
              <a:t>number system</a:t>
            </a:r>
            <a:r>
              <a:rPr lang="en">
                <a:solidFill>
                  <a:srgbClr val="222222"/>
                </a:solidFill>
                <a:highlight>
                  <a:srgbClr val="FFFFFF"/>
                </a:highlight>
              </a:rPr>
              <a:t> is a way of representing numeric values</a:t>
            </a:r>
            <a:endParaRPr>
              <a:solidFill>
                <a:srgbClr val="222222"/>
              </a:solidFill>
              <a:highlight>
                <a:srgbClr val="FFFFFF"/>
              </a:highlight>
            </a:endParaRPr>
          </a:p>
          <a:p>
            <a:pPr indent="0" lvl="0" marL="0" rtl="0" algn="l">
              <a:spcBef>
                <a:spcPts val="0"/>
              </a:spcBef>
              <a:spcAft>
                <a:spcPts val="0"/>
              </a:spcAft>
              <a:buNone/>
            </a:pPr>
            <a:r>
              <a:t/>
            </a:r>
            <a:endParaRPr>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a:solidFill>
                  <a:srgbClr val="222222"/>
                </a:solidFill>
                <a:highlight>
                  <a:srgbClr val="FFFFFF"/>
                </a:highlight>
              </a:rPr>
              <a:t>The familiar decimal, or base-10, representation has been in use for over 1000 years, having been developed in India, improved by Arab mathematicians in the 12th century, and brought to the West in the 13th century by the Italian mathematician Leonardo Pisano (c. 1170 – c. 1250), better known as Fibonacci. </a:t>
            </a:r>
            <a:endParaRPr>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a:solidFill>
                  <a:srgbClr val="222222"/>
                </a:solidFill>
                <a:highlight>
                  <a:srgbClr val="FFFFFF"/>
                </a:highlight>
              </a:rPr>
              <a:t>Using decimal notation is natural for ten-fingered humans, but binary values work better when building machines that store and process information. </a:t>
            </a:r>
            <a:endParaRPr>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Integer (Whole) Number</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highlight>
                  <a:srgbClr val="FFFFFF"/>
                </a:highlight>
              </a:rPr>
              <a:t>An integer is a number that can be written without a fractional component. </a:t>
            </a:r>
            <a:endParaRPr>
              <a:solidFill>
                <a:srgbClr val="222222"/>
              </a:solidFill>
              <a:highlight>
                <a:srgbClr val="FFFFFF"/>
              </a:highlight>
            </a:endParaRPr>
          </a:p>
          <a:p>
            <a:pPr indent="0" lvl="0" marL="0" rtl="0" algn="l">
              <a:spcBef>
                <a:spcPts val="1600"/>
              </a:spcBef>
              <a:spcAft>
                <a:spcPts val="0"/>
              </a:spcAft>
              <a:buNone/>
            </a:pPr>
            <a:r>
              <a:rPr lang="en">
                <a:solidFill>
                  <a:srgbClr val="222222"/>
                </a:solidFill>
                <a:highlight>
                  <a:srgbClr val="FFFFFF"/>
                </a:highlight>
              </a:rPr>
              <a:t>For example, 21, 4, 0, and −2048 are integers, while 9.75, 5 1/2, and √2 are not.</a:t>
            </a:r>
            <a:endParaRPr>
              <a:solidFill>
                <a:srgbClr val="222222"/>
              </a:solidFill>
              <a:highlight>
                <a:srgbClr val="FFFFFF"/>
              </a:highlight>
            </a:endParaRPr>
          </a:p>
          <a:p>
            <a:pPr indent="0" lvl="0" marL="0" rtl="0" algn="l">
              <a:spcBef>
                <a:spcPts val="1600"/>
              </a:spcBef>
              <a:spcAft>
                <a:spcPts val="1600"/>
              </a:spcAft>
              <a:buNone/>
            </a:pPr>
            <a:r>
              <a:t/>
            </a:r>
            <a:endParaRPr>
              <a:solidFill>
                <a:srgbClr val="222222"/>
              </a:solidFill>
              <a:highlight>
                <a:srgbClr val="FFFFFF"/>
              </a:highlight>
            </a:endParaRPr>
          </a:p>
        </p:txBody>
      </p:sp>
      <p:pic>
        <p:nvPicPr>
          <p:cNvPr id="86" name="Google Shape;86;p18"/>
          <p:cNvPicPr preferRelativeResize="0"/>
          <p:nvPr/>
        </p:nvPicPr>
        <p:blipFill>
          <a:blip r:embed="rId3">
            <a:alphaModFix/>
          </a:blip>
          <a:stretch>
            <a:fillRect/>
          </a:stretch>
        </p:blipFill>
        <p:spPr>
          <a:xfrm>
            <a:off x="420550" y="2536850"/>
            <a:ext cx="753000" cy="819825"/>
          </a:xfrm>
          <a:prstGeom prst="rect">
            <a:avLst/>
          </a:prstGeom>
          <a:noFill/>
          <a:ln>
            <a:noFill/>
          </a:ln>
        </p:spPr>
      </p:pic>
      <p:sp>
        <p:nvSpPr>
          <p:cNvPr id="87" name="Google Shape;87;p18"/>
          <p:cNvSpPr txBox="1"/>
          <p:nvPr/>
        </p:nvSpPr>
        <p:spPr>
          <a:xfrm>
            <a:off x="1334225" y="2724325"/>
            <a:ext cx="3395100" cy="44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222222"/>
                </a:solidFill>
                <a:highlight>
                  <a:srgbClr val="FFFFFF"/>
                </a:highlight>
              </a:rPr>
              <a:t>denotes the set of all integers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 (Continuous) Number</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highlight>
                  <a:srgbClr val="FFFFFF"/>
                </a:highlight>
              </a:rPr>
              <a:t>A real number is a value of a continuous quantity.  </a:t>
            </a:r>
            <a:endParaRPr>
              <a:solidFill>
                <a:srgbClr val="222222"/>
              </a:solidFill>
              <a:highlight>
                <a:srgbClr val="FFFFFF"/>
              </a:highlight>
            </a:endParaRPr>
          </a:p>
          <a:p>
            <a:pPr indent="0" lvl="0" marL="0" rtl="0" algn="l">
              <a:spcBef>
                <a:spcPts val="1600"/>
              </a:spcBef>
              <a:spcAft>
                <a:spcPts val="0"/>
              </a:spcAft>
              <a:buNone/>
            </a:pPr>
            <a:r>
              <a:rPr lang="en">
                <a:solidFill>
                  <a:srgbClr val="222222"/>
                </a:solidFill>
                <a:highlight>
                  <a:srgbClr val="FFFFFF"/>
                </a:highlight>
              </a:rPr>
              <a:t>The real numbers include all the rational numbers, such as the integer −5 and the fraction 4/3, and all the irrational numbers, such as √2 (1.41421356</a:t>
            </a:r>
            <a:endParaRPr>
              <a:solidFill>
                <a:srgbClr val="222222"/>
              </a:solidFill>
              <a:highlight>
                <a:srgbClr val="FFFFFF"/>
              </a:highlight>
            </a:endParaRPr>
          </a:p>
          <a:p>
            <a:pPr indent="0" lvl="0" marL="0" rtl="0" algn="l">
              <a:spcBef>
                <a:spcPts val="1600"/>
              </a:spcBef>
              <a:spcAft>
                <a:spcPts val="0"/>
              </a:spcAft>
              <a:buNone/>
            </a:pPr>
            <a:r>
              <a:rPr lang="en">
                <a:solidFill>
                  <a:srgbClr val="222222"/>
                </a:solidFill>
                <a:highlight>
                  <a:srgbClr val="FFFFFF"/>
                </a:highlight>
              </a:rPr>
              <a:t>Examples, 21.0, 9.75, 5 1/2, and √2</a:t>
            </a:r>
            <a:endParaRPr>
              <a:solidFill>
                <a:srgbClr val="222222"/>
              </a:solidFill>
              <a:highlight>
                <a:srgbClr val="FFFFFF"/>
              </a:highlight>
            </a:endParaRPr>
          </a:p>
          <a:p>
            <a:pPr indent="0" lvl="0" marL="0" rtl="0" algn="l">
              <a:spcBef>
                <a:spcPts val="1600"/>
              </a:spcBef>
              <a:spcAft>
                <a:spcPts val="1600"/>
              </a:spcAft>
              <a:buNone/>
            </a:pPr>
            <a:r>
              <a:t/>
            </a:r>
            <a:endParaRPr>
              <a:solidFill>
                <a:srgbClr val="222222"/>
              </a:solidFill>
              <a:highlight>
                <a:srgbClr val="FFFFFF"/>
              </a:highlight>
            </a:endParaRPr>
          </a:p>
        </p:txBody>
      </p:sp>
      <p:sp>
        <p:nvSpPr>
          <p:cNvPr id="94" name="Google Shape;94;p19"/>
          <p:cNvSpPr txBox="1"/>
          <p:nvPr/>
        </p:nvSpPr>
        <p:spPr>
          <a:xfrm>
            <a:off x="1607150" y="3634050"/>
            <a:ext cx="3395100" cy="44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222222"/>
                </a:solidFill>
                <a:highlight>
                  <a:srgbClr val="FFFFFF"/>
                </a:highlight>
              </a:rPr>
              <a:t>denotes the set of all real numbers</a:t>
            </a:r>
            <a:endParaRPr sz="1800"/>
          </a:p>
        </p:txBody>
      </p:sp>
      <p:pic>
        <p:nvPicPr>
          <p:cNvPr id="95" name="Google Shape;95;p19"/>
          <p:cNvPicPr preferRelativeResize="0"/>
          <p:nvPr/>
        </p:nvPicPr>
        <p:blipFill>
          <a:blip r:embed="rId3">
            <a:alphaModFix/>
          </a:blip>
          <a:stretch>
            <a:fillRect/>
          </a:stretch>
        </p:blipFill>
        <p:spPr>
          <a:xfrm>
            <a:off x="228600" y="3169225"/>
            <a:ext cx="1190474" cy="1183499"/>
          </a:xfrm>
          <a:prstGeom prst="rect">
            <a:avLst/>
          </a:prstGeom>
          <a:noFill/>
          <a:ln>
            <a:noFill/>
          </a:ln>
        </p:spPr>
      </p:pic>
      <p:pic>
        <p:nvPicPr>
          <p:cNvPr id="96" name="Google Shape;96;p19"/>
          <p:cNvPicPr preferRelativeResize="0"/>
          <p:nvPr/>
        </p:nvPicPr>
        <p:blipFill>
          <a:blip r:embed="rId4">
            <a:alphaModFix/>
          </a:blip>
          <a:stretch>
            <a:fillRect/>
          </a:stretch>
        </p:blipFill>
        <p:spPr>
          <a:xfrm>
            <a:off x="4719776" y="2651675"/>
            <a:ext cx="4370602" cy="1427275"/>
          </a:xfrm>
          <a:prstGeom prst="rect">
            <a:avLst/>
          </a:prstGeom>
          <a:noFill/>
          <a:ln>
            <a:noFill/>
          </a:ln>
        </p:spPr>
      </p:pic>
      <p:sp>
        <p:nvSpPr>
          <p:cNvPr id="97" name="Google Shape;97;p19"/>
          <p:cNvSpPr txBox="1"/>
          <p:nvPr/>
        </p:nvSpPr>
        <p:spPr>
          <a:xfrm>
            <a:off x="4856575" y="4078950"/>
            <a:ext cx="4164600" cy="8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Real numbers can be thought of as points on an infinitely long number line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Positional Notation</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114300" marR="114300" rtl="0" algn="just">
              <a:spcBef>
                <a:spcPts val="0"/>
              </a:spcBef>
              <a:spcAft>
                <a:spcPts val="0"/>
              </a:spcAft>
              <a:buNone/>
            </a:pPr>
            <a:r>
              <a:rPr lang="en">
                <a:solidFill>
                  <a:schemeClr val="dk1"/>
                </a:solidFill>
              </a:rPr>
              <a:t>The decimal system is a </a:t>
            </a:r>
            <a:r>
              <a:rPr b="1" lang="en">
                <a:solidFill>
                  <a:schemeClr val="dk1"/>
                </a:solidFill>
              </a:rPr>
              <a:t>positional notation</a:t>
            </a:r>
            <a:r>
              <a:rPr lang="en">
                <a:solidFill>
                  <a:schemeClr val="dk1"/>
                </a:solidFill>
              </a:rPr>
              <a:t> for representing numbers. This means that the representation consists of a string of digits. The position of each digit in the string is significant. Think of each position as a numbered slot where a digit can go.</a:t>
            </a:r>
            <a:endParaRPr>
              <a:solidFill>
                <a:schemeClr val="dk1"/>
              </a:solidFill>
            </a:endParaRPr>
          </a:p>
          <a:p>
            <a:pPr indent="0" lvl="0" marL="114300" marR="114300" rtl="0" algn="just">
              <a:spcBef>
                <a:spcPts val="0"/>
              </a:spcBef>
              <a:spcAft>
                <a:spcPts val="0"/>
              </a:spcAft>
              <a:buClr>
                <a:schemeClr val="dk1"/>
              </a:buClr>
              <a:buSzPts val="1100"/>
              <a:buFont typeface="Arial"/>
              <a:buNone/>
            </a:pPr>
            <a:r>
              <a:t/>
            </a:r>
            <a:endParaRPr>
              <a:solidFill>
                <a:schemeClr val="dk1"/>
              </a:solidFill>
            </a:endParaRPr>
          </a:p>
          <a:p>
            <a:pPr indent="0" lvl="0" marL="698500" rtl="0" algn="l">
              <a:spcBef>
                <a:spcPts val="0"/>
              </a:spcBef>
              <a:spcAft>
                <a:spcPts val="0"/>
              </a:spcAft>
              <a:buClr>
                <a:schemeClr val="dk1"/>
              </a:buClr>
              <a:buSzPts val="1100"/>
              <a:buFont typeface="Arial"/>
              <a:buNone/>
            </a:pPr>
            <a:r>
              <a:rPr baseline="30000" lang="en">
                <a:solidFill>
                  <a:schemeClr val="dk1"/>
                </a:solidFill>
                <a:highlight>
                  <a:srgbClr val="FAF5F5"/>
                </a:highlight>
                <a:latin typeface="Courier New"/>
                <a:ea typeface="Courier New"/>
                <a:cs typeface="Courier New"/>
                <a:sym typeface="Courier New"/>
              </a:rPr>
              <a:t>____</a:t>
            </a:r>
            <a:r>
              <a:rPr baseline="-25000" lang="en">
                <a:solidFill>
                  <a:srgbClr val="5050F0"/>
                </a:solidFill>
                <a:highlight>
                  <a:srgbClr val="FAF5F5"/>
                </a:highlight>
                <a:latin typeface="Courier New"/>
                <a:ea typeface="Courier New"/>
                <a:cs typeface="Courier New"/>
                <a:sym typeface="Courier New"/>
              </a:rPr>
              <a:t>4</a:t>
            </a:r>
            <a:r>
              <a:rPr lang="en">
                <a:solidFill>
                  <a:schemeClr val="dk1"/>
                </a:solidFill>
                <a:highlight>
                  <a:srgbClr val="FAF5F5"/>
                </a:highlight>
                <a:latin typeface="Courier New"/>
                <a:ea typeface="Courier New"/>
                <a:cs typeface="Courier New"/>
                <a:sym typeface="Courier New"/>
              </a:rPr>
              <a:t> </a:t>
            </a:r>
            <a:r>
              <a:rPr baseline="30000" lang="en">
                <a:solidFill>
                  <a:schemeClr val="dk1"/>
                </a:solidFill>
                <a:highlight>
                  <a:srgbClr val="FAF5F5"/>
                </a:highlight>
                <a:latin typeface="Courier New"/>
                <a:ea typeface="Courier New"/>
                <a:cs typeface="Courier New"/>
                <a:sym typeface="Courier New"/>
              </a:rPr>
              <a:t>____</a:t>
            </a:r>
            <a:r>
              <a:rPr baseline="-25000" lang="en">
                <a:solidFill>
                  <a:srgbClr val="5050F0"/>
                </a:solidFill>
                <a:highlight>
                  <a:srgbClr val="FAF5F5"/>
                </a:highlight>
                <a:latin typeface="Courier New"/>
                <a:ea typeface="Courier New"/>
                <a:cs typeface="Courier New"/>
                <a:sym typeface="Courier New"/>
              </a:rPr>
              <a:t>3</a:t>
            </a:r>
            <a:r>
              <a:rPr lang="en">
                <a:solidFill>
                  <a:schemeClr val="dk1"/>
                </a:solidFill>
                <a:highlight>
                  <a:srgbClr val="FAF5F5"/>
                </a:highlight>
                <a:latin typeface="Courier New"/>
                <a:ea typeface="Courier New"/>
                <a:cs typeface="Courier New"/>
                <a:sym typeface="Courier New"/>
              </a:rPr>
              <a:t> </a:t>
            </a:r>
            <a:r>
              <a:rPr baseline="30000" lang="en">
                <a:solidFill>
                  <a:schemeClr val="dk1"/>
                </a:solidFill>
                <a:highlight>
                  <a:srgbClr val="FAF5F5"/>
                </a:highlight>
                <a:latin typeface="Courier New"/>
                <a:ea typeface="Courier New"/>
                <a:cs typeface="Courier New"/>
                <a:sym typeface="Courier New"/>
              </a:rPr>
              <a:t>____</a:t>
            </a:r>
            <a:r>
              <a:rPr baseline="-25000" lang="en">
                <a:solidFill>
                  <a:srgbClr val="5050F0"/>
                </a:solidFill>
                <a:highlight>
                  <a:srgbClr val="FAF5F5"/>
                </a:highlight>
                <a:latin typeface="Courier New"/>
                <a:ea typeface="Courier New"/>
                <a:cs typeface="Courier New"/>
                <a:sym typeface="Courier New"/>
              </a:rPr>
              <a:t>2</a:t>
            </a:r>
            <a:r>
              <a:rPr lang="en">
                <a:solidFill>
                  <a:schemeClr val="dk1"/>
                </a:solidFill>
                <a:highlight>
                  <a:srgbClr val="FAF5F5"/>
                </a:highlight>
                <a:latin typeface="Courier New"/>
                <a:ea typeface="Courier New"/>
                <a:cs typeface="Courier New"/>
                <a:sym typeface="Courier New"/>
              </a:rPr>
              <a:t> </a:t>
            </a:r>
            <a:r>
              <a:rPr baseline="30000" lang="en">
                <a:solidFill>
                  <a:schemeClr val="dk1"/>
                </a:solidFill>
                <a:highlight>
                  <a:srgbClr val="FAF5F5"/>
                </a:highlight>
                <a:latin typeface="Courier New"/>
                <a:ea typeface="Courier New"/>
                <a:cs typeface="Courier New"/>
                <a:sym typeface="Courier New"/>
              </a:rPr>
              <a:t>____</a:t>
            </a:r>
            <a:r>
              <a:rPr baseline="-25000" lang="en">
                <a:solidFill>
                  <a:srgbClr val="5050F0"/>
                </a:solidFill>
                <a:highlight>
                  <a:srgbClr val="FAF5F5"/>
                </a:highlight>
                <a:latin typeface="Courier New"/>
                <a:ea typeface="Courier New"/>
                <a:cs typeface="Courier New"/>
                <a:sym typeface="Courier New"/>
              </a:rPr>
              <a:t>1</a:t>
            </a:r>
            <a:r>
              <a:rPr lang="en">
                <a:solidFill>
                  <a:schemeClr val="dk1"/>
                </a:solidFill>
                <a:highlight>
                  <a:srgbClr val="FAF5F5"/>
                </a:highlight>
                <a:latin typeface="Courier New"/>
                <a:ea typeface="Courier New"/>
                <a:cs typeface="Courier New"/>
                <a:sym typeface="Courier New"/>
              </a:rPr>
              <a:t> </a:t>
            </a:r>
            <a:r>
              <a:rPr baseline="30000" lang="en">
                <a:solidFill>
                  <a:schemeClr val="dk1"/>
                </a:solidFill>
                <a:highlight>
                  <a:srgbClr val="FAF5F5"/>
                </a:highlight>
                <a:latin typeface="Courier New"/>
                <a:ea typeface="Courier New"/>
                <a:cs typeface="Courier New"/>
                <a:sym typeface="Courier New"/>
              </a:rPr>
              <a:t>____</a:t>
            </a:r>
            <a:r>
              <a:rPr baseline="-25000" lang="en">
                <a:solidFill>
                  <a:srgbClr val="5050F0"/>
                </a:solidFill>
                <a:highlight>
                  <a:srgbClr val="FAF5F5"/>
                </a:highlight>
                <a:latin typeface="Courier New"/>
                <a:ea typeface="Courier New"/>
                <a:cs typeface="Courier New"/>
                <a:sym typeface="Courier New"/>
              </a:rPr>
              <a:t>0</a:t>
            </a:r>
            <a:endParaRPr baseline="-25000">
              <a:solidFill>
                <a:srgbClr val="5050F0"/>
              </a:solidFill>
              <a:highlight>
                <a:srgbClr val="FAF5F5"/>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600"/>
              </a:spcBef>
              <a:spcAft>
                <a:spcPts val="1600"/>
              </a:spcAft>
              <a:buNone/>
            </a:pPr>
            <a:r>
              <a:rPr lang="en">
                <a:solidFill>
                  <a:schemeClr val="dk1"/>
                </a:solidFill>
                <a:highlight>
                  <a:srgbClr val="FAF5F5"/>
                </a:highlight>
              </a:rPr>
              <a:t>Positional notation has many advantages. It is compact: "78" is shorter than "LXXIIX". Computation is easy. </a:t>
            </a:r>
            <a:r>
              <a:rPr lang="en">
                <a:solidFill>
                  <a:srgbClr val="0000FF"/>
                </a:solidFill>
                <a:highlight>
                  <a:srgbClr val="FAF5F5"/>
                </a:highlight>
                <a:latin typeface="Courier New"/>
                <a:ea typeface="Courier New"/>
                <a:cs typeface="Courier New"/>
                <a:sym typeface="Courier New"/>
              </a:rPr>
              <a:t>LXXIIX</a:t>
            </a:r>
            <a:r>
              <a:rPr lang="en">
                <a:solidFill>
                  <a:schemeClr val="dk1"/>
                </a:solidFill>
                <a:highlight>
                  <a:srgbClr val="FAF5F5"/>
                </a:highlight>
              </a:rPr>
              <a:t> times </a:t>
            </a:r>
            <a:r>
              <a:rPr lang="en">
                <a:solidFill>
                  <a:srgbClr val="0000FF"/>
                </a:solidFill>
                <a:highlight>
                  <a:srgbClr val="FAF5F5"/>
                </a:highlight>
                <a:latin typeface="Courier New"/>
                <a:ea typeface="Courier New"/>
                <a:cs typeface="Courier New"/>
                <a:sym typeface="Courier New"/>
              </a:rPr>
              <a:t>XLIIV</a:t>
            </a:r>
            <a:r>
              <a:rPr lang="en">
                <a:solidFill>
                  <a:schemeClr val="dk1"/>
                </a:solidFill>
                <a:highlight>
                  <a:srgbClr val="FAF5F5"/>
                </a:highlight>
              </a:rPr>
              <a:t> is hard to do using the Roman system.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Decimal Notation</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67310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7305 = 7 ×  10</a:t>
            </a:r>
            <a:r>
              <a:rPr baseline="30000" lang="en">
                <a:solidFill>
                  <a:schemeClr val="dk1"/>
                </a:solidFill>
                <a:latin typeface="Courier New"/>
                <a:ea typeface="Courier New"/>
                <a:cs typeface="Courier New"/>
                <a:sym typeface="Courier New"/>
              </a:rPr>
              <a:t>3</a:t>
            </a:r>
            <a:r>
              <a:rPr lang="en">
                <a:solidFill>
                  <a:schemeClr val="dk1"/>
                </a:solidFill>
                <a:latin typeface="Courier New"/>
                <a:ea typeface="Courier New"/>
                <a:cs typeface="Courier New"/>
                <a:sym typeface="Courier New"/>
              </a:rPr>
              <a:t>  +  3 × 10</a:t>
            </a:r>
            <a:r>
              <a:rPr baseline="30000" lang="en">
                <a:solidFill>
                  <a:schemeClr val="dk1"/>
                </a:solidFill>
                <a:latin typeface="Courier New"/>
                <a:ea typeface="Courier New"/>
                <a:cs typeface="Courier New"/>
                <a:sym typeface="Courier New"/>
              </a:rPr>
              <a:t>2</a:t>
            </a:r>
            <a:r>
              <a:rPr lang="en">
                <a:solidFill>
                  <a:schemeClr val="dk1"/>
                </a:solidFill>
                <a:latin typeface="Courier New"/>
                <a:ea typeface="Courier New"/>
                <a:cs typeface="Courier New"/>
                <a:sym typeface="Courier New"/>
              </a:rPr>
              <a:t>  +  0 × 10</a:t>
            </a:r>
            <a:r>
              <a:rPr baseline="30000" lang="en">
                <a:solidFill>
                  <a:schemeClr val="dk1"/>
                </a:solidFill>
                <a:latin typeface="Courier New"/>
                <a:ea typeface="Courier New"/>
                <a:cs typeface="Courier New"/>
                <a:sym typeface="Courier New"/>
              </a:rPr>
              <a:t>1</a:t>
            </a:r>
            <a:r>
              <a:rPr lang="en">
                <a:solidFill>
                  <a:schemeClr val="dk1"/>
                </a:solidFill>
                <a:latin typeface="Courier New"/>
                <a:ea typeface="Courier New"/>
                <a:cs typeface="Courier New"/>
                <a:sym typeface="Courier New"/>
              </a:rPr>
              <a:t>  +  5 ×  10</a:t>
            </a:r>
            <a:r>
              <a:rPr baseline="30000" lang="en">
                <a:solidFill>
                  <a:schemeClr val="dk1"/>
                </a:solidFill>
                <a:latin typeface="Courier New"/>
                <a:ea typeface="Courier New"/>
                <a:cs typeface="Courier New"/>
                <a:sym typeface="Courier New"/>
              </a:rPr>
              <a:t>0</a:t>
            </a:r>
            <a:br>
              <a:rPr lang="en">
                <a:solidFill>
                  <a:schemeClr val="dk1"/>
                </a:solidFill>
                <a:latin typeface="Courier New"/>
                <a:ea typeface="Courier New"/>
                <a:cs typeface="Courier New"/>
                <a:sym typeface="Courier New"/>
              </a:rPr>
            </a:br>
            <a:endParaRPr>
              <a:solidFill>
                <a:schemeClr val="dk1"/>
              </a:solidFill>
              <a:latin typeface="Courier New"/>
              <a:ea typeface="Courier New"/>
              <a:cs typeface="Courier New"/>
              <a:sym typeface="Courier New"/>
            </a:endParaRPr>
          </a:p>
          <a:p>
            <a:pPr indent="0" lvl="0" marL="114300" marR="114300" rtl="0" algn="just">
              <a:spcBef>
                <a:spcPts val="0"/>
              </a:spcBef>
              <a:spcAft>
                <a:spcPts val="0"/>
              </a:spcAft>
              <a:buNone/>
            </a:pPr>
            <a:r>
              <a:rPr lang="en">
                <a:solidFill>
                  <a:schemeClr val="dk1"/>
                </a:solidFill>
              </a:rPr>
              <a:t>For base 10 representation (often called </a:t>
            </a:r>
            <a:r>
              <a:rPr i="1" lang="en">
                <a:solidFill>
                  <a:schemeClr val="dk1"/>
                </a:solidFill>
              </a:rPr>
              <a:t>decimal representation</a:t>
            </a:r>
            <a:r>
              <a:rPr lang="en">
                <a:solidFill>
                  <a:schemeClr val="dk1"/>
                </a:solidFill>
              </a:rPr>
              <a:t>), the rules of positional notation are:</a:t>
            </a:r>
            <a:endParaRPr>
              <a:solidFill>
                <a:schemeClr val="dk1"/>
              </a:solidFill>
            </a:endParaRPr>
          </a:p>
          <a:p>
            <a:pPr indent="-342900" lvl="0" marL="914400" rtl="0" algn="l">
              <a:spcBef>
                <a:spcPts val="1200"/>
              </a:spcBef>
              <a:spcAft>
                <a:spcPts val="0"/>
              </a:spcAft>
              <a:buClr>
                <a:schemeClr val="dk1"/>
              </a:buClr>
              <a:buSzPts val="1800"/>
              <a:buAutoNum type="arabicPeriod"/>
            </a:pPr>
            <a:r>
              <a:rPr lang="en">
                <a:solidFill>
                  <a:schemeClr val="dk1"/>
                </a:solidFill>
              </a:rPr>
              <a:t>The base is 10.</a:t>
            </a:r>
            <a:endParaRPr>
              <a:solidFill>
                <a:schemeClr val="dk1"/>
              </a:solidFill>
            </a:endParaRPr>
          </a:p>
          <a:p>
            <a:pPr indent="-342900" lvl="0" marL="914400" rtl="0" algn="l">
              <a:spcBef>
                <a:spcPts val="0"/>
              </a:spcBef>
              <a:spcAft>
                <a:spcPts val="0"/>
              </a:spcAft>
              <a:buClr>
                <a:schemeClr val="dk1"/>
              </a:buClr>
              <a:buSzPts val="1800"/>
              <a:buAutoNum type="arabicPeriod"/>
            </a:pPr>
            <a:r>
              <a:rPr lang="en">
                <a:solidFill>
                  <a:schemeClr val="dk1"/>
                </a:solidFill>
              </a:rPr>
              <a:t>There are 10 digits: 0, 1, 2, 3, 4, 5, 6, 7, 8, 9 .</a:t>
            </a:r>
            <a:endParaRPr>
              <a:solidFill>
                <a:schemeClr val="dk1"/>
              </a:solidFill>
            </a:endParaRPr>
          </a:p>
          <a:p>
            <a:pPr indent="-342900" lvl="0" marL="914400" rtl="0" algn="l">
              <a:spcBef>
                <a:spcPts val="0"/>
              </a:spcBef>
              <a:spcAft>
                <a:spcPts val="0"/>
              </a:spcAft>
              <a:buClr>
                <a:schemeClr val="dk1"/>
              </a:buClr>
              <a:buSzPts val="1800"/>
              <a:buAutoNum type="arabicPeriod"/>
            </a:pPr>
            <a:r>
              <a:rPr lang="en">
                <a:solidFill>
                  <a:schemeClr val="dk1"/>
                </a:solidFill>
              </a:rPr>
              <a:t>Positions correspond to integer powers of 10, starting with power 0 at the rightmost digit, and increasing right to left.</a:t>
            </a:r>
            <a:endParaRPr>
              <a:solidFill>
                <a:schemeClr val="dk1"/>
              </a:solidFill>
            </a:endParaRPr>
          </a:p>
          <a:p>
            <a:pPr indent="-342900" lvl="0" marL="914400" rtl="0" algn="l">
              <a:spcBef>
                <a:spcPts val="0"/>
              </a:spcBef>
              <a:spcAft>
                <a:spcPts val="0"/>
              </a:spcAft>
              <a:buClr>
                <a:schemeClr val="dk1"/>
              </a:buClr>
              <a:buSzPts val="1800"/>
              <a:buAutoNum type="arabicPeriod"/>
            </a:pPr>
            <a:r>
              <a:rPr lang="en">
                <a:solidFill>
                  <a:schemeClr val="dk1"/>
                </a:solidFill>
              </a:rPr>
              <a:t>The digit placed at a position shows how many times that power of 10 is included in the number.</a:t>
            </a:r>
            <a:endParaRPr>
              <a:solidFill>
                <a:schemeClr val="dk1"/>
              </a:solidFill>
            </a:endParaRPr>
          </a:p>
          <a:p>
            <a:pPr indent="0" lvl="0" marL="0" rtl="0" algn="l">
              <a:spcBef>
                <a:spcPts val="1200"/>
              </a:spcBef>
              <a:spcAft>
                <a:spcPts val="0"/>
              </a:spcAft>
              <a:buClr>
                <a:schemeClr val="dk1"/>
              </a:buClr>
              <a:buSzPts val="1100"/>
              <a:buFont typeface="Arial"/>
              <a:buNone/>
            </a:pPr>
            <a:r>
              <a:t/>
            </a:r>
            <a:endParaRPr baseline="300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Rules for Positional Notation</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927100" rtl="0" algn="l">
              <a:spcBef>
                <a:spcPts val="1200"/>
              </a:spcBef>
              <a:spcAft>
                <a:spcPts val="0"/>
              </a:spcAft>
              <a:buClr>
                <a:schemeClr val="dk1"/>
              </a:buClr>
              <a:buSzPts val="1800"/>
              <a:buAutoNum type="arabicPeriod"/>
            </a:pPr>
            <a:r>
              <a:rPr lang="en">
                <a:solidFill>
                  <a:schemeClr val="dk1"/>
                </a:solidFill>
              </a:rPr>
              <a:t>The base B is (usually) a positive integer.</a:t>
            </a:r>
            <a:endParaRPr>
              <a:solidFill>
                <a:schemeClr val="dk1"/>
              </a:solidFill>
            </a:endParaRPr>
          </a:p>
          <a:p>
            <a:pPr indent="-342900" lvl="0" marL="927100" rtl="0" algn="l">
              <a:spcBef>
                <a:spcPts val="0"/>
              </a:spcBef>
              <a:spcAft>
                <a:spcPts val="0"/>
              </a:spcAft>
              <a:buClr>
                <a:schemeClr val="dk1"/>
              </a:buClr>
              <a:buSzPts val="1800"/>
              <a:buAutoNum type="arabicPeriod"/>
            </a:pPr>
            <a:r>
              <a:rPr lang="en">
                <a:solidFill>
                  <a:schemeClr val="dk1"/>
                </a:solidFill>
              </a:rPr>
              <a:t>There are B "digits" representing zero up to (B minus one).</a:t>
            </a:r>
            <a:endParaRPr>
              <a:solidFill>
                <a:schemeClr val="dk1"/>
              </a:solidFill>
            </a:endParaRPr>
          </a:p>
          <a:p>
            <a:pPr indent="-342900" lvl="0" marL="927100" rtl="0" algn="l">
              <a:spcBef>
                <a:spcPts val="0"/>
              </a:spcBef>
              <a:spcAft>
                <a:spcPts val="0"/>
              </a:spcAft>
              <a:buClr>
                <a:schemeClr val="dk1"/>
              </a:buClr>
              <a:buSzPts val="1800"/>
              <a:buAutoNum type="arabicPeriod"/>
            </a:pPr>
            <a:r>
              <a:rPr lang="en">
                <a:solidFill>
                  <a:schemeClr val="dk1"/>
                </a:solidFill>
              </a:rPr>
              <a:t>Positions correspond to integer powers of B, starting with power zero, and increasing right to left.</a:t>
            </a:r>
            <a:endParaRPr>
              <a:solidFill>
                <a:schemeClr val="dk1"/>
              </a:solidFill>
            </a:endParaRPr>
          </a:p>
          <a:p>
            <a:pPr indent="-342900" lvl="0" marL="927100" rtl="0" algn="l">
              <a:spcBef>
                <a:spcPts val="0"/>
              </a:spcBef>
              <a:spcAft>
                <a:spcPts val="0"/>
              </a:spcAft>
              <a:buClr>
                <a:schemeClr val="dk1"/>
              </a:buClr>
              <a:buSzPts val="1800"/>
              <a:buAutoNum type="arabicPeriod"/>
            </a:pPr>
            <a:r>
              <a:rPr lang="en">
                <a:solidFill>
                  <a:schemeClr val="dk1"/>
                </a:solidFill>
              </a:rPr>
              <a:t>The digit placed at a position shows how many times that power of B is included in the number.</a:t>
            </a:r>
            <a:endParaRPr>
              <a:solidFill>
                <a:schemeClr val="dk1"/>
              </a:solidFill>
            </a:endParaRPr>
          </a:p>
          <a:p>
            <a:pPr indent="0" lvl="0" marL="0" rtl="0" algn="l">
              <a:spcBef>
                <a:spcPts val="1200"/>
              </a:spcBef>
              <a:spcAft>
                <a:spcPts val="1600"/>
              </a:spcAft>
              <a:buNone/>
            </a:pPr>
            <a:r>
              <a:t/>
            </a:r>
            <a:endParaRPr/>
          </a:p>
        </p:txBody>
      </p:sp>
      <p:sp>
        <p:nvSpPr>
          <p:cNvPr id="116" name="Google Shape;116;p22"/>
          <p:cNvSpPr txBox="1"/>
          <p:nvPr/>
        </p:nvSpPr>
        <p:spPr>
          <a:xfrm>
            <a:off x="412150" y="3436850"/>
            <a:ext cx="8193900" cy="1313400"/>
          </a:xfrm>
          <a:prstGeom prst="rect">
            <a:avLst/>
          </a:prstGeom>
          <a:noFill/>
          <a:ln>
            <a:noFill/>
          </a:ln>
        </p:spPr>
        <p:txBody>
          <a:bodyPr anchorCtr="0" anchor="t" bIns="91425" lIns="91425" spcFirstLastPara="1" rIns="91425" wrap="square" tIns="91425">
            <a:noAutofit/>
          </a:bodyPr>
          <a:lstStyle/>
          <a:p>
            <a:pPr indent="0" lvl="0" marL="114300" marR="114300" rtl="0" algn="just">
              <a:lnSpc>
                <a:spcPct val="115000"/>
              </a:lnSpc>
              <a:spcBef>
                <a:spcPts val="0"/>
              </a:spcBef>
              <a:spcAft>
                <a:spcPts val="0"/>
              </a:spcAft>
              <a:buNone/>
            </a:pPr>
            <a:r>
              <a:rPr lang="en" sz="1800">
                <a:solidFill>
                  <a:schemeClr val="dk1"/>
                </a:solidFill>
              </a:rPr>
              <a:t>Fill in the blanks with the appropriate power of 10:</a:t>
            </a:r>
            <a:endParaRPr sz="1800">
              <a:solidFill>
                <a:schemeClr val="dk1"/>
              </a:solidFill>
            </a:endParaRPr>
          </a:p>
          <a:p>
            <a:pPr indent="0" lvl="0" marL="685800" rtl="0" algn="l">
              <a:lnSpc>
                <a:spcPct val="115000"/>
              </a:lnSpc>
              <a:spcBef>
                <a:spcPts val="0"/>
              </a:spcBef>
              <a:spcAft>
                <a:spcPts val="0"/>
              </a:spcAft>
              <a:buNone/>
            </a:pPr>
            <a:r>
              <a:rPr lang="en" sz="1800">
                <a:solidFill>
                  <a:schemeClr val="dk1"/>
                </a:solidFill>
                <a:latin typeface="Courier New"/>
                <a:ea typeface="Courier New"/>
                <a:cs typeface="Courier New"/>
                <a:sym typeface="Courier New"/>
              </a:rPr>
              <a:t>7305 = 7 × 10</a:t>
            </a:r>
            <a:r>
              <a:rPr baseline="30000" lang="en" sz="1800">
                <a:solidFill>
                  <a:schemeClr val="dk1"/>
                </a:solidFill>
                <a:latin typeface="Courier New"/>
                <a:ea typeface="Courier New"/>
                <a:cs typeface="Courier New"/>
                <a:sym typeface="Courier New"/>
              </a:rPr>
              <a:t>___</a:t>
            </a:r>
            <a:r>
              <a:rPr lang="en" sz="1800">
                <a:solidFill>
                  <a:schemeClr val="dk1"/>
                </a:solidFill>
                <a:latin typeface="Courier New"/>
                <a:ea typeface="Courier New"/>
                <a:cs typeface="Courier New"/>
                <a:sym typeface="Courier New"/>
              </a:rPr>
              <a:t>  +  3 × 10</a:t>
            </a:r>
            <a:r>
              <a:rPr baseline="30000" lang="en" sz="1800">
                <a:solidFill>
                  <a:schemeClr val="dk1"/>
                </a:solidFill>
                <a:latin typeface="Courier New"/>
                <a:ea typeface="Courier New"/>
                <a:cs typeface="Courier New"/>
                <a:sym typeface="Courier New"/>
              </a:rPr>
              <a:t>___</a:t>
            </a:r>
            <a:r>
              <a:rPr lang="en" sz="1800">
                <a:solidFill>
                  <a:schemeClr val="dk1"/>
                </a:solidFill>
                <a:latin typeface="Courier New"/>
                <a:ea typeface="Courier New"/>
                <a:cs typeface="Courier New"/>
                <a:sym typeface="Courier New"/>
              </a:rPr>
              <a:t>  +  0 × 10</a:t>
            </a:r>
            <a:r>
              <a:rPr baseline="30000" lang="en" sz="1800">
                <a:solidFill>
                  <a:schemeClr val="dk1"/>
                </a:solidFill>
                <a:latin typeface="Courier New"/>
                <a:ea typeface="Courier New"/>
                <a:cs typeface="Courier New"/>
                <a:sym typeface="Courier New"/>
              </a:rPr>
              <a:t>___</a:t>
            </a:r>
            <a:r>
              <a:rPr lang="en" sz="1800">
                <a:solidFill>
                  <a:schemeClr val="dk1"/>
                </a:solidFill>
                <a:latin typeface="Courier New"/>
                <a:ea typeface="Courier New"/>
                <a:cs typeface="Courier New"/>
                <a:sym typeface="Courier New"/>
              </a:rPr>
              <a:t>  +  5 × 10</a:t>
            </a:r>
            <a:r>
              <a:rPr baseline="30000" lang="en" sz="1800">
                <a:solidFill>
                  <a:schemeClr val="dk1"/>
                </a:solidFill>
                <a:latin typeface="Courier New"/>
                <a:ea typeface="Courier New"/>
                <a:cs typeface="Courier New"/>
                <a:sym typeface="Courier New"/>
              </a:rPr>
              <a:t>___</a:t>
            </a:r>
            <a:endParaRPr baseline="30000" sz="1800">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