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Tahoma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29090CA-3CAA-4314-90A7-DEE9B3D375EF}">
  <a:tblStyle styleId="{929090CA-3CAA-4314-90A7-DEE9B3D375E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font" Target="fonts/Tahoma-bold.fntdata"/><Relationship Id="rId12" Type="http://schemas.openxmlformats.org/officeDocument/2006/relationships/slide" Target="slides/slide7.xml"/><Relationship Id="rId23" Type="http://schemas.openxmlformats.org/officeDocument/2006/relationships/font" Target="fonts/Tahoma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eaf963ec7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" name="Google Shape;58;g4eaf963ec7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primary source for the material in this presentation (including figures and illustrations) is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The Architecture of Computer Hardware, Systems Software, &amp; Networking: An Information Technology Approach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, 4</a:t>
            </a:r>
            <a:r>
              <a:rPr baseline="30000" lang="en"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edition (plus supplementary materials) by Irv Englander (John Wiley &amp; Sons, 2009).</a:t>
            </a:r>
            <a:endParaRPr/>
          </a:p>
        </p:txBody>
      </p:sp>
      <p:sp>
        <p:nvSpPr>
          <p:cNvPr id="59" name="Google Shape;59;g4eaf963ec7_1_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b1b8e66f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b1b8e66f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b1b8e66f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b1b8e66f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def8d61f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def8d61f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eaf963ec7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4eaf963ec7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77277aa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977277aa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77277aa9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977277aa9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568d556a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568d556a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7548de5c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7548de5c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eaf963ec7_1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4eaf963ec7_1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b1b8e66f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b1b8e66f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b1b8e66f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b1b8e66f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eaf963ec7_1_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4eaf963ec7_1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b1b8e66f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b1b8e66f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b1b8e66f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b1b8e66f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b1b8e66f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b1b8e66f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b1b8e66f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b1b8e66f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09600" y="171450"/>
            <a:ext cx="82296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838200" y="742950"/>
            <a:ext cx="77724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algn="l">
              <a:spcBef>
                <a:spcPts val="360"/>
              </a:spcBef>
              <a:spcAft>
                <a:spcPts val="0"/>
              </a:spcAft>
              <a:buSzPts val="1980"/>
              <a:buChar char="●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■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●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85800" y="48006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8006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8006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609600" y="171450"/>
            <a:ext cx="82296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Starter Question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4343400" y="1657350"/>
            <a:ext cx="4992688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many stars are there?</a:t>
            </a:r>
            <a:endParaRPr/>
          </a:p>
          <a:p>
            <a:pPr indent="-381000" lvl="1" marL="838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Tahoma"/>
              <a:buAutoNum type="alphaLcParenR"/>
            </a:pPr>
            <a:r>
              <a:rPr b="0" i="0" lang="en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1100</a:t>
            </a:r>
            <a:endParaRPr/>
          </a:p>
          <a:p>
            <a:pPr indent="-381000" lvl="1" marL="838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Tahoma"/>
              <a:buAutoNum type="alphaLcParenR"/>
            </a:pPr>
            <a:r>
              <a:rPr b="0" i="0" lang="en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</a:t>
            </a:r>
            <a:endParaRPr/>
          </a:p>
          <a:p>
            <a:pPr indent="-381000" lvl="1" marL="838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Tahoma"/>
              <a:buAutoNum type="alphaLcParenR"/>
            </a:pPr>
            <a:r>
              <a:rPr b="0" i="0" lang="en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14</a:t>
            </a:r>
            <a:endParaRPr/>
          </a:p>
          <a:p>
            <a:pPr indent="-381000" lvl="1" marL="838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Tahoma"/>
              <a:buAutoNum type="alphaLcParenR"/>
            </a:pPr>
            <a:r>
              <a:rPr b="0" i="0" lang="en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endParaRPr/>
          </a:p>
          <a:p>
            <a:pPr indent="0" lvl="0" marL="91440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tars" id="63" name="Google Shape;6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028700"/>
            <a:ext cx="2381250" cy="3014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Larger Example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902626" cy="35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Larger Example</a:t>
            </a:r>
            <a:endParaRPr/>
          </a:p>
        </p:txBody>
      </p:sp>
      <p:sp>
        <p:nvSpPr>
          <p:cNvPr id="134" name="Google Shape;134;p24"/>
          <p:cNvSpPr txBox="1"/>
          <p:nvPr/>
        </p:nvSpPr>
        <p:spPr>
          <a:xfrm>
            <a:off x="311700" y="899175"/>
            <a:ext cx="8602800" cy="39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highlight>
                  <a:srgbClr val="FA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b="1" lang="en" sz="3000">
                <a:solidFill>
                  <a:schemeClr val="dk1"/>
                </a:solidFill>
                <a:highlight>
                  <a:srgbClr val="FA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3000">
                <a:solidFill>
                  <a:schemeClr val="dk1"/>
                </a:solidFill>
                <a:highlight>
                  <a:srgbClr val="FAF5F5"/>
                </a:highlight>
                <a:latin typeface="Courier New"/>
                <a:ea typeface="Courier New"/>
                <a:cs typeface="Courier New"/>
                <a:sym typeface="Courier New"/>
              </a:rPr>
              <a:t>   01111 110</a:t>
            </a:r>
            <a:br>
              <a:rPr b="1" lang="en" sz="3000">
                <a:solidFill>
                  <a:schemeClr val="dk1"/>
                </a:solidFill>
                <a:highlight>
                  <a:srgbClr val="FA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3000">
                <a:solidFill>
                  <a:schemeClr val="dk1"/>
                </a:solidFill>
                <a:highlight>
                  <a:srgbClr val="FAF5F5"/>
                </a:highlight>
                <a:latin typeface="Courier New"/>
                <a:ea typeface="Courier New"/>
                <a:cs typeface="Courier New"/>
                <a:sym typeface="Courier New"/>
              </a:rPr>
              <a:t>    0110 1110    =  110 (base 10)</a:t>
            </a:r>
            <a:br>
              <a:rPr b="1" lang="en" sz="3000">
                <a:solidFill>
                  <a:schemeClr val="dk1"/>
                </a:solidFill>
                <a:highlight>
                  <a:srgbClr val="FA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3000">
                <a:solidFill>
                  <a:schemeClr val="dk1"/>
                </a:solidFill>
                <a:highlight>
                  <a:srgbClr val="FAF5F5"/>
                </a:highlight>
                <a:latin typeface="Courier New"/>
                <a:ea typeface="Courier New"/>
                <a:cs typeface="Courier New"/>
                <a:sym typeface="Courier New"/>
              </a:rPr>
              <a:t>  + </a:t>
            </a:r>
            <a:r>
              <a:rPr b="1" lang="en" sz="3000" u="sng">
                <a:solidFill>
                  <a:schemeClr val="dk1"/>
                </a:solidFill>
                <a:highlight>
                  <a:srgbClr val="FAF5F5"/>
                </a:highlight>
                <a:latin typeface="Courier New"/>
                <a:ea typeface="Courier New"/>
                <a:cs typeface="Courier New"/>
                <a:sym typeface="Courier New"/>
              </a:rPr>
              <a:t>0001 0111</a:t>
            </a:r>
            <a:r>
              <a:rPr b="1" lang="en" sz="3000">
                <a:solidFill>
                  <a:schemeClr val="dk1"/>
                </a:solidFill>
                <a:highlight>
                  <a:srgbClr val="FAF5F5"/>
                </a:highlight>
                <a:latin typeface="Courier New"/>
                <a:ea typeface="Courier New"/>
                <a:cs typeface="Courier New"/>
                <a:sym typeface="Courier New"/>
              </a:rPr>
              <a:t>    =  </a:t>
            </a:r>
            <a:r>
              <a:rPr b="1" lang="en" sz="3000" u="sng">
                <a:solidFill>
                  <a:schemeClr val="dk1"/>
                </a:solidFill>
                <a:highlight>
                  <a:srgbClr val="FAF5F5"/>
                </a:highlight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b="1" lang="en" sz="3000">
                <a:solidFill>
                  <a:schemeClr val="dk1"/>
                </a:solidFill>
                <a:highlight>
                  <a:srgbClr val="FAF5F5"/>
                </a:highlight>
                <a:latin typeface="Courier New"/>
                <a:ea typeface="Courier New"/>
                <a:cs typeface="Courier New"/>
                <a:sym typeface="Courier New"/>
              </a:rPr>
              <a:t> (base 10)</a:t>
            </a:r>
            <a:br>
              <a:rPr b="1" lang="en" sz="3000">
                <a:solidFill>
                  <a:schemeClr val="dk1"/>
                </a:solidFill>
                <a:highlight>
                  <a:srgbClr val="FA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3000">
                <a:solidFill>
                  <a:schemeClr val="dk1"/>
                </a:solidFill>
                <a:highlight>
                  <a:srgbClr val="FAF5F5"/>
                </a:highlight>
                <a:latin typeface="Courier New"/>
                <a:ea typeface="Courier New"/>
                <a:cs typeface="Courier New"/>
                <a:sym typeface="Courier New"/>
              </a:rPr>
              <a:t>    1000 0101    =  133 (base 10)</a:t>
            </a:r>
            <a:endParaRPr b="1" sz="3000">
              <a:solidFill>
                <a:schemeClr val="dk1"/>
              </a:solidFill>
              <a:highlight>
                <a:srgbClr val="FA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450350" y="500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Overflow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49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highlight>
                  <a:srgbClr val="FAF5F5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>
                <a:solidFill>
                  <a:schemeClr val="dk1"/>
                </a:solidFill>
                <a:highlight>
                  <a:srgbClr val="FAF5F5"/>
                </a:highlight>
                <a:latin typeface="Courier New"/>
                <a:ea typeface="Courier New"/>
                <a:cs typeface="Courier New"/>
                <a:sym typeface="Courier New"/>
              </a:rPr>
              <a:t>111</a:t>
            </a:r>
            <a:br>
              <a:rPr b="1" lang="en">
                <a:solidFill>
                  <a:schemeClr val="dk1"/>
                </a:solidFill>
                <a:highlight>
                  <a:srgbClr val="FA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AF5F5"/>
                </a:highlight>
                <a:latin typeface="Courier New"/>
                <a:ea typeface="Courier New"/>
                <a:cs typeface="Courier New"/>
                <a:sym typeface="Courier New"/>
              </a:rPr>
              <a:t> 0111</a:t>
            </a:r>
            <a:br>
              <a:rPr b="1" lang="en">
                <a:solidFill>
                  <a:schemeClr val="dk1"/>
                </a:solidFill>
                <a:highlight>
                  <a:srgbClr val="FA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u="sng">
                <a:solidFill>
                  <a:schemeClr val="dk1"/>
                </a:solidFill>
                <a:highlight>
                  <a:srgbClr val="FAF5F5"/>
                </a:highlight>
                <a:latin typeface="Courier New"/>
                <a:ea typeface="Courier New"/>
                <a:cs typeface="Courier New"/>
                <a:sym typeface="Courier New"/>
              </a:rPr>
              <a:t> 1001 </a:t>
            </a:r>
            <a:br>
              <a:rPr b="1" lang="en">
                <a:solidFill>
                  <a:schemeClr val="dk1"/>
                </a:solidFill>
                <a:highlight>
                  <a:srgbClr val="FA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AF5F5"/>
                </a:highlight>
                <a:latin typeface="Courier New"/>
                <a:ea typeface="Courier New"/>
                <a:cs typeface="Courier New"/>
                <a:sym typeface="Courier New"/>
              </a:rPr>
              <a:t> 0000</a:t>
            </a:r>
            <a:endParaRPr b="1">
              <a:solidFill>
                <a:schemeClr val="dk1"/>
              </a:solidFill>
              <a:highlight>
                <a:srgbClr val="FA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AF5F5"/>
                </a:highlight>
              </a:rPr>
              <a:t>Usually the operands and the result have a fixed number of bits (usually 8, 16, 32, or 64). </a:t>
            </a:r>
            <a:endParaRPr>
              <a:solidFill>
                <a:schemeClr val="dk1"/>
              </a:solidFill>
              <a:highlight>
                <a:srgbClr val="FAF5F5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Two four-bit numbers are added, but the sum does not fit in four bits. If we were using five bits the sum would be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1 0000.</a:t>
            </a:r>
            <a:r>
              <a:rPr lang="en">
                <a:solidFill>
                  <a:schemeClr val="dk1"/>
                </a:solidFill>
              </a:rPr>
              <a:t> But with four bits there is no room for the left-most "1".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Because the carry out from the most significant column of the sum is "1", the 4-bit result is not valid.</a:t>
            </a:r>
            <a:endParaRPr>
              <a:solidFill>
                <a:schemeClr val="dk1"/>
              </a:solidFill>
            </a:endParaRPr>
          </a:p>
          <a:p>
            <a:pPr indent="0" lvl="0" marL="127000" marR="1270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609600" y="171450"/>
            <a:ext cx="82296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Multiplication basics</a:t>
            </a:r>
            <a:endParaRPr/>
          </a:p>
        </p:txBody>
      </p:sp>
      <p:sp>
        <p:nvSpPr>
          <p:cNvPr descr="Rectangle: Click to edit Master text styles&#10;Second level&#10;Third level&#10;Fourth level&#10;Fifth level" id="146" name="Google Shape;146;p26"/>
          <p:cNvSpPr txBox="1"/>
          <p:nvPr>
            <p:ph idx="1" type="body"/>
          </p:nvPr>
        </p:nvSpPr>
        <p:spPr>
          <a:xfrm>
            <a:off x="838200" y="742950"/>
            <a:ext cx="77724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080"/>
              <a:buChar char="●"/>
            </a:pPr>
            <a:r>
              <a:rPr lang="en"/>
              <a:t>Decimal</a:t>
            </a:r>
            <a:endParaRPr/>
          </a:p>
          <a:p>
            <a:pPr indent="-147320" lvl="0" marL="342900" rtl="0" algn="l">
              <a:spcBef>
                <a:spcPts val="560"/>
              </a:spcBef>
              <a:spcAft>
                <a:spcPts val="0"/>
              </a:spcAft>
              <a:buSzPts val="3080"/>
              <a:buNone/>
            </a:pPr>
            <a:r>
              <a:t/>
            </a:r>
            <a:endParaRPr/>
          </a:p>
          <a:p>
            <a:pPr indent="-228600" lvl="4" marL="2057400" rtl="0" algn="l">
              <a:spcBef>
                <a:spcPts val="280"/>
              </a:spcBef>
              <a:spcAft>
                <a:spcPts val="0"/>
              </a:spcAft>
              <a:buSzPts val="840"/>
              <a:buFont typeface="Noto Sans Symbols"/>
              <a:buNone/>
            </a:pPr>
            <a:r>
              <a:t/>
            </a:r>
            <a:endParaRPr/>
          </a:p>
          <a:p>
            <a:pPr indent="-228600" lvl="4" marL="2057400" rtl="0" algn="l">
              <a:spcBef>
                <a:spcPts val="280"/>
              </a:spcBef>
              <a:spcAft>
                <a:spcPts val="0"/>
              </a:spcAft>
              <a:buSzPts val="84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3080"/>
              <a:buChar char="●"/>
            </a:pPr>
            <a:r>
              <a:rPr lang="en"/>
              <a:t>Binary</a:t>
            </a:r>
            <a:endParaRPr/>
          </a:p>
          <a:p>
            <a:pPr indent="-147320" lvl="0" marL="342900" rtl="0" algn="l">
              <a:spcBef>
                <a:spcPts val="560"/>
              </a:spcBef>
              <a:spcAft>
                <a:spcPts val="0"/>
              </a:spcAft>
              <a:buSzPts val="3080"/>
              <a:buNone/>
            </a:pPr>
            <a:r>
              <a:t/>
            </a:r>
            <a:endParaRPr/>
          </a:p>
        </p:txBody>
      </p:sp>
      <p:graphicFrame>
        <p:nvGraphicFramePr>
          <p:cNvPr id="147" name="Google Shape;147;p26"/>
          <p:cNvGraphicFramePr/>
          <p:nvPr/>
        </p:nvGraphicFramePr>
        <p:xfrm>
          <a:off x="2909888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{929090CA-3CAA-4314-90A7-DEE9B3D375EF}</a:tableStyleId>
              </a:tblPr>
              <a:tblGrid>
                <a:gridCol w="377825"/>
                <a:gridCol w="522275"/>
              </a:tblGrid>
              <a:tr h="297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Tahoma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12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Tahoma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8" name="Google Shape;148;p26"/>
          <p:cNvGraphicFramePr/>
          <p:nvPr/>
        </p:nvGraphicFramePr>
        <p:xfrm>
          <a:off x="5729288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{929090CA-3CAA-4314-90A7-DEE9B3D375EF}</a:tableStyleId>
              </a:tblPr>
              <a:tblGrid>
                <a:gridCol w="377825"/>
                <a:gridCol w="522275"/>
              </a:tblGrid>
              <a:tr h="297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Tahoma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12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Tahoma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24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9" name="Google Shape;149;p26"/>
          <p:cNvGraphicFramePr/>
          <p:nvPr/>
        </p:nvGraphicFramePr>
        <p:xfrm>
          <a:off x="7100888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{929090CA-3CAA-4314-90A7-DEE9B3D375EF}</a:tableStyleId>
              </a:tblPr>
              <a:tblGrid>
                <a:gridCol w="320675"/>
                <a:gridCol w="731825"/>
              </a:tblGrid>
              <a:tr h="297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Tahoma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12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10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Tahoma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120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0" name="Google Shape;150;p26"/>
          <p:cNvGraphicFramePr/>
          <p:nvPr/>
        </p:nvGraphicFramePr>
        <p:xfrm>
          <a:off x="2986088" y="20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{929090CA-3CAA-4314-90A7-DEE9B3D375EF}</a:tableStyleId>
              </a:tblPr>
              <a:tblGrid>
                <a:gridCol w="392100"/>
                <a:gridCol w="508000"/>
              </a:tblGrid>
              <a:tr h="297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Tahoma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Tahoma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1" name="Google Shape;151;p26"/>
          <p:cNvGraphicFramePr/>
          <p:nvPr/>
        </p:nvGraphicFramePr>
        <p:xfrm>
          <a:off x="4357688" y="20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{929090CA-3CAA-4314-90A7-DEE9B3D375EF}</a:tableStyleId>
              </a:tblPr>
              <a:tblGrid>
                <a:gridCol w="392100"/>
                <a:gridCol w="508000"/>
              </a:tblGrid>
              <a:tr h="297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Tahoma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Tahoma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2" name="Google Shape;152;p26"/>
          <p:cNvGraphicFramePr/>
          <p:nvPr/>
        </p:nvGraphicFramePr>
        <p:xfrm>
          <a:off x="5729288" y="20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{929090CA-3CAA-4314-90A7-DEE9B3D375EF}</a:tableStyleId>
              </a:tblPr>
              <a:tblGrid>
                <a:gridCol w="392100"/>
                <a:gridCol w="508000"/>
              </a:tblGrid>
              <a:tr h="297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Tahoma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Tahoma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3" name="Google Shape;153;p26"/>
          <p:cNvGraphicFramePr/>
          <p:nvPr/>
        </p:nvGraphicFramePr>
        <p:xfrm>
          <a:off x="7100888" y="20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{929090CA-3CAA-4314-90A7-DEE9B3D375EF}</a:tableStyleId>
              </a:tblPr>
              <a:tblGrid>
                <a:gridCol w="392100"/>
                <a:gridCol w="508000"/>
              </a:tblGrid>
              <a:tr h="297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Tahoma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Tahoma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4" name="Google Shape;154;p26"/>
          <p:cNvGraphicFramePr/>
          <p:nvPr/>
        </p:nvGraphicFramePr>
        <p:xfrm>
          <a:off x="2833688" y="29944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{929090CA-3CAA-4314-90A7-DEE9B3D375EF}</a:tableStyleId>
              </a:tblPr>
              <a:tblGrid>
                <a:gridCol w="269875"/>
                <a:gridCol w="347650"/>
                <a:gridCol w="349250"/>
                <a:gridCol w="349250"/>
                <a:gridCol w="349250"/>
                <a:gridCol w="349250"/>
                <a:gridCol w="347675"/>
                <a:gridCol w="349250"/>
                <a:gridCol w="349250"/>
                <a:gridCol w="349250"/>
                <a:gridCol w="347650"/>
                <a:gridCol w="349250"/>
                <a:gridCol w="349250"/>
              </a:tblGrid>
              <a:tr h="297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Tahoma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Tahoma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Tahoma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Tahoma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Tahoma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Tahoma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Tahoma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Tahoma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Tahoma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Tahoma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Tahoma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Tahoma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Tahoma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Tahoma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Tahoma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Tahoma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Tahoma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Tahoma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Tahoma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Tahoma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Tahoma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Tahoma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Tahoma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Tahoma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+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Tahoma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Tahoma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Tahoma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Tahoma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Tahoma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5" name="Google Shape;155;p26"/>
          <p:cNvGraphicFramePr/>
          <p:nvPr/>
        </p:nvGraphicFramePr>
        <p:xfrm>
          <a:off x="7710488" y="29944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{929090CA-3CAA-4314-90A7-DEE9B3D375EF}</a:tableStyleId>
              </a:tblPr>
              <a:tblGrid>
                <a:gridCol w="392100"/>
                <a:gridCol w="508000"/>
              </a:tblGrid>
              <a:tr h="297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Tahoma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rgbClr val="4A86E8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rgbClr val="4A86E8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89</a:t>
                      </a:r>
                      <a:endParaRPr sz="1100">
                        <a:solidFill>
                          <a:srgbClr val="4A86E8"/>
                        </a:solidFill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rgbClr val="4A86E8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</a:t>
                      </a:r>
                      <a:endParaRPr sz="1100">
                        <a:solidFill>
                          <a:srgbClr val="4A86E8"/>
                        </a:solidFill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rgbClr val="4A86E8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50</a:t>
                      </a:r>
                      <a:endParaRPr sz="1100">
                        <a:solidFill>
                          <a:srgbClr val="4A86E8"/>
                        </a:solidFill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Tahoma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rgbClr val="4A86E8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Tahoma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rgbClr val="4A86E8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Tahoma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rgbClr val="4A86E8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Tahoma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rgbClr val="4A86E8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Tahoma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rgbClr val="4A86E8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Tahoma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rgbClr val="4A86E8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650">
                <a:tc gridSpan="2"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rgbClr val="4A86E8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4450</a:t>
                      </a:r>
                      <a:endParaRPr sz="1100">
                        <a:solidFill>
                          <a:srgbClr val="4A86E8"/>
                        </a:solidFill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graphicFrame>
        <p:nvGraphicFramePr>
          <p:cNvPr id="156" name="Google Shape;156;p26"/>
          <p:cNvGraphicFramePr/>
          <p:nvPr/>
        </p:nvGraphicFramePr>
        <p:xfrm>
          <a:off x="4357688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{929090CA-3CAA-4314-90A7-DEE9B3D375EF}</a:tableStyleId>
              </a:tblPr>
              <a:tblGrid>
                <a:gridCol w="377825"/>
                <a:gridCol w="522275"/>
              </a:tblGrid>
              <a:tr h="297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Tahoma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12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Tahoma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12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609600" y="171450"/>
            <a:ext cx="8229600" cy="514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</a:t>
            </a:r>
            <a:endParaRPr/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838200" y="742950"/>
            <a:ext cx="7772400" cy="400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10110      22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54330" lvl="0" marL="457200" rtl="0" algn="l">
              <a:spcBef>
                <a:spcPts val="360"/>
              </a:spcBef>
              <a:spcAft>
                <a:spcPts val="0"/>
              </a:spcAft>
              <a:buSzPts val="1980"/>
              <a:buFont typeface="Courier New"/>
              <a:buChar char="+"/>
            </a:pPr>
            <a:r>
              <a:rPr lang="en" u="sng">
                <a:latin typeface="Courier New"/>
                <a:ea typeface="Courier New"/>
                <a:cs typeface="Courier New"/>
                <a:sym typeface="Courier New"/>
              </a:rPr>
              <a:t>    0</a:t>
            </a:r>
            <a:r>
              <a:rPr lang="en" u="sng">
                <a:latin typeface="Courier New"/>
                <a:ea typeface="Courier New"/>
                <a:cs typeface="Courier New"/>
                <a:sym typeface="Courier New"/>
              </a:rPr>
              <a:t>1011      11</a:t>
            </a:r>
            <a:endParaRPr u="sng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100001      33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1 x32 + 1 x 1 =&gt; 33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609600" y="171450"/>
            <a:ext cx="8229600" cy="514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Multiplication Example</a:t>
            </a:r>
            <a:endParaRPr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1161400" y="986425"/>
            <a:ext cx="7772400" cy="400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1010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  1011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______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1011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1010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0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10110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000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1011000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1101110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609600" y="171450"/>
            <a:ext cx="8229600" cy="514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multiplication</a:t>
            </a:r>
            <a:endParaRPr/>
          </a:p>
        </p:txBody>
      </p:sp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838200" y="742950"/>
            <a:ext cx="7772400" cy="400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  1010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x    10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609600" y="171450"/>
            <a:ext cx="8229600" cy="514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838200" y="742950"/>
            <a:ext cx="7772400" cy="400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  1010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x    10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Multiplying by 2 or doubling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10100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609600" y="171450"/>
            <a:ext cx="82296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Starter question with Base numbers</a:t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4343400" y="1657350"/>
            <a:ext cx="499268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many stars are there?</a:t>
            </a:r>
            <a:endParaRPr/>
          </a:p>
          <a:p>
            <a:pPr indent="-381000" lvl="1" marL="838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Tahoma"/>
              <a:buAutoNum type="alphaLcParenR"/>
            </a:pPr>
            <a:r>
              <a:rPr b="1" i="0" lang="en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1100</a:t>
            </a:r>
            <a:r>
              <a:rPr b="1" baseline="-25000" i="0" lang="en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 b="1"/>
          </a:p>
          <a:p>
            <a:pPr indent="-381000" lvl="1" marL="838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Tahoma"/>
              <a:buAutoNum type="alphaLcParenR"/>
            </a:pPr>
            <a:r>
              <a:rPr b="1" i="0" lang="en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</a:t>
            </a:r>
            <a:r>
              <a:rPr b="1" baseline="-25000" i="0" lang="en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endParaRPr b="1"/>
          </a:p>
          <a:p>
            <a:pPr indent="-381000" lvl="1" marL="838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Tahoma"/>
              <a:buAutoNum type="alphaLcParenR"/>
            </a:pPr>
            <a:r>
              <a:rPr b="1" i="0" lang="en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14</a:t>
            </a:r>
            <a:r>
              <a:rPr b="1" baseline="-25000" i="0" lang="en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  <a:endParaRPr b="1"/>
          </a:p>
          <a:p>
            <a:pPr indent="-381000" lvl="1" marL="838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Tahoma"/>
              <a:buAutoNum type="alphaLcParenR"/>
            </a:pPr>
            <a:r>
              <a:rPr b="1" i="0" lang="en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r>
              <a:rPr b="1" baseline="-25000" i="0" lang="en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16</a:t>
            </a:r>
            <a:endParaRPr b="1"/>
          </a:p>
          <a:p>
            <a:pPr indent="0" lvl="0" marL="914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All of the above are valid </a:t>
            </a:r>
            <a:r>
              <a:rPr b="1" lang="en" sz="1800"/>
              <a:t>representations</a:t>
            </a:r>
            <a:endParaRPr b="1" sz="1800"/>
          </a:p>
        </p:txBody>
      </p:sp>
      <p:pic>
        <p:nvPicPr>
          <p:cNvPr descr="stars" id="70" name="Google Shape;7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028700"/>
            <a:ext cx="2381250" cy="3014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Addition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709500" y="1125200"/>
            <a:ext cx="6739800" cy="11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36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+ 0 = ?</a:t>
            </a:r>
            <a:br>
              <a:rPr lang="en" sz="4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4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+ 1 = ?</a:t>
            </a:r>
            <a:br>
              <a:rPr lang="en" sz="4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4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+ 0 = ?</a:t>
            </a:r>
            <a:br>
              <a:rPr lang="en" sz="4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4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+ 1 = ?</a:t>
            </a:r>
            <a:endParaRPr sz="4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4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Addition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709500" y="1125200"/>
            <a:ext cx="6739800" cy="11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36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+ 0 = 0</a:t>
            </a:r>
            <a:br>
              <a:rPr lang="en" sz="4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4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+ 1 = 1</a:t>
            </a:r>
            <a:br>
              <a:rPr lang="en" sz="4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4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+ 0 = 1</a:t>
            </a:r>
            <a:br>
              <a:rPr lang="en" sz="4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4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+ 1 = 10</a:t>
            </a:r>
            <a:endParaRPr sz="4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4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609600" y="171450"/>
            <a:ext cx="82296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 basics</a:t>
            </a:r>
            <a:endParaRPr/>
          </a:p>
        </p:txBody>
      </p:sp>
      <p:sp>
        <p:nvSpPr>
          <p:cNvPr descr="Rectangle: Click to edit Master text styles&#10;Second level&#10;Third level&#10;Fourth level&#10;Fifth level" id="88" name="Google Shape;88;p18"/>
          <p:cNvSpPr txBox="1"/>
          <p:nvPr>
            <p:ph idx="1" type="body"/>
          </p:nvPr>
        </p:nvSpPr>
        <p:spPr>
          <a:xfrm>
            <a:off x="838200" y="742950"/>
            <a:ext cx="77724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080"/>
              <a:buChar char="●"/>
            </a:pPr>
            <a:r>
              <a:rPr lang="en"/>
              <a:t>Decimal</a:t>
            </a:r>
            <a:endParaRPr/>
          </a:p>
          <a:p>
            <a:pPr indent="-147320" lvl="0" marL="342900" rtl="0" algn="l">
              <a:spcBef>
                <a:spcPts val="560"/>
              </a:spcBef>
              <a:spcAft>
                <a:spcPts val="0"/>
              </a:spcAft>
              <a:buSzPts val="3080"/>
              <a:buNone/>
            </a:pPr>
            <a:r>
              <a:t/>
            </a:r>
            <a:endParaRPr/>
          </a:p>
          <a:p>
            <a:pPr indent="-228600" lvl="4" marL="2057400" rtl="0" algn="l">
              <a:spcBef>
                <a:spcPts val="280"/>
              </a:spcBef>
              <a:spcAft>
                <a:spcPts val="0"/>
              </a:spcAft>
              <a:buSzPts val="840"/>
              <a:buFont typeface="Noto Sans Symbols"/>
              <a:buNone/>
            </a:pPr>
            <a:r>
              <a:t/>
            </a:r>
            <a:endParaRPr/>
          </a:p>
          <a:p>
            <a:pPr indent="-228600" lvl="4" marL="2057400" rtl="0" algn="l">
              <a:spcBef>
                <a:spcPts val="280"/>
              </a:spcBef>
              <a:spcAft>
                <a:spcPts val="0"/>
              </a:spcAft>
              <a:buSzPts val="84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3080"/>
              <a:buChar char="●"/>
            </a:pPr>
            <a:r>
              <a:rPr lang="en"/>
              <a:t>Binary</a:t>
            </a:r>
            <a:endParaRPr/>
          </a:p>
          <a:p>
            <a:pPr indent="-147320" lvl="0" marL="342900" rtl="0" algn="l">
              <a:spcBef>
                <a:spcPts val="560"/>
              </a:spcBef>
              <a:spcAft>
                <a:spcPts val="0"/>
              </a:spcAft>
              <a:buSzPts val="3080"/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0" type="dt"/>
          </p:nvPr>
        </p:nvSpPr>
        <p:spPr>
          <a:xfrm>
            <a:off x="685800" y="48006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r>
              <a:rPr lang="en"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2/3/2019</a:t>
            </a:r>
            <a:endParaRPr sz="1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0" name="Google Shape;90;p18"/>
          <p:cNvSpPr txBox="1"/>
          <p:nvPr>
            <p:ph idx="11" type="ftr"/>
          </p:nvPr>
        </p:nvSpPr>
        <p:spPr>
          <a:xfrm>
            <a:off x="3124200" y="48006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r>
              <a:rPr lang="en"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IT520 Number Systems</a:t>
            </a:r>
            <a:endParaRPr/>
          </a:p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6553200" y="48006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92" name="Google Shape;92;p18"/>
          <p:cNvGraphicFramePr/>
          <p:nvPr/>
        </p:nvGraphicFramePr>
        <p:xfrm>
          <a:off x="2909888" y="108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{929090CA-3CAA-4314-90A7-DEE9B3D375EF}</a:tableStyleId>
              </a:tblPr>
              <a:tblGrid>
                <a:gridCol w="377825"/>
                <a:gridCol w="522275"/>
              </a:tblGrid>
              <a:tr h="297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Tahoma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+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Tahoma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3" name="Google Shape;93;p18"/>
          <p:cNvGraphicFramePr/>
          <p:nvPr/>
        </p:nvGraphicFramePr>
        <p:xfrm>
          <a:off x="5029200" y="108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{929090CA-3CAA-4314-90A7-DEE9B3D375EF}</a:tableStyleId>
              </a:tblPr>
              <a:tblGrid>
                <a:gridCol w="377825"/>
                <a:gridCol w="522300"/>
              </a:tblGrid>
              <a:tr h="297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Tahoma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+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5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Tahoma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9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4" name="Google Shape;94;p18"/>
          <p:cNvGraphicFramePr/>
          <p:nvPr/>
        </p:nvGraphicFramePr>
        <p:xfrm>
          <a:off x="7100888" y="108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{929090CA-3CAA-4314-90A7-DEE9B3D375EF}</a:tableStyleId>
              </a:tblPr>
              <a:tblGrid>
                <a:gridCol w="377825"/>
                <a:gridCol w="522275"/>
              </a:tblGrid>
              <a:tr h="297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Tahoma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7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+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5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Tahoma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12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5" name="Google Shape;95;p18"/>
          <p:cNvGraphicFramePr/>
          <p:nvPr/>
        </p:nvGraphicFramePr>
        <p:xfrm>
          <a:off x="2986088" y="234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{929090CA-3CAA-4314-90A7-DEE9B3D375EF}</a:tableStyleId>
              </a:tblPr>
              <a:tblGrid>
                <a:gridCol w="392100"/>
                <a:gridCol w="508000"/>
              </a:tblGrid>
              <a:tr h="297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Tahoma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+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Tahoma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6" name="Google Shape;96;p18"/>
          <p:cNvGraphicFramePr/>
          <p:nvPr/>
        </p:nvGraphicFramePr>
        <p:xfrm>
          <a:off x="4357688" y="234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{929090CA-3CAA-4314-90A7-DEE9B3D375EF}</a:tableStyleId>
              </a:tblPr>
              <a:tblGrid>
                <a:gridCol w="392100"/>
                <a:gridCol w="508000"/>
              </a:tblGrid>
              <a:tr h="297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Tahoma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+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Tahoma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7" name="Google Shape;97;p18"/>
          <p:cNvGraphicFramePr/>
          <p:nvPr/>
        </p:nvGraphicFramePr>
        <p:xfrm>
          <a:off x="5729288" y="234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{929090CA-3CAA-4314-90A7-DEE9B3D375EF}</a:tableStyleId>
              </a:tblPr>
              <a:tblGrid>
                <a:gridCol w="392100"/>
                <a:gridCol w="508000"/>
              </a:tblGrid>
              <a:tr h="297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Tahoma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+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Tahoma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8" name="Google Shape;98;p18"/>
          <p:cNvGraphicFramePr/>
          <p:nvPr/>
        </p:nvGraphicFramePr>
        <p:xfrm>
          <a:off x="7100888" y="234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{929090CA-3CAA-4314-90A7-DEE9B3D375EF}</a:tableStyleId>
              </a:tblPr>
              <a:tblGrid>
                <a:gridCol w="392100"/>
                <a:gridCol w="508000"/>
              </a:tblGrid>
              <a:tr h="297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Tahoma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+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Tahoma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10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9" name="Google Shape;99;p18"/>
          <p:cNvGraphicFramePr/>
          <p:nvPr/>
        </p:nvGraphicFramePr>
        <p:xfrm>
          <a:off x="2833688" y="35552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{929090CA-3CAA-4314-90A7-DEE9B3D375EF}</a:tableStyleId>
              </a:tblPr>
              <a:tblGrid>
                <a:gridCol w="3921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183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700"/>
                        <a:buFont typeface="Tahoma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250" marB="342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700"/>
                        <a:buFont typeface="Verdana"/>
                        <a:buNone/>
                      </a:pPr>
                      <a:r>
                        <a:rPr b="0" i="0" lang="en" sz="8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1100"/>
                    </a:p>
                  </a:txBody>
                  <a:tcPr marT="34250" marB="342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700"/>
                        <a:buFont typeface="Verdana"/>
                        <a:buNone/>
                      </a:pPr>
                      <a:r>
                        <a:rPr b="0" i="0" lang="en" sz="8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1100"/>
                    </a:p>
                  </a:txBody>
                  <a:tcPr marT="34250" marB="342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700"/>
                        <a:buFont typeface="Verdana"/>
                        <a:buNone/>
                      </a:pPr>
                      <a:r>
                        <a:rPr b="0" i="0" lang="en" sz="8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1100"/>
                    </a:p>
                  </a:txBody>
                  <a:tcPr marT="34250" marB="342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700"/>
                        <a:buFont typeface="Tahoma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250" marB="342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700"/>
                        <a:buFont typeface="Tahoma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250" marB="342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700"/>
                        <a:buFont typeface="Verdana"/>
                        <a:buNone/>
                      </a:pPr>
                      <a:r>
                        <a:rPr b="0" i="0" lang="en" sz="8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1100"/>
                    </a:p>
                  </a:txBody>
                  <a:tcPr marT="34250" marB="342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700"/>
                        <a:buFont typeface="Verdana"/>
                        <a:buNone/>
                      </a:pPr>
                      <a:r>
                        <a:rPr b="0" i="0" lang="en" sz="8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1100"/>
                    </a:p>
                  </a:txBody>
                  <a:tcPr marT="34250" marB="342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700"/>
                        <a:buFont typeface="Tahoma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250" marB="342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Tahoma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250" marB="342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Tahoma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250" marB="342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1100"/>
                    </a:p>
                  </a:txBody>
                  <a:tcPr marT="34250" marB="342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</a:t>
                      </a:r>
                      <a:endParaRPr sz="1100"/>
                    </a:p>
                  </a:txBody>
                  <a:tcPr marT="34250" marB="342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1100"/>
                    </a:p>
                  </a:txBody>
                  <a:tcPr marT="34250" marB="342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1100"/>
                    </a:p>
                  </a:txBody>
                  <a:tcPr marT="34250" marB="342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</a:t>
                      </a:r>
                      <a:endParaRPr sz="1100"/>
                    </a:p>
                  </a:txBody>
                  <a:tcPr marT="34250" marB="342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</a:t>
                      </a:r>
                      <a:endParaRPr sz="1100"/>
                    </a:p>
                  </a:txBody>
                  <a:tcPr marT="34250" marB="342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1100"/>
                    </a:p>
                  </a:txBody>
                  <a:tcPr marT="34250" marB="342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+</a:t>
                      </a:r>
                      <a:endParaRPr sz="1100"/>
                    </a:p>
                  </a:txBody>
                  <a:tcPr marT="34250" marB="342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Tahoma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250" marB="342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Tahoma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250" marB="342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1100"/>
                    </a:p>
                  </a:txBody>
                  <a:tcPr marT="34250" marB="342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1100"/>
                    </a:p>
                  </a:txBody>
                  <a:tcPr marT="34250" marB="342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</a:t>
                      </a:r>
                      <a:endParaRPr sz="1100"/>
                    </a:p>
                  </a:txBody>
                  <a:tcPr marT="34250" marB="342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</a:t>
                      </a:r>
                      <a:endParaRPr sz="1100"/>
                    </a:p>
                  </a:txBody>
                  <a:tcPr marT="34250" marB="342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1100"/>
                    </a:p>
                  </a:txBody>
                  <a:tcPr marT="34250" marB="342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1100"/>
                    </a:p>
                  </a:txBody>
                  <a:tcPr marT="34250" marB="342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Tahoma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250" marB="342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1100"/>
                    </a:p>
                  </a:txBody>
                  <a:tcPr marT="34250" marB="342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</a:t>
                      </a:r>
                      <a:endParaRPr sz="1100"/>
                    </a:p>
                  </a:txBody>
                  <a:tcPr marT="34250" marB="342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</a:t>
                      </a:r>
                      <a:endParaRPr sz="1100"/>
                    </a:p>
                  </a:txBody>
                  <a:tcPr marT="34250" marB="342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</a:t>
                      </a:r>
                      <a:endParaRPr sz="1100"/>
                    </a:p>
                  </a:txBody>
                  <a:tcPr marT="34250" marB="342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1100"/>
                    </a:p>
                  </a:txBody>
                  <a:tcPr marT="34250" marB="342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1100"/>
                    </a:p>
                  </a:txBody>
                  <a:tcPr marT="34250" marB="342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</a:t>
                      </a:r>
                      <a:endParaRPr sz="1100"/>
                    </a:p>
                  </a:txBody>
                  <a:tcPr marT="34250" marB="342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</a:t>
                      </a:r>
                      <a:endParaRPr sz="1100"/>
                    </a:p>
                  </a:txBody>
                  <a:tcPr marT="34250" marB="342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0" name="Google Shape;100;p18"/>
          <p:cNvGraphicFramePr/>
          <p:nvPr/>
        </p:nvGraphicFramePr>
        <p:xfrm>
          <a:off x="7710488" y="37266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{929090CA-3CAA-4314-90A7-DEE9B3D375EF}</a:tableStyleId>
              </a:tblPr>
              <a:tblGrid>
                <a:gridCol w="392100"/>
                <a:gridCol w="508000"/>
              </a:tblGrid>
              <a:tr h="297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Tahoma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lt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lt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89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  <a:tr h="297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lt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+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lt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51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  <a:tr h="297650">
                <a:tc gridSpan="2"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lt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140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Addition Algorithm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 sz="2400">
                <a:solidFill>
                  <a:schemeClr val="dk1"/>
                </a:solidFill>
              </a:rPr>
              <a:t>Binary addition algorithm</a:t>
            </a:r>
            <a:r>
              <a:rPr lang="en" sz="2400">
                <a:solidFill>
                  <a:schemeClr val="dk1"/>
                </a:solidFill>
              </a:rPr>
              <a:t> is a bit-pattern manipulation procedure that is built into the hardware of  computers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marR="1270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Start by adding 1-bit integers. 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marR="1270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The bit at the top of the column is called the "carry into the column". The operation produces a two-bit result. 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marR="1270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The left bit of the result is called the "carry out of the column".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853875" y="0"/>
            <a:ext cx="10942576" cy="44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N-bit Binary Addition Algorithm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1270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The algorithm takes two </a:t>
            </a:r>
            <a:r>
              <a:rPr b="1" lang="en" sz="2400">
                <a:solidFill>
                  <a:schemeClr val="dk1"/>
                </a:solidFill>
              </a:rPr>
              <a:t>operands</a:t>
            </a:r>
            <a:r>
              <a:rPr lang="en" sz="2400">
                <a:solidFill>
                  <a:schemeClr val="dk1"/>
                </a:solidFill>
              </a:rPr>
              <a:t> and produces one result. An </a:t>
            </a:r>
            <a:r>
              <a:rPr b="1" lang="en" sz="2400">
                <a:solidFill>
                  <a:schemeClr val="dk1"/>
                </a:solidFill>
              </a:rPr>
              <a:t>operand</a:t>
            </a:r>
            <a:r>
              <a:rPr lang="en" sz="2400">
                <a:solidFill>
                  <a:schemeClr val="dk1"/>
                </a:solidFill>
              </a:rPr>
              <a:t> is the data that an algorithm operates on.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marR="1270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 sz="2400">
                <a:solidFill>
                  <a:schemeClr val="dk1"/>
                </a:solidFill>
              </a:rPr>
              <a:t>To add two N-bit</a:t>
            </a:r>
            <a:r>
              <a:rPr lang="en" sz="2400">
                <a:solidFill>
                  <a:schemeClr val="dk1"/>
                </a:solidFill>
              </a:rPr>
              <a:t> (representations of) </a:t>
            </a:r>
            <a:r>
              <a:rPr b="1" lang="en" sz="2400">
                <a:solidFill>
                  <a:schemeClr val="dk1"/>
                </a:solidFill>
              </a:rPr>
              <a:t>integers:</a:t>
            </a:r>
            <a:r>
              <a:rPr lang="en" sz="2400">
                <a:solidFill>
                  <a:schemeClr val="dk1"/>
                </a:solidFill>
              </a:rPr>
              <a:t> Proceed from right-to-left, column-by-column, until you reach the left-most column. 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marR="1270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For each column, perform 1-bit addition. Write the carry-out of each column above the column to its left. The bit is the left column's carry-in.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0"/>
            <a:ext cx="719771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