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5F3DAB-ABF9-4DFC-A4F2-4510B1B96AC5}">
  <a:tblStyle styleId="{535F3DAB-ABF9-4DFC-A4F2-4510B1B96A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F1579F-7521-4D20-B8E4-5137072D9F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290f3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290f3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b290f30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b290f30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290f30f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290f30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290f30f5_6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b290f30f5_6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290f30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290f30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7c17f0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7c17f0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290f30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b290f30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290f30f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290f30f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ebfb7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ebfb7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290f30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290f30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c17f09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c17f09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290f30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290f30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c17f09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c17f09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290f30f5_6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b290f30f5_6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0ebfb73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0ebfb73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c17f09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c17f09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c17f09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c17f09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290f30f5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4b290f30f5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primary source for the material in this presentation (including figures and illustrations) is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The Architecture of Computer Hardware, Systems Software, &amp; Networking: An Information Technology Approach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4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edition (plus supplementary materials) by Irv Englander (John Wiley &amp; Sons, 2009).</a:t>
            </a:r>
            <a:endParaRPr/>
          </a:p>
        </p:txBody>
      </p:sp>
      <p:sp>
        <p:nvSpPr>
          <p:cNvPr id="71" name="Google Shape;71;g4b290f30f5_6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290f30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290f30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290f30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290f30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290f30f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290f30f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290f30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290f30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290f30f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290f30f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290f30f5_6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b290f30f5_6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2pPr>
            <a:lvl3pPr indent="-337185" lvl="2" marL="1371600" rtl="0" algn="l">
              <a:spcBef>
                <a:spcPts val="360"/>
              </a:spcBef>
              <a:spcAft>
                <a:spcPts val="0"/>
              </a:spcAft>
              <a:buSzPts val="1710"/>
              <a:buChar char="■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297179" lvl="4" marL="2286000" rtl="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297179" lvl="7" marL="3657600" rtl="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Questions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Convert 1101.101</a:t>
            </a:r>
            <a:r>
              <a:rPr baseline="-25000" lang="en" sz="3600"/>
              <a:t>2</a:t>
            </a:r>
            <a:r>
              <a:rPr lang="en" sz="3600"/>
              <a:t> to decimal</a:t>
            </a:r>
            <a:endParaRPr sz="3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 1's complement</a:t>
            </a:r>
            <a:endParaRPr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609600" y="13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2914650"/>
                <a:gridCol w="1219200"/>
                <a:gridCol w="1200150"/>
                <a:gridCol w="1390650"/>
                <a:gridCol w="1276350"/>
              </a:tblGrid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method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Complement 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itself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 of decimal 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-127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+0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Calculation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Inversion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example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91825" y="863550"/>
            <a:ext cx="88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Nearly universal way of representing negative numbers.  Signed Integers!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Integers are represented in a fixed number of bits.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Both positive and negative integers can be represented.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Only 1 zero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Can be added using the binary addition algorithm.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09600" y="128588"/>
            <a:ext cx="8229600" cy="38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complement</a:t>
            </a:r>
            <a:endParaRPr/>
          </a:p>
        </p:txBody>
      </p:sp>
      <p:sp>
        <p:nvSpPr>
          <p:cNvPr descr="Rectangle: Click to edit Master text styles&#10;Second level&#10;Third level&#10;Fourth level&#10;Fifth level" id="128" name="Google Shape;128;p25"/>
          <p:cNvSpPr txBox="1"/>
          <p:nvPr>
            <p:ph idx="1" type="body"/>
          </p:nvPr>
        </p:nvSpPr>
        <p:spPr>
          <a:xfrm>
            <a:off x="838200" y="742950"/>
            <a:ext cx="7772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Characteristics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020"/>
              <a:buChar char="○"/>
            </a:pPr>
            <a:r>
              <a:rPr lang="en" sz="1700"/>
              <a:t>Only one representation of 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020"/>
              <a:buChar char="○"/>
            </a:pPr>
            <a:r>
              <a:rPr lang="en" sz="1700"/>
              <a:t>Slightly different size positive and negative ranges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020"/>
              <a:buChar char="○"/>
            </a:pPr>
            <a:r>
              <a:rPr lang="en" sz="1700"/>
              <a:t>All values starting with 1 are negative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Positive values represent themselves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More commonly used than 1’s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1's and 2's 8-bit Complement</a:t>
            </a:r>
            <a:endParaRPr/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376650" y="31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2692650"/>
                <a:gridCol w="1384775"/>
                <a:gridCol w="1307850"/>
                <a:gridCol w="1303075"/>
                <a:gridCol w="1312650"/>
              </a:tblGrid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method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Complement 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itself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 of decimal 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r>
                        <a:rPr b="1" baseline="-25000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r>
                        <a:rPr b="1" baseline="-25000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r>
                        <a:rPr b="1" baseline="-25000" i="1" lang="en" sz="12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Calculation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0000 0000 minus number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example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6"/>
          <p:cNvGraphicFramePr/>
          <p:nvPr/>
        </p:nvGraphicFramePr>
        <p:xfrm>
          <a:off x="346750" y="12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2914650"/>
                <a:gridCol w="1219200"/>
                <a:gridCol w="1200150"/>
                <a:gridCol w="1390650"/>
                <a:gridCol w="1276350"/>
              </a:tblGrid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method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Complement 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itself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 of decimal numbers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-127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+0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r>
                        <a:rPr b="1" baseline="-25000" i="1" lang="en" sz="14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Calculation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Inversion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 example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0000 0000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" sz="1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0111 1111</a:t>
                      </a:r>
                      <a:endParaRPr sz="1100"/>
                    </a:p>
                  </a:txBody>
                  <a:tcPr marT="34300" marB="34300" marR="91450" marL="91450">
                    <a:lnL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6"/>
          <p:cNvSpPr txBox="1"/>
          <p:nvPr/>
        </p:nvSpPr>
        <p:spPr>
          <a:xfrm>
            <a:off x="269125" y="923400"/>
            <a:ext cx="344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46750" y="2709775"/>
            <a:ext cx="344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's Complement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91350" y="7710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2s complement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11111111111111111111111111111111111111111111111 -&gt; -1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101000111100001111000111101  - negative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011110111 - positive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Twos complement </a:t>
            </a:r>
            <a:r>
              <a:rPr b="1" lang="en"/>
              <a:t>operation</a:t>
            </a:r>
            <a:endParaRPr b="1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50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Start with an N-bit representation of an integer.</a:t>
            </a:r>
            <a:endParaRPr sz="3000">
              <a:solidFill>
                <a:schemeClr val="dk1"/>
              </a:solidFill>
            </a:endParaRPr>
          </a:p>
          <a:p>
            <a:pPr indent="-4191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Complement each bit of the bit pattern (change 0 to 1, and 1 to 0).</a:t>
            </a:r>
            <a:endParaRPr sz="3000">
              <a:solidFill>
                <a:schemeClr val="dk1"/>
              </a:solidFill>
            </a:endParaRPr>
          </a:p>
          <a:p>
            <a:pPr indent="-419100" lvl="0" marL="647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Add one.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positive integer: 0000 0001 ( one )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Reflect each bit:     </a:t>
            </a:r>
            <a:r>
              <a:rPr lang="en" sz="2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1111 1110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one:              1111 1111 ( minus one 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bits 15_10, perform 2s complement operation (meaning represent as -15_10)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15_10 -&gt; base 2  0000 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flip the bits           1111 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 using binary addition 1111 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1111 0001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0000 1110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0000 1111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Two's Complement Addition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11111 111</a:t>
            </a:r>
            <a:b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0011 1111  ( 63</a:t>
            </a:r>
            <a:r>
              <a:rPr b="1" baseline="-25000" lang="en" sz="3600">
                <a:solidFill>
                  <a:srgbClr val="5050F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60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1101 0101  </a:t>
            </a: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(-43</a:t>
            </a:r>
            <a:r>
              <a:rPr b="1" baseline="-25000" lang="en" sz="3600">
                <a:solidFill>
                  <a:srgbClr val="5050F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0001 0100  ( 20</a:t>
            </a:r>
            <a:r>
              <a:rPr b="1" baseline="-25000" lang="en" sz="3600">
                <a:solidFill>
                  <a:srgbClr val="5050F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twos complement representation 2_10 - 9_10. hint need 5 bits for each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 + - 9 = -7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+2    00010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+9     01001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flip   10110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1  10111</a:t>
            </a:r>
            <a:br>
              <a:rPr lang="en"/>
            </a:br>
            <a:r>
              <a:rPr lang="en"/>
              <a:t>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Convert 1101.101</a:t>
            </a:r>
            <a:r>
              <a:rPr baseline="-25000" lang="en" sz="3600"/>
              <a:t>2</a:t>
            </a:r>
            <a:r>
              <a:rPr lang="en" sz="3600"/>
              <a:t> to decimal</a:t>
            </a:r>
            <a:endParaRPr sz="36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1 x 2</a:t>
            </a:r>
            <a:r>
              <a:rPr baseline="30000" lang="en" sz="3200"/>
              <a:t>3</a:t>
            </a:r>
            <a:r>
              <a:rPr lang="en" sz="3200"/>
              <a:t> + 1 x 2</a:t>
            </a:r>
            <a:r>
              <a:rPr baseline="30000" lang="en" sz="3200"/>
              <a:t>2</a:t>
            </a:r>
            <a:r>
              <a:rPr lang="en" sz="3200"/>
              <a:t> + 0 x 2</a:t>
            </a:r>
            <a:r>
              <a:rPr baseline="30000" lang="en" sz="3200"/>
              <a:t>1</a:t>
            </a:r>
            <a:r>
              <a:rPr lang="en" sz="3200"/>
              <a:t> + 1 x 2</a:t>
            </a:r>
            <a:r>
              <a:rPr baseline="30000" lang="en" sz="3200"/>
              <a:t>0</a:t>
            </a:r>
            <a:r>
              <a:rPr lang="en" sz="3200"/>
              <a:t>  </a:t>
            </a:r>
            <a:endParaRPr sz="3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/>
              <a:t>1 x 2</a:t>
            </a:r>
            <a:r>
              <a:rPr baseline="30000" lang="en" sz="3200"/>
              <a:t>-1</a:t>
            </a:r>
            <a:r>
              <a:rPr lang="en" sz="3200"/>
              <a:t> + 0 x 2</a:t>
            </a:r>
            <a:r>
              <a:rPr baseline="30000" lang="en" sz="3200"/>
              <a:t>-2</a:t>
            </a:r>
            <a:r>
              <a:rPr lang="en" sz="3200"/>
              <a:t> + 1 x 2</a:t>
            </a:r>
            <a:r>
              <a:rPr baseline="30000" lang="en" sz="3200"/>
              <a:t>-3</a:t>
            </a:r>
            <a:r>
              <a:rPr lang="en" sz="3200"/>
              <a:t> = </a:t>
            </a:r>
            <a:endParaRPr sz="3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/>
              <a:t>8 + 4 + 0 + 1 = 13</a:t>
            </a:r>
            <a:br>
              <a:rPr lang="en" sz="3200"/>
            </a:br>
            <a:r>
              <a:rPr lang="en" sz="3200"/>
              <a:t> 0.5 + 0 + 0.125 = .625</a:t>
            </a:r>
            <a:endParaRPr sz="3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200"/>
              <a:t>13.625</a:t>
            </a:r>
            <a:r>
              <a:rPr b="1" baseline="-25000" lang="en" sz="3200"/>
              <a:t>10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exam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+2    00010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-9     10111     01001 10110 10111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11001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do I check my work actually -7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flip   00110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1  00111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09600" y="128588"/>
            <a:ext cx="8229600" cy="38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complement arithmetic</a:t>
            </a:r>
            <a:endParaRPr/>
          </a:p>
        </p:txBody>
      </p:sp>
      <p:sp>
        <p:nvSpPr>
          <p:cNvPr descr="Rectangle: Click to edit Master text styles&#10;Second level&#10;Third level&#10;Fourth level&#10;Fifth level" id="185" name="Google Shape;185;p34"/>
          <p:cNvSpPr txBox="1"/>
          <p:nvPr>
            <p:ph idx="1" type="body"/>
          </p:nvPr>
        </p:nvSpPr>
        <p:spPr>
          <a:xfrm>
            <a:off x="838200" y="557213"/>
            <a:ext cx="77724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40"/>
              <a:buChar char="●"/>
            </a:pPr>
            <a:r>
              <a:rPr lang="en" sz="2400"/>
              <a:t>Standard binary arithmetic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2000"/>
              <a:t>Discard any final carry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2000"/>
              <a:t>Subtraction is adding a negative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1295400" y="2969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350850"/>
                <a:gridCol w="569900"/>
                <a:gridCol w="427050"/>
                <a:gridCol w="350825"/>
                <a:gridCol w="1525600"/>
              </a:tblGrid>
              <a:tr h="25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–7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11111001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11110111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–16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80808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(1)</a:t>
                      </a: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11110000</a:t>
                      </a:r>
                      <a:endParaRPr sz="1100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34"/>
          <p:cNvGraphicFramePr/>
          <p:nvPr/>
        </p:nvGraphicFramePr>
        <p:xfrm>
          <a:off x="1295400" y="1883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350850"/>
                <a:gridCol w="441325"/>
                <a:gridCol w="427025"/>
                <a:gridCol w="350850"/>
                <a:gridCol w="1630350"/>
              </a:tblGrid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00000111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–9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11110111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–2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11111110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34"/>
          <p:cNvGraphicFramePr/>
          <p:nvPr/>
        </p:nvGraphicFramePr>
        <p:xfrm>
          <a:off x="5029200" y="1883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350850"/>
                <a:gridCol w="569900"/>
                <a:gridCol w="427050"/>
                <a:gridCol w="350825"/>
                <a:gridCol w="1525600"/>
              </a:tblGrid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–7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11111001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–9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11110111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–16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80808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(1)</a:t>
                      </a: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11110000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34"/>
          <p:cNvGraphicFramePr/>
          <p:nvPr/>
        </p:nvGraphicFramePr>
        <p:xfrm>
          <a:off x="5029200" y="2969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{535F3DAB-ABF9-4DFC-A4F2-4510B1B96AC5}</a:tableStyleId>
              </a:tblPr>
              <a:tblGrid>
                <a:gridCol w="350850"/>
                <a:gridCol w="441325"/>
                <a:gridCol w="427025"/>
                <a:gridCol w="350850"/>
                <a:gridCol w="1630350"/>
              </a:tblGrid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00000111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11110111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–2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Tahoma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11111110</a:t>
                      </a:r>
                      <a:endParaRPr sz="1100"/>
                    </a:p>
                  </a:txBody>
                  <a:tcPr marT="34325" marB="343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 over bit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If 2 Two's Complement numbers are added, and they both have the same sign (both positive or both negative), then overflow occurs if and only </a:t>
            </a:r>
            <a:r>
              <a:rPr b="1" lang="en" sz="1700">
                <a:solidFill>
                  <a:schemeClr val="dk1"/>
                </a:solidFill>
              </a:rPr>
              <a:t>if the result has the opposite sign</a:t>
            </a:r>
            <a:r>
              <a:rPr lang="en" sz="1700">
                <a:solidFill>
                  <a:schemeClr val="dk1"/>
                </a:solidFill>
              </a:rPr>
              <a:t>. Overflow never occurs when adding operands with different signs.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tips for checking work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If left most bit is 1 followed by all zeros, it is the minimum value in the range and is the same as the magnitude of all bits.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{69F1579F-7521-4D20-B8E4-5137072D9F52}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tips for checking work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If left most bit is 0 followed by all 1s, it is the maximum value in the range and is the same as the magnitude of all bits.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{69F1579F-7521-4D20-B8E4-5137072D9F52}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600" y="128588"/>
            <a:ext cx="8229600" cy="38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numerical data</a:t>
            </a:r>
            <a:endParaRPr/>
          </a:p>
        </p:txBody>
      </p:sp>
      <p:sp>
        <p:nvSpPr>
          <p:cNvPr descr="Rectangle: Click to edit Master text styles&#10;Second level&#10;Third level&#10;Fourth level&#10;Fifth level" id="74" name="Google Shape;74;p16"/>
          <p:cNvSpPr txBox="1"/>
          <p:nvPr>
            <p:ph idx="1" type="body"/>
          </p:nvPr>
        </p:nvSpPr>
        <p:spPr>
          <a:xfrm>
            <a:off x="838200" y="557213"/>
            <a:ext cx="77724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Computers use zeros and ones exclusively – no sign, no radix point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○"/>
            </a:pPr>
            <a:r>
              <a:rPr lang="en"/>
              <a:t>Not an issue for unsigned integers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○"/>
            </a:pPr>
            <a:r>
              <a:rPr lang="en"/>
              <a:t>Presents problems for signed integers and reals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Numbers systems are mathematically infinite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○"/>
            </a:pPr>
            <a:r>
              <a:rPr lang="en"/>
              <a:t>Often applied to an infinitely complex reality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440"/>
              <a:buChar char="○"/>
            </a:pPr>
            <a:r>
              <a:rPr lang="en"/>
              <a:t>All computer representations are finite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900"/>
              <a:buChar char="■"/>
            </a:pPr>
            <a:r>
              <a:rPr lang="en"/>
              <a:t>Must approximate an infinite reality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900"/>
              <a:buChar char="■"/>
            </a:pPr>
            <a:r>
              <a:rPr lang="en"/>
              <a:t>Potential loss of accuracy can impact calculations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Integers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06800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1270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en" sz="2100">
                <a:solidFill>
                  <a:schemeClr val="dk1"/>
                </a:solidFill>
              </a:rPr>
              <a:t>Unsigned binary</a:t>
            </a:r>
            <a:r>
              <a:rPr lang="en" sz="2100">
                <a:solidFill>
                  <a:schemeClr val="dk1"/>
                </a:solidFill>
              </a:rPr>
              <a:t> representation can not be used to represent negative integers.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1270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 number is made negative by putting a negative sign in front of it: 24</a:t>
            </a:r>
            <a:r>
              <a:rPr baseline="-25000" lang="en" sz="2100">
                <a:solidFill>
                  <a:srgbClr val="5050F0"/>
                </a:solidFill>
              </a:rPr>
              <a:t>10</a:t>
            </a:r>
            <a:r>
              <a:rPr lang="en" sz="2100">
                <a:solidFill>
                  <a:schemeClr val="dk1"/>
                </a:solidFill>
              </a:rPr>
              <a:t> negated = -24</a:t>
            </a:r>
            <a:r>
              <a:rPr baseline="-25000" lang="en" sz="2100">
                <a:solidFill>
                  <a:srgbClr val="5050F0"/>
                </a:solidFill>
              </a:rPr>
              <a:t>10</a:t>
            </a:r>
            <a:r>
              <a:rPr lang="en" sz="2100">
                <a:solidFill>
                  <a:schemeClr val="dk1"/>
                </a:solidFill>
              </a:rPr>
              <a:t>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1270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You might hope to do the same with binary integers:</a:t>
            </a:r>
            <a:endParaRPr sz="2100">
              <a:solidFill>
                <a:schemeClr val="dk1"/>
              </a:solidFill>
            </a:endParaRPr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0001 1000    negated =   -0001 1000  ???</a:t>
            </a:r>
            <a:br>
              <a:rPr lang="en" sz="21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2100">
              <a:solidFill>
                <a:schemeClr val="dk1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Unfortunately, you can't put a negative sign in front of a bit pattern in computer memory. Memory holds only patterns of 0's and 1's. Somehow negative integers must be represented using bit patterns.</a:t>
            </a:r>
            <a:endParaRPr sz="2100">
              <a:solidFill>
                <a:schemeClr val="dk1"/>
              </a:solidFill>
            </a:endParaRPr>
          </a:p>
          <a:p>
            <a:pPr indent="0" lvl="0" marL="457200" marR="127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Negative Numbers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There are many schemes for representing negative integers with patterns of bits.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Integer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Sign-Magnitude Representation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One's Complement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Two's Complement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Sign-Magnitude Representation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4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one bit to indicate the sign. "0" indicates a positive integer, and "1" indicates a negative integer.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rest of the bits are used for the magnitude of the number.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So -24</a:t>
            </a:r>
            <a:r>
              <a:rPr baseline="-25000" lang="en" sz="2400">
                <a:solidFill>
                  <a:srgbClr val="5050F0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 is represented as:</a:t>
            </a:r>
            <a:endParaRPr sz="2400">
              <a:solidFill>
                <a:schemeClr val="dk1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2400">
                <a:solidFill>
                  <a:srgbClr val="0000FF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001 1000</a:t>
            </a:r>
            <a:br>
              <a:rPr lang="en" sz="24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4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0000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The sign "1" means negative</a:t>
            </a:r>
            <a:br>
              <a:rPr lang="en" sz="24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00FF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The magnitude is 24 (in 7-bit binary)</a:t>
            </a:r>
            <a:endParaRPr sz="2400">
              <a:solidFill>
                <a:srgbClr val="0000FF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8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Example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5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Example, 8 bit Sign-Magnitude: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Leftmost bit is used for the sign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Seven bits for the magnitude. 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" sz="3000">
                <a:solidFill>
                  <a:schemeClr val="dk1"/>
                </a:solidFill>
              </a:rPr>
              <a:t>0</a:t>
            </a:r>
            <a:r>
              <a:rPr baseline="-25000" lang="en" sz="3000">
                <a:solidFill>
                  <a:srgbClr val="5050F0"/>
                </a:solidFill>
              </a:rPr>
              <a:t>10</a:t>
            </a:r>
            <a:r>
              <a:rPr lang="en" sz="3000">
                <a:solidFill>
                  <a:schemeClr val="dk1"/>
                </a:solidFill>
              </a:rPr>
              <a:t> (as 000 0000) up to 127</a:t>
            </a:r>
            <a:r>
              <a:rPr baseline="-25000" lang="en" sz="3000">
                <a:solidFill>
                  <a:srgbClr val="5050F0"/>
                </a:solidFill>
              </a:rPr>
              <a:t>10</a:t>
            </a:r>
            <a:r>
              <a:rPr lang="en" sz="3000">
                <a:solidFill>
                  <a:schemeClr val="dk1"/>
                </a:solidFill>
              </a:rPr>
              <a:t>(as 111 1111). 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Eighth bit makes these positive or negative, resulting in   </a:t>
            </a:r>
            <a:r>
              <a:rPr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-127</a:t>
            </a:r>
            <a:r>
              <a:rPr baseline="-25000" lang="en" sz="3000">
                <a:solidFill>
                  <a:srgbClr val="5050F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... -0, 0, ... 127</a:t>
            </a:r>
            <a:r>
              <a:rPr baseline="-25000" lang="en" sz="3000">
                <a:solidFill>
                  <a:srgbClr val="5050F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Sign-Magnitude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Two zeros: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One pattern corresponds to "minus zero", 1000 0000.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Another corresponds to "plus zero", 0000 0000.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Does not work well in computation.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good representation method (for integers or for anything) must not only be able to represent the objects of interest, but must also support operations on those objects.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The "binary addition algorithm" does </a:t>
            </a:r>
            <a:r>
              <a:rPr lang="en" sz="2400" u="sng">
                <a:solidFill>
                  <a:schemeClr val="dk1"/>
                </a:solidFill>
                <a:highlight>
                  <a:srgbClr val="FAF5F5"/>
                </a:highlight>
              </a:rPr>
              <a:t>NOT</a:t>
            </a: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 work with sign-magnitude.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09600" y="128588"/>
            <a:ext cx="8229600" cy="38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1’s complement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0" name="Google Shape;110;p22"/>
          <p:cNvSpPr txBox="1"/>
          <p:nvPr>
            <p:ph idx="1" type="body"/>
          </p:nvPr>
        </p:nvSpPr>
        <p:spPr>
          <a:xfrm>
            <a:off x="838200" y="742950"/>
            <a:ext cx="7772400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●"/>
            </a:pPr>
            <a:r>
              <a:rPr lang="en" sz="2000"/>
              <a:t>All values that start with 1 are in upper half of range and therefore negative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2000"/>
              <a:t>1’s complement representation involves inversion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615"/>
              <a:buChar char="■"/>
            </a:pPr>
            <a:r>
              <a:rPr lang="en" sz="1700"/>
              <a:t>Take value and change all ones to zeros and all zeros to ones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615"/>
              <a:buChar char="■"/>
            </a:pPr>
            <a:r>
              <a:rPr lang="en" sz="1700"/>
              <a:t>Still have two representations of 0 – all ones and all zeros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Example 12_10 -&gt; 01100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              -12_10 -&gt; 10011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