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3C8072-32A4-456C-833F-D8C882FDBB9A}">
  <a:tblStyle styleId="{F73C8072-32A4-456C-833F-D8C882FDBB9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549e7f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549e7f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e34741b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e34741b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b09e5f1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b09e5f1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e34741b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e34741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e34741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e34741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e34741b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e34741b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e34741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e34741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e34741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e34741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e34741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e34741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e34741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e34741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2549e7f2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2549e7f2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e34741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e34741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549e7f2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2549e7f2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e34741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e34741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9fc178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9fc178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fc1787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9fc1787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9fc1787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9fc1787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ee34741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ee34741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e34741b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e34741b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e34741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e34741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b09e5f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b09e5f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e34741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e34741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e34741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e34741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4741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4741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b09e5f16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eb09e5f1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b09e5f16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eb09e5f16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●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006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800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Z3_(computer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09600" y="2287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Write -57</a:t>
            </a:r>
            <a:r>
              <a:rPr baseline="-25000" lang="en"/>
              <a:t>10</a:t>
            </a:r>
            <a:r>
              <a:rPr lang="en"/>
              <a:t>in twos complement form 1 byte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Step 1: </a:t>
            </a:r>
            <a:r>
              <a:rPr lang="en"/>
              <a:t>57</a:t>
            </a:r>
            <a:r>
              <a:rPr baseline="-25000" lang="en"/>
              <a:t>10 </a:t>
            </a:r>
            <a:r>
              <a:rPr lang="en"/>
              <a:t>-&gt; unsigned binary form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1 * 32 + 1 * 16 + 1 * 8 + 1 *1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0011 1001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Step 2: flip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1100 0110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Step 3: add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     1100 0111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1111111111111111 1100 0111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number of digits in the mantissa is called the </a:t>
            </a:r>
            <a:r>
              <a:rPr b="1" lang="en" sz="2400"/>
              <a:t>precision</a:t>
            </a:r>
            <a:r>
              <a:rPr lang="en" sz="2400"/>
              <a:t> of the floating point number. 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With a 32-bit single-precision floating point value the mantissa is 24 bits, so </a:t>
            </a:r>
            <a:r>
              <a:rPr b="1" lang="en" sz="2400"/>
              <a:t>single precision floats</a:t>
            </a:r>
            <a:r>
              <a:rPr lang="en" sz="2400"/>
              <a:t> have </a:t>
            </a:r>
            <a:r>
              <a:rPr b="1" lang="en" sz="2400"/>
              <a:t>24</a:t>
            </a:r>
            <a:r>
              <a:rPr lang="en" sz="2400"/>
              <a:t> bits of precision.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Caution</a:t>
            </a:r>
            <a:r>
              <a:rPr lang="en" sz="2400"/>
              <a:t>: the mantissa uses 23 bits to represent its 24 bits of precision.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 and Underflow</a:t>
            </a:r>
            <a:endParaRPr/>
          </a:p>
        </p:txBody>
      </p:sp>
      <p:pic>
        <p:nvPicPr>
          <p:cNvPr descr="c05f02"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100" y="1290750"/>
            <a:ext cx="8529775" cy="21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754 Floating Point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An IEEE 754 single-precision floating point value is 32 bits long. The bits are divided into fixed-sized fields as follows: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8" y="1734475"/>
            <a:ext cx="8892924" cy="245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Mantissa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The mantissa represents a number in 24-bit base two positional notation that looks like this:</a:t>
            </a:r>
            <a:br>
              <a:rPr lang="en"/>
            </a:br>
            <a:br>
              <a:rPr lang="en"/>
            </a:br>
            <a:r>
              <a:rPr lang="en"/>
              <a:t>1.xxxxxxxxxxxxxxxxxxxxxxx     (x = 0 or 1; there are 23 x's)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The mantissa represents the 23-bit binary fraction part of a 24-bit number that starts with a "1". The 20 place (the one's place) is presumed to contain a 1 and is not present in the mantissa. This trick gives us 24 bits of precision with only 23 bits.</a:t>
            </a:r>
            <a:br>
              <a:rPr lang="en"/>
            </a:br>
            <a:br>
              <a:rPr lang="en"/>
            </a:br>
            <a:r>
              <a:rPr lang="en"/>
              <a:t>For example, the binary number 1.</a:t>
            </a:r>
            <a:r>
              <a:rPr b="1" lang="en"/>
              <a:t>11110000101101101010001</a:t>
            </a:r>
            <a:r>
              <a:rPr lang="en"/>
              <a:t> is represented as </a:t>
            </a:r>
            <a:r>
              <a:rPr b="1" lang="en"/>
              <a:t>11110000101101101010001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Mantissa Example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Since leading zeros of a binary number can be dropped, it is safe to not actually include the first 1.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Represent </a:t>
            </a:r>
            <a:r>
              <a:rPr b="1" lang="en"/>
              <a:t>00011.00101101</a:t>
            </a:r>
            <a:r>
              <a:rPr lang="en"/>
              <a:t> as a float.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Drop the leading zeros: </a:t>
            </a:r>
            <a:br>
              <a:rPr lang="en"/>
            </a:br>
            <a:r>
              <a:rPr b="1" lang="en"/>
              <a:t>11.00101101 x 2^0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Now there is a leading one.Move the binary point so that the leading one is in the one's place (the exponent shows the move):</a:t>
            </a:r>
            <a:br>
              <a:rPr lang="en"/>
            </a:br>
            <a:r>
              <a:rPr b="1" lang="en"/>
              <a:t>1.100101101 × 2</a:t>
            </a:r>
            <a:r>
              <a:rPr b="1" baseline="30000" lang="en"/>
              <a:t>1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Drop the leading one:</a:t>
            </a:r>
            <a:br>
              <a:rPr lang="en"/>
            </a:br>
            <a:r>
              <a:rPr b="1" lang="en"/>
              <a:t>100101101 × 2</a:t>
            </a:r>
            <a:r>
              <a:rPr b="1" baseline="30000" lang="en"/>
              <a:t>1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Add zero bits on the right so that there are 23 bits in total:</a:t>
            </a:r>
            <a:br>
              <a:rPr lang="en"/>
            </a:br>
            <a:r>
              <a:rPr b="1" lang="en"/>
              <a:t>10010110100000000000000 × 2</a:t>
            </a:r>
            <a:r>
              <a:rPr b="1" baseline="30000" lang="en"/>
              <a:t>1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Result: the mantissa is: </a:t>
            </a:r>
            <a:r>
              <a:rPr b="1" lang="en"/>
              <a:t>10010110100000000000000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The eight bits 23 through 30 contain the exponent. 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The exponent is an integer, that may be negative, zero, or positive. 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The exponent is expressed using a </a:t>
            </a:r>
            <a:r>
              <a:rPr b="1" lang="en"/>
              <a:t>biased integer</a:t>
            </a:r>
            <a:r>
              <a:rPr lang="en"/>
              <a:t>. The true exponent is added to +127</a:t>
            </a:r>
            <a:r>
              <a:rPr baseline="-25000" lang="en"/>
              <a:t>10</a:t>
            </a:r>
            <a:r>
              <a:rPr lang="en"/>
              <a:t> resulting in an unsigned binary integer. The biased integer is encoded using 8-bit unsigned binary.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A biased exponent of +127 represents the actual exponent 0.</a:t>
            </a:r>
            <a:br>
              <a:rPr lang="en"/>
            </a:br>
            <a:r>
              <a:rPr lang="en"/>
              <a:t>A biased exponent of +128 represents the actual exponent 1.</a:t>
            </a:r>
            <a:br>
              <a:rPr lang="en"/>
            </a:br>
            <a:r>
              <a:rPr lang="en"/>
              <a:t>A biased exponent of +126 represents the actual exponent -1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26" y="3322901"/>
            <a:ext cx="6116699" cy="16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Formula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s is the sign bit (0 or 1), M is the mantissa (000...000 to 111...111) and E is the biased exponent.</a:t>
            </a:r>
            <a:br>
              <a:rPr lang="en"/>
            </a:br>
            <a:br>
              <a:rPr lang="en"/>
            </a:br>
            <a:r>
              <a:rPr b="1" lang="en" sz="2400"/>
              <a:t>value = (-1)s × 1.M × 2</a:t>
            </a:r>
            <a:r>
              <a:rPr b="1" baseline="30000" lang="en" sz="2400"/>
              <a:t>E+127</a:t>
            </a:r>
            <a:endParaRPr b="1" baseline="30000" sz="24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19" y="2415256"/>
            <a:ext cx="8677775" cy="2392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floating point value of 0.0 is represented with a mantissa of 23 zero bits and an exponent of 8 zero bits, sign of 0.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exponent 25510 (1111 1111) is used to signal various problems, such as division by zero.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 in base 10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838200" y="685650"/>
            <a:ext cx="8132700" cy="40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</a:t>
            </a:r>
            <a:r>
              <a:rPr lang="en" sz="2400"/>
              <a:t>it pattern is written in hexadecimal it is </a:t>
            </a:r>
            <a:r>
              <a:rPr b="1" lang="en" sz="2400"/>
              <a:t>0x3F800000</a:t>
            </a:r>
            <a:endParaRPr b="1" sz="2400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31" y="1388706"/>
            <a:ext cx="8798574" cy="2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-0.1 in base 10 put in IEEE 754 32 bit format, express in hexadecimal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Figure out the sign 1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.1 x 10^0 Decimal to Binary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.1 X 2 = 0.2 = 0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.2 X 2 = 0.4 = 0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.4 X 2 = 0.8 = 0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.8 X 2 = 1.6 = 1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" sz="2800">
                <a:solidFill>
                  <a:schemeClr val="dk1"/>
                </a:solidFill>
              </a:rPr>
              <a:t>.6 X 1 = 1.2 = 1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IEEE 754 floating point standard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is a standard for the floating point numbers that are used in nearly all computers and programming languages since 1985.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 floating point (on its virtual processor) and MIPS floating point (on real hardware) conform to this standard.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Floating point representation makes numerical computation much easier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.</a:t>
            </a:r>
            <a:r>
              <a:rPr b="1" lang="en"/>
              <a:t>0001100110011001100110011001100 X 2^0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MOVE RADIX POINT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1.100110011001100110011001100 X 2^-4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Extract the mantissa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put in the exponent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127 + -4 -&gt; 123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0111 1011 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127 - 64 = 63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63 -32 = 31</a:t>
            </a:r>
            <a:endParaRPr b="1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b="1" lang="en"/>
              <a:t>31-16 = 15 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-0.1 in base 10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But let us proceed to see how -0.1 is (</a:t>
            </a:r>
            <a:r>
              <a:rPr b="1" lang="en"/>
              <a:t>imprecisely</a:t>
            </a:r>
            <a:r>
              <a:rPr lang="en"/>
              <a:t>) represented.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The sign bit of -0.1 is 1 (for negative).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The binary fraction for 0.1</a:t>
            </a:r>
            <a:br>
              <a:rPr lang="en"/>
            </a:br>
            <a:r>
              <a:rPr b="1" lang="en"/>
              <a:t>0.0001100110011001100110011001100</a:t>
            </a:r>
            <a:r>
              <a:rPr lang="en"/>
              <a:t>…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The mantissa of 0.1 is calculated by shifting the leading bit into the one's place: </a:t>
            </a:r>
            <a:r>
              <a:rPr b="1" lang="en"/>
              <a:t>1.100110011001100110011001100</a:t>
            </a:r>
            <a:r>
              <a:rPr lang="en"/>
              <a:t>...</a:t>
            </a:r>
            <a:br>
              <a:rPr lang="en"/>
            </a:br>
            <a:r>
              <a:rPr lang="en"/>
              <a:t>The shift was 4 places left, for an exponent of -4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Drop the one bit in the one's place: </a:t>
            </a:r>
            <a:r>
              <a:rPr b="1" lang="en"/>
              <a:t>.100110011001100110011001100</a:t>
            </a:r>
            <a:r>
              <a:rPr lang="en"/>
              <a:t>...</a:t>
            </a:r>
            <a:br>
              <a:rPr lang="en"/>
            </a:br>
            <a:r>
              <a:rPr lang="en"/>
              <a:t>Retain 23 bits: </a:t>
            </a:r>
            <a:r>
              <a:rPr b="1" lang="en"/>
              <a:t>100 1100 1100 1100 1100 1100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en"/>
              <a:t>The actual exponent is -4</a:t>
            </a:r>
            <a:br>
              <a:rPr lang="en"/>
            </a:br>
            <a:r>
              <a:rPr lang="en"/>
              <a:t>The biased exponent is 127-4 = 123 = </a:t>
            </a:r>
            <a:r>
              <a:rPr b="1" lang="en"/>
              <a:t>0111 1011</a:t>
            </a:r>
            <a:br>
              <a:rPr b="1" lang="en"/>
            </a:br>
            <a:endParaRPr b="1"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0025"/>
            <a:ext cx="9087951" cy="11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0.1_10 x 2 -&gt; 0.2 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0.2 x 2 -&gt; 0.4      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0.4 x 2 -&gt; 0.8   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0.8 x 2  -&gt; 1.6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0.6 x2 -&gt; 1.2 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0.2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.0001100110011_2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176_10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128 -&gt; 2^7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176 - 128 = 48  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48 - 32 = 16     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16 - 16 = 0	  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1011 0000. 011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.375 x 2 = .75  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.75 x 2 = 1.5  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0.5  x 2 = 1.0	  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1.0110 0000 1100  x 2^7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127 + 7 -&gt; 134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134 -128   6  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1000 0110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-176.375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838200" y="634875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AutoNum type="arabicPeriod"/>
            </a:pPr>
            <a:r>
              <a:rPr lang="en"/>
              <a:t>Observe the sign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"/>
              <a:t>Ignore sign and convert from base 10 to unsigned binary (include radix point)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As a sum  :  2</a:t>
            </a:r>
            <a:r>
              <a:rPr baseline="30000" lang="en"/>
              <a:t>7</a:t>
            </a:r>
            <a:r>
              <a:rPr lang="en"/>
              <a:t> + 2</a:t>
            </a:r>
            <a:r>
              <a:rPr baseline="30000" lang="en"/>
              <a:t>5</a:t>
            </a:r>
            <a:r>
              <a:rPr lang="en"/>
              <a:t> + 2</a:t>
            </a:r>
            <a:r>
              <a:rPr baseline="30000" lang="en"/>
              <a:t>4</a:t>
            </a:r>
            <a:r>
              <a:rPr lang="en"/>
              <a:t> + 2</a:t>
            </a:r>
            <a:r>
              <a:rPr baseline="30000" lang="en"/>
              <a:t>-2</a:t>
            </a:r>
            <a:r>
              <a:rPr lang="en"/>
              <a:t> + 2</a:t>
            </a:r>
            <a:r>
              <a:rPr baseline="30000" lang="en"/>
              <a:t>-3</a:t>
            </a:r>
            <a:r>
              <a:rPr lang="en"/>
              <a:t> 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As binary:  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"/>
              <a:t>Convert to Scientific. Float the radix point and determine the mantissa (23 bit) and exponent</a:t>
            </a:r>
            <a:endParaRPr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1.0110000011  x 2</a:t>
            </a:r>
            <a:r>
              <a:rPr baseline="30000" lang="en"/>
              <a:t>7</a:t>
            </a:r>
            <a:endParaRPr baseline="30000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Exponent = 7</a:t>
            </a:r>
            <a:r>
              <a:rPr baseline="-25000" lang="en"/>
              <a:t>10</a:t>
            </a:r>
            <a:endParaRPr baseline="-25000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Mantissa = 01100000110000000000000  (had to add 13 trailing zeros)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"/>
              <a:t>Calculate biased exponent by adding 127</a:t>
            </a:r>
            <a:r>
              <a:rPr baseline="-25000" lang="en"/>
              <a:t>10</a:t>
            </a:r>
            <a:endParaRPr baseline="-25000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/>
              <a:t>127</a:t>
            </a:r>
            <a:r>
              <a:rPr baseline="-25000" lang="en"/>
              <a:t>10</a:t>
            </a:r>
            <a:r>
              <a:rPr lang="en"/>
              <a:t> + 7</a:t>
            </a:r>
            <a:r>
              <a:rPr baseline="-25000" lang="en"/>
              <a:t>10</a:t>
            </a:r>
            <a:r>
              <a:rPr lang="en"/>
              <a:t> = 134</a:t>
            </a:r>
            <a:r>
              <a:rPr baseline="-25000" lang="en"/>
              <a:t>10</a:t>
            </a:r>
            <a:endParaRPr baseline="-25000"/>
          </a:p>
          <a:p>
            <a:pPr indent="-297180" lvl="1" marL="914400" rtl="0" algn="l">
              <a:spcBef>
                <a:spcPts val="0"/>
              </a:spcBef>
              <a:spcAft>
                <a:spcPts val="0"/>
              </a:spcAft>
              <a:buSzPts val="108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2</a:t>
            </a:r>
            <a:r>
              <a:rPr baseline="30000" lang="en" sz="1500">
                <a:solidFill>
                  <a:schemeClr val="dk1"/>
                </a:solidFill>
              </a:rPr>
              <a:t>7</a:t>
            </a:r>
            <a:r>
              <a:rPr lang="en" sz="1500">
                <a:solidFill>
                  <a:schemeClr val="dk1"/>
                </a:solidFill>
              </a:rPr>
              <a:t> + 2</a:t>
            </a:r>
            <a:r>
              <a:rPr baseline="30000" lang="en" sz="1500">
                <a:solidFill>
                  <a:schemeClr val="dk1"/>
                </a:solidFill>
              </a:rPr>
              <a:t>2 </a:t>
            </a:r>
            <a:r>
              <a:rPr lang="en" sz="1500">
                <a:solidFill>
                  <a:schemeClr val="dk1"/>
                </a:solidFill>
              </a:rPr>
              <a:t>+ 2</a:t>
            </a:r>
            <a:r>
              <a:rPr baseline="30000" lang="en" sz="1500">
                <a:solidFill>
                  <a:schemeClr val="dk1"/>
                </a:solidFill>
              </a:rPr>
              <a:t>1 </a:t>
            </a:r>
            <a:r>
              <a:rPr lang="en" sz="1500">
                <a:solidFill>
                  <a:schemeClr val="dk1"/>
                </a:solidFill>
              </a:rPr>
              <a:t> = 134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10000110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-176.375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COMBINE SIGN, EXPONENT, AND Mantissa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The format is: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Sign		Exponent	Mantissa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(1 bit)		(8 bits)		(23 bits)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 			1000 0110 	011 0000 0110 0000 0000 0000</a:t>
            </a:r>
            <a:endParaRPr/>
          </a:p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1100 0011 0011 0000 0110 0000 0000 0000  (Hex : 0xc3306000)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5F5"/>
                </a:highlight>
              </a:rPr>
              <a:t>Binary point is assumed to lie between two of the bits</a:t>
            </a:r>
            <a:endParaRPr sz="2400">
              <a:solidFill>
                <a:schemeClr val="dk1"/>
              </a:solidFill>
              <a:highlight>
                <a:srgbClr val="FAF5F5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5F5"/>
                </a:highlight>
              </a:rPr>
              <a:t>Equivalent to saying that integer the bits represent should be divided by a particular power of two</a:t>
            </a:r>
            <a:endParaRPr sz="2400">
              <a:solidFill>
                <a:schemeClr val="dk1"/>
              </a:solidFill>
              <a:highlight>
                <a:srgbClr val="FAF5F5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5F5"/>
                </a:highlight>
              </a:rPr>
              <a:t>For example, the integer 2345, could represent the number 23.45. As long as you are consistent, everything works.</a:t>
            </a:r>
            <a:endParaRPr sz="2400">
              <a:solidFill>
                <a:schemeClr val="dk1"/>
              </a:solidFill>
              <a:highlight>
                <a:srgbClr val="FAF5F5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AF5F5"/>
                </a:highlight>
              </a:rPr>
              <a:t>Tedious and error-prone</a:t>
            </a:r>
            <a:endParaRPr sz="2400">
              <a:solidFill>
                <a:schemeClr val="dk1"/>
              </a:solidFill>
              <a:highlight>
                <a:srgbClr val="FAF5F5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Terminology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55975" y="9872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{F73C8072-32A4-456C-833F-D8C882FDBB9A}</a:tableStyleId>
              </a:tblPr>
              <a:tblGrid>
                <a:gridCol w="2063650"/>
                <a:gridCol w="2065350"/>
                <a:gridCol w="382900"/>
                <a:gridCol w="1863300"/>
                <a:gridCol w="2063650"/>
              </a:tblGrid>
              <a:tr h="607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900"/>
                        <a:buFont typeface="Noto Sans Symbols"/>
                        <a:buNone/>
                      </a:pPr>
                      <a:r>
                        <a:rPr b="1" i="0" lang="en" sz="1900" u="none" cap="none" strike="noStrike">
                          <a:solidFill>
                            <a:srgbClr val="555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 of the mantissa</a:t>
                      </a:r>
                      <a:endParaRPr sz="1100"/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900"/>
                        <a:buFont typeface="Noto Sans Symbols"/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                  </a:t>
                      </a:r>
                      <a:r>
                        <a:rPr b="1" i="0" lang="en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 of the exponent</a:t>
                      </a:r>
                      <a:endParaRPr sz="1100"/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04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3100"/>
                        <a:buFont typeface="Noto Sans Symbols"/>
                        <a:buNone/>
                      </a:pPr>
                      <a:r>
                        <a:rPr b="1" lang="en" sz="3100">
                          <a:solidFill>
                            <a:srgbClr val="5F5FFF"/>
                          </a:solidFill>
                        </a:rPr>
                        <a:t>    </a:t>
                      </a:r>
                      <a:r>
                        <a:rPr b="1" i="0" lang="en" sz="3100" u="none" cap="none" strike="noStrike">
                          <a:solidFill>
                            <a:srgbClr val="5F5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0" i="0" lang="en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b="1" i="0" lang="en" sz="2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35790</a:t>
                      </a:r>
                      <a:r>
                        <a:rPr b="0" i="0" lang="en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x </a:t>
                      </a:r>
                      <a:r>
                        <a:rPr b="1" i="0" lang="en" sz="2800" u="none" cap="none" strike="noStrike">
                          <a:solidFill>
                            <a:srgbClr val="FF9F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b="1" baseline="30000" i="0" lang="en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baseline="30000" i="0" lang="en" sz="2800" u="none" cap="none" strike="noStrike">
                          <a:solidFill>
                            <a:srgbClr val="FD131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/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500"/>
                        <a:buFont typeface="Noto Sans Symbols"/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900"/>
                        <a:buFont typeface="Noto Sans Symbols"/>
                        <a:buNone/>
                      </a:pPr>
                      <a:r>
                        <a:rPr b="1" i="0" lang="en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 of radix point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900"/>
                        <a:buFont typeface="Noto Sans Symbols"/>
                        <a:buNone/>
                      </a:pPr>
                      <a:r>
                        <a:rPr b="1" i="0" lang="en" sz="19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Mantissa (Significand)</a:t>
                      </a:r>
                      <a:endParaRPr sz="1100"/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900"/>
                        <a:buFont typeface="Noto Sans Symbols"/>
                        <a:buNone/>
                      </a:pPr>
                      <a:r>
                        <a:rPr b="1" i="0" lang="en" sz="1900" u="none" cap="none" strike="noStrike">
                          <a:solidFill>
                            <a:srgbClr val="FF9F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</a:t>
                      </a:r>
                      <a:endParaRPr sz="1100"/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900"/>
                        <a:buFont typeface="Noto Sans Symbols"/>
                        <a:buNone/>
                      </a:pPr>
                      <a:r>
                        <a:rPr b="1" i="0" lang="en" sz="1900" u="none" cap="none" strike="noStrike">
                          <a:solidFill>
                            <a:srgbClr val="FD131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Exponent</a:t>
                      </a:r>
                      <a:endParaRPr sz="1100"/>
                    </a:p>
                  </a:txBody>
                  <a:tcPr marT="35225" marB="352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" name="Google Shape;80;p17"/>
          <p:cNvCxnSpPr/>
          <p:nvPr/>
        </p:nvCxnSpPr>
        <p:spPr>
          <a:xfrm flipH="1">
            <a:off x="5151425" y="1389050"/>
            <a:ext cx="7119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2108000" y="1389050"/>
            <a:ext cx="6771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 rot="10800000">
            <a:off x="1933500" y="2136000"/>
            <a:ext cx="130530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7"/>
          <p:cNvCxnSpPr/>
          <p:nvPr/>
        </p:nvCxnSpPr>
        <p:spPr>
          <a:xfrm rot="10800000">
            <a:off x="4048425" y="2128925"/>
            <a:ext cx="2025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 rot="10800000">
            <a:off x="5025775" y="2107925"/>
            <a:ext cx="6072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/>
          <p:nvPr/>
        </p:nvCxnSpPr>
        <p:spPr>
          <a:xfrm rot="10800000">
            <a:off x="5381725" y="1919450"/>
            <a:ext cx="1675200" cy="7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The essential idea of floating point representation is that a fixed number of bits are used (usually 32 or 64) and that the binary point "floats" to where it is needed in those bits. 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The computer only holds bit patterns. Some of the bits of a floating point representation must be used to say where the binary point lies.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Floating point expressions can represent numbers that are very small and numbers that are very large. 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When a floating point calculation is performed, the binary point floats to the correct position in the result. The programmer does not need to explicitly keep track of 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38200" y="7429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1143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first digital computer (according to some) the Z3, built by </a:t>
            </a:r>
            <a:r>
              <a:rPr lang="en" u="sng">
                <a:solidFill>
                  <a:srgbClr val="70503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Konrad Zuse</a:t>
            </a:r>
            <a:r>
              <a:rPr lang="en">
                <a:solidFill>
                  <a:schemeClr val="dk1"/>
                </a:solidFill>
              </a:rPr>
              <a:t> in 1941 used floating point representation. This computer had a clock speed of five to ten Hertz and a memory of 64 words of 22 bits!</a:t>
            </a:r>
            <a:endParaRPr>
              <a:solidFill>
                <a:schemeClr val="dk1"/>
              </a:solidFill>
            </a:endParaRPr>
          </a:p>
          <a:p>
            <a:pPr indent="-342900" lvl="0" marL="457200" marR="1143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early minicomputers and microprocessors did not directly support floating point in hardware</a:t>
            </a:r>
            <a:endParaRPr>
              <a:solidFill>
                <a:schemeClr val="dk1"/>
              </a:solidFill>
            </a:endParaRPr>
          </a:p>
          <a:p>
            <a:pPr indent="-342900" lvl="0" marL="457200" marR="1143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example, Intel processor chips before the 80486 did not directly support floating point. A floating point operation in a program (written in C) was compiled into a sequence of bit-manipulation instructions that did the required operations. </a:t>
            </a:r>
            <a:endParaRPr>
              <a:solidFill>
                <a:schemeClr val="dk1"/>
              </a:solidFill>
            </a:endParaRPr>
          </a:p>
          <a:p>
            <a:pPr indent="-342900" lvl="0" marL="457200" marR="1143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Computers used for graphics or engineering calculation often had an additional chip that performed floating point operations in hardware.</a:t>
            </a:r>
            <a:endParaRPr>
              <a:solidFill>
                <a:schemeClr val="dk1"/>
              </a:solidFill>
            </a:endParaRPr>
          </a:p>
          <a:p>
            <a:pPr indent="0" lvl="0" marL="457200" marR="114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09600" y="171450"/>
            <a:ext cx="82296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03400" y="685650"/>
            <a:ext cx="7772400" cy="40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980"/>
              <a:buChar char="●"/>
            </a:pPr>
            <a:r>
              <a:rPr lang="en">
                <a:solidFill>
                  <a:srgbClr val="000000"/>
                </a:solidFill>
              </a:rPr>
              <a:t>Up until 1985 each hardware manufacturer had its own type of floating point.</a:t>
            </a:r>
            <a:endParaRPr>
              <a:solidFill>
                <a:srgbClr val="000000"/>
              </a:solidFill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Char char="●"/>
            </a:pPr>
            <a:r>
              <a:rPr lang="en">
                <a:solidFill>
                  <a:srgbClr val="000000"/>
                </a:solidFill>
              </a:rPr>
              <a:t>To address this problem the IEEE (Institute of Electrical and Electronics Engineers) created a standard for floating point in 1985</a:t>
            </a:r>
            <a:endParaRPr>
              <a:solidFill>
                <a:srgbClr val="000000"/>
              </a:solidFill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Char char="●"/>
            </a:pPr>
            <a:r>
              <a:rPr lang="en">
                <a:solidFill>
                  <a:srgbClr val="000000"/>
                </a:solidFill>
              </a:rPr>
              <a:t>The idea of floating point comes from scientific notation for numbers</a:t>
            </a:r>
            <a:endParaRPr>
              <a:solidFill>
                <a:srgbClr val="000000"/>
              </a:solidFill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Char char="●"/>
            </a:pPr>
            <a:r>
              <a:rPr lang="en">
                <a:solidFill>
                  <a:srgbClr val="000000"/>
                </a:solidFill>
              </a:rPr>
              <a:t>The mantissa always has a decimal point after the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first digit</a:t>
            </a:r>
            <a:endParaRPr>
              <a:solidFill>
                <a:srgbClr val="000000"/>
              </a:solidFill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Char char="●"/>
            </a:pPr>
            <a:r>
              <a:rPr lang="en">
                <a:solidFill>
                  <a:srgbClr val="000000"/>
                </a:solidFill>
              </a:rPr>
              <a:t>The mantissa always has a decimal point after the first digit. </a:t>
            </a:r>
            <a:endParaRPr>
              <a:solidFill>
                <a:srgbClr val="000000"/>
              </a:solidFill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Char char="●"/>
            </a:pPr>
            <a:r>
              <a:rPr lang="en">
                <a:solidFill>
                  <a:srgbClr val="000000"/>
                </a:solidFill>
              </a:rPr>
              <a:t>The above expression means: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1.38502 × 1000 = 1385.02</a:t>
            </a:r>
            <a:endParaRPr>
              <a:solidFill>
                <a:srgbClr val="000000"/>
              </a:solidFill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Char char="●"/>
            </a:pPr>
            <a:r>
              <a:rPr lang="en">
                <a:solidFill>
                  <a:srgbClr val="000000"/>
                </a:solidFill>
              </a:rPr>
              <a:t>The decimal point "floats" to where it belongs. In effect, the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mantissa gives the digits and the exponent says where the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decimal point should go.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175" y="2401500"/>
            <a:ext cx="2269200" cy="26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notation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0" name="Google Shape;110;p21"/>
          <p:cNvSpPr txBox="1"/>
          <p:nvPr>
            <p:ph idx="1" type="body"/>
          </p:nvPr>
        </p:nvSpPr>
        <p:spPr>
          <a:xfrm>
            <a:off x="838200" y="742950"/>
            <a:ext cx="502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200"/>
              <a:t>Equivalent representations of 8974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Char char="○"/>
            </a:pPr>
            <a:r>
              <a:rPr lang="en" sz="1900"/>
              <a:t>8974 x 10</a:t>
            </a:r>
            <a:r>
              <a:rPr baseline="30000" lang="en" sz="1900"/>
              <a:t>0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Char char="○"/>
            </a:pPr>
            <a:r>
              <a:rPr lang="en" sz="1900"/>
              <a:t>897.4 x 10</a:t>
            </a:r>
            <a:r>
              <a:rPr baseline="30000" lang="en" sz="1900"/>
              <a:t>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Char char="○"/>
            </a:pPr>
            <a:r>
              <a:rPr lang="en" sz="1900"/>
              <a:t>89.74 x 10</a:t>
            </a:r>
            <a:r>
              <a:rPr baseline="30000" lang="en" sz="1900"/>
              <a:t>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Char char="○"/>
            </a:pPr>
            <a:r>
              <a:rPr lang="en" sz="1900"/>
              <a:t>8.974 x 10</a:t>
            </a:r>
            <a:r>
              <a:rPr baseline="30000" lang="en" sz="1900"/>
              <a:t>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Char char="○"/>
            </a:pPr>
            <a:r>
              <a:rPr lang="en" sz="1900"/>
              <a:t>0.8974 x 10</a:t>
            </a:r>
            <a:r>
              <a:rPr baseline="30000" lang="en" sz="1900"/>
              <a:t>4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Char char="○"/>
            </a:pPr>
            <a:r>
              <a:rPr lang="en" sz="1900"/>
              <a:t>0.08974 x 10</a:t>
            </a:r>
            <a:r>
              <a:rPr baseline="30000" lang="en" sz="1900"/>
              <a:t>5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Char char="○"/>
            </a:pPr>
            <a:r>
              <a:rPr lang="en" sz="1900"/>
              <a:t>0.008974 x 10</a:t>
            </a:r>
            <a:r>
              <a:rPr baseline="30000" lang="en" sz="1900"/>
              <a:t>6</a:t>
            </a:r>
            <a:endParaRPr/>
          </a:p>
          <a:p>
            <a:pPr indent="-213359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baseline="30000" sz="1900"/>
          </a:p>
          <a:p>
            <a:pPr indent="-213359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baseline="30000" sz="1900"/>
          </a:p>
          <a:p>
            <a:pPr indent="-213359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baseline="30000" sz="1900"/>
          </a:p>
          <a:p>
            <a:pPr indent="-213359" lvl="1" marL="74295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baseline="30000" sz="1900"/>
          </a:p>
        </p:txBody>
      </p:sp>
      <p:sp>
        <p:nvSpPr>
          <p:cNvPr id="111" name="Google Shape;111;p21"/>
          <p:cNvSpPr txBox="1"/>
          <p:nvPr/>
        </p:nvSpPr>
        <p:spPr>
          <a:xfrm>
            <a:off x="3810000" y="851000"/>
            <a:ext cx="502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Char char="■"/>
            </a:pPr>
            <a:r>
              <a:rPr b="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89740 x 10</a:t>
            </a:r>
            <a:r>
              <a:rPr b="0" baseline="3000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Char char="■"/>
            </a:pPr>
            <a:r>
              <a:rPr b="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897400 x 10</a:t>
            </a:r>
            <a:r>
              <a:rPr b="0" baseline="3000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Char char="■"/>
            </a:pPr>
            <a:r>
              <a:rPr b="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8974000 x 10</a:t>
            </a:r>
            <a:r>
              <a:rPr b="0" baseline="3000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-3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Char char="■"/>
            </a:pPr>
            <a:r>
              <a:rPr b="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89740000 x 10</a:t>
            </a:r>
            <a:r>
              <a:rPr b="0" baseline="3000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  <a:p>
            <a:pPr indent="-214883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None/>
            </a:pPr>
            <a:r>
              <a:rPr b="0" i="0" lang="en" sz="186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baseline="30000" i="0" sz="186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4883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r>
              <a:t/>
            </a:r>
            <a:endParaRPr b="0" baseline="30000" i="0" sz="186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4883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r>
              <a:t/>
            </a:r>
            <a:endParaRPr b="0" baseline="30000" i="0" sz="186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4883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r>
              <a:t/>
            </a:r>
            <a:endParaRPr b="0" baseline="30000" i="0" sz="186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4883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</a:pPr>
            <a:r>
              <a:t/>
            </a:r>
            <a:endParaRPr b="0" baseline="30000" i="0" sz="186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09600" y="1714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format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7" name="Google Shape;117;p22"/>
          <p:cNvSpPr txBox="1"/>
          <p:nvPr>
            <p:ph idx="1" type="body"/>
          </p:nvPr>
        </p:nvSpPr>
        <p:spPr>
          <a:xfrm>
            <a:off x="838200" y="74295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56"/>
              <a:buChar char="●"/>
            </a:pPr>
            <a:r>
              <a:rPr lang="en" sz="1960"/>
              <a:t>Standardized formats used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007"/>
              <a:buChar char="○"/>
            </a:pPr>
            <a:r>
              <a:rPr lang="en" sz="1679"/>
              <a:t>Some digits used for exponent, rest for mantissa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330"/>
              <a:buChar char="■"/>
            </a:pPr>
            <a:r>
              <a:rPr lang="en" sz="1400"/>
              <a:t>Larger exponent means greater range of values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330"/>
              <a:buChar char="■"/>
            </a:pPr>
            <a:r>
              <a:rPr lang="en" sz="1400"/>
              <a:t>Larger mantissa means greater precision of values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330"/>
              <a:buChar char="■"/>
            </a:pPr>
            <a:r>
              <a:rPr lang="en" sz="1400"/>
              <a:t>Signed-magnitude, complementary or excess-</a:t>
            </a:r>
            <a:r>
              <a:rPr i="1" lang="en" sz="1400"/>
              <a:t>N</a:t>
            </a:r>
            <a:r>
              <a:rPr lang="en" sz="1400"/>
              <a:t> notation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007"/>
              <a:buChar char="○"/>
            </a:pPr>
            <a:r>
              <a:rPr lang="en" sz="1679"/>
              <a:t>Base of exponent and position of radix point implicit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1004875" y="30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{F73C8072-32A4-456C-833F-D8C882FDBB9A}</a:tableStyleId>
              </a:tblPr>
              <a:tblGrid>
                <a:gridCol w="3665700"/>
                <a:gridCol w="3873725"/>
              </a:tblGrid>
              <a:tr h="472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FF9F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 of the mantissa</a:t>
                      </a:r>
                      <a:endParaRPr b="1" i="0" sz="2700" u="none" cap="none" strike="noStrike">
                        <a:solidFill>
                          <a:srgbClr val="000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55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700"/>
                        <a:buFont typeface="Noto Sans Symbols"/>
                        <a:buNone/>
                      </a:pPr>
                      <a:r>
                        <a:rPr b="1" i="0" lang="en" sz="2700" u="none" cap="none" strike="noStrike">
                          <a:solidFill>
                            <a:srgbClr val="FF9F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1" i="0" lang="en" sz="2700" u="none" cap="none" strike="noStrike">
                          <a:solidFill>
                            <a:srgbClr val="FD131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EE</a:t>
                      </a:r>
                      <a:r>
                        <a:rPr b="1" i="0" lang="en" sz="27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MMMMM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FD131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2-digit Exponent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5-digit Mantissa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9" name="Google Shape;119;p22"/>
          <p:cNvCxnSpPr/>
          <p:nvPr/>
        </p:nvCxnSpPr>
        <p:spPr>
          <a:xfrm>
            <a:off x="5521700" y="3965675"/>
            <a:ext cx="8211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2"/>
          <p:cNvCxnSpPr/>
          <p:nvPr/>
        </p:nvCxnSpPr>
        <p:spPr>
          <a:xfrm flipH="1" rot="10800000">
            <a:off x="3187675" y="3954850"/>
            <a:ext cx="907800" cy="5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2"/>
          <p:cNvCxnSpPr/>
          <p:nvPr/>
        </p:nvCxnSpPr>
        <p:spPr>
          <a:xfrm>
            <a:off x="3025600" y="3403775"/>
            <a:ext cx="6375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