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Tahom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E63016-33AA-4BEF-A3E5-9E5204B40B3B}">
  <a:tblStyle styleId="{31E63016-33AA-4BEF-A3E5-9E5204B40B3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Tahoma-regular.fnt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Tahoma-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eb0bc719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 name="Google Shape;58;g4eb0bc719d_1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primary source for the material in this presentation (including figures and illustrations) is </a:t>
            </a:r>
            <a:r>
              <a:rPr i="1" lang="en">
                <a:latin typeface="Times New Roman"/>
                <a:ea typeface="Times New Roman"/>
                <a:cs typeface="Times New Roman"/>
                <a:sym typeface="Times New Roman"/>
              </a:rPr>
              <a:t>The Architecture of Computer Hardware, Systems Software, &amp; Networking: An Information Technology Approach</a:t>
            </a:r>
            <a:r>
              <a:rPr lang="en">
                <a:latin typeface="Times New Roman"/>
                <a:ea typeface="Times New Roman"/>
                <a:cs typeface="Times New Roman"/>
                <a:sym typeface="Times New Roman"/>
              </a:rPr>
              <a:t>, 4</a:t>
            </a:r>
            <a:r>
              <a:rPr baseline="30000" lang="en">
                <a:latin typeface="Times New Roman"/>
                <a:ea typeface="Times New Roman"/>
                <a:cs typeface="Times New Roman"/>
                <a:sym typeface="Times New Roman"/>
              </a:rPr>
              <a:t>th</a:t>
            </a:r>
            <a:r>
              <a:rPr lang="en">
                <a:latin typeface="Times New Roman"/>
                <a:ea typeface="Times New Roman"/>
                <a:cs typeface="Times New Roman"/>
                <a:sym typeface="Times New Roman"/>
              </a:rPr>
              <a:t> edition (plus supplementary materials) by Irv Englander (John Wiley &amp; Sons, 2009).</a:t>
            </a:r>
            <a:endParaRPr/>
          </a:p>
        </p:txBody>
      </p:sp>
      <p:sp>
        <p:nvSpPr>
          <p:cNvPr id="59" name="Google Shape;59;g4eb0bc719d_1_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c8e8df0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c8e8df0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4eb0bc719d_1_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4eb0bc719d_1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f7550a0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f7550a0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f7550a06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f7550a06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4f7550a06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f7550a06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f7550a06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f7550a06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06140d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06140d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4f7550a06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f7550a06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4f7550a06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f7550a06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f7550a06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f7550a06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4f7550a06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f7550a06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7a7df906e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77a7df906e_1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77a7df906e_1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7a7df906e_1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77a7df906e_1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77a7df906e_1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7a7df906e_1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277a7df906e_1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77a7df906e_1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7a7df906e_1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77a7df906e_1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77a7df906e_1_1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7a7df906e_1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277a7df906e_1_2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77a7df906e_1_2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7a7df906e_1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77a7df906e_1_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77a7df906e_1_2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4f7550a0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f7550a06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4f7550a06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f7550a06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eb0bc719d_1_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4eb0bc719d_1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4eb0bc719d_1_7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4eb0bc719d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4f7550a064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4f7550a06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4eb0bc719d_1_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4eb0bc719d_1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4eb0bc719d_1_9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4eb0bc719d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4eb0bc719d_1_9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4eb0bc719d_1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4eb0bc719d_1_1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4eb0bc719d_1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d7399e9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d7399e9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4eb0bc719d_1_1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4eb0bc719d_1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f598e292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f598e292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4eb0bc719d_1_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4eb0bc719d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eb0bc719d_1_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4eb0bc719d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f7550a06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7550a06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f7550a06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f7550a06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eb0bc719d_1_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4eb0bc719d_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c8e8df0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c8e8df0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p:txBody>
      </p:sp>
      <p:sp>
        <p:nvSpPr>
          <p:cNvPr id="52" name="Google Shape;52;p13"/>
          <p:cNvSpPr txBox="1"/>
          <p:nvPr>
            <p:ph idx="1" type="body"/>
          </p:nvPr>
        </p:nvSpPr>
        <p:spPr>
          <a:xfrm>
            <a:off x="838200" y="742950"/>
            <a:ext cx="7772400" cy="40005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53" name="Google Shape;53;p13"/>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000">
                <a:solidFill>
                  <a:schemeClr val="dk1"/>
                </a:solidFill>
                <a:latin typeface="Tahoma"/>
                <a:ea typeface="Tahoma"/>
                <a:cs typeface="Tahoma"/>
                <a:sym typeface="Tahoma"/>
              </a:defRPr>
            </a:lvl1pPr>
            <a:lvl2pPr indent="0" lvl="1" marL="0" algn="r">
              <a:spcBef>
                <a:spcPts val="0"/>
              </a:spcBef>
              <a:spcAft>
                <a:spcPts val="0"/>
              </a:spcAft>
              <a:buNone/>
              <a:defRPr sz="1000">
                <a:solidFill>
                  <a:schemeClr val="dk1"/>
                </a:solidFill>
                <a:latin typeface="Tahoma"/>
                <a:ea typeface="Tahoma"/>
                <a:cs typeface="Tahoma"/>
                <a:sym typeface="Tahoma"/>
              </a:defRPr>
            </a:lvl2pPr>
            <a:lvl3pPr indent="0" lvl="2" marL="0" algn="r">
              <a:spcBef>
                <a:spcPts val="0"/>
              </a:spcBef>
              <a:spcAft>
                <a:spcPts val="0"/>
              </a:spcAft>
              <a:buNone/>
              <a:defRPr sz="1000">
                <a:solidFill>
                  <a:schemeClr val="dk1"/>
                </a:solidFill>
                <a:latin typeface="Tahoma"/>
                <a:ea typeface="Tahoma"/>
                <a:cs typeface="Tahoma"/>
                <a:sym typeface="Tahoma"/>
              </a:defRPr>
            </a:lvl3pPr>
            <a:lvl4pPr indent="0" lvl="3" marL="0" algn="r">
              <a:spcBef>
                <a:spcPts val="0"/>
              </a:spcBef>
              <a:spcAft>
                <a:spcPts val="0"/>
              </a:spcAft>
              <a:buNone/>
              <a:defRPr sz="1000">
                <a:solidFill>
                  <a:schemeClr val="dk1"/>
                </a:solidFill>
                <a:latin typeface="Tahoma"/>
                <a:ea typeface="Tahoma"/>
                <a:cs typeface="Tahoma"/>
                <a:sym typeface="Tahoma"/>
              </a:defRPr>
            </a:lvl4pPr>
            <a:lvl5pPr indent="0" lvl="4" marL="0" algn="r">
              <a:spcBef>
                <a:spcPts val="0"/>
              </a:spcBef>
              <a:spcAft>
                <a:spcPts val="0"/>
              </a:spcAft>
              <a:buNone/>
              <a:defRPr sz="1000">
                <a:solidFill>
                  <a:schemeClr val="dk1"/>
                </a:solidFill>
                <a:latin typeface="Tahoma"/>
                <a:ea typeface="Tahoma"/>
                <a:cs typeface="Tahoma"/>
                <a:sym typeface="Tahoma"/>
              </a:defRPr>
            </a:lvl5pPr>
            <a:lvl6pPr indent="0" lvl="5" marL="0" algn="r">
              <a:spcBef>
                <a:spcPts val="0"/>
              </a:spcBef>
              <a:spcAft>
                <a:spcPts val="0"/>
              </a:spcAft>
              <a:buNone/>
              <a:defRPr sz="1000">
                <a:solidFill>
                  <a:schemeClr val="dk1"/>
                </a:solidFill>
                <a:latin typeface="Tahoma"/>
                <a:ea typeface="Tahoma"/>
                <a:cs typeface="Tahoma"/>
                <a:sym typeface="Tahoma"/>
              </a:defRPr>
            </a:lvl6pPr>
            <a:lvl7pPr indent="0" lvl="6" marL="0" algn="r">
              <a:spcBef>
                <a:spcPts val="0"/>
              </a:spcBef>
              <a:spcAft>
                <a:spcPts val="0"/>
              </a:spcAft>
              <a:buNone/>
              <a:defRPr sz="1000">
                <a:solidFill>
                  <a:schemeClr val="dk1"/>
                </a:solidFill>
                <a:latin typeface="Tahoma"/>
                <a:ea typeface="Tahoma"/>
                <a:cs typeface="Tahoma"/>
                <a:sym typeface="Tahoma"/>
              </a:defRPr>
            </a:lvl7pPr>
            <a:lvl8pPr indent="0" lvl="7" marL="0" algn="r">
              <a:spcBef>
                <a:spcPts val="0"/>
              </a:spcBef>
              <a:spcAft>
                <a:spcPts val="0"/>
              </a:spcAft>
              <a:buNone/>
              <a:defRPr sz="1000">
                <a:solidFill>
                  <a:schemeClr val="dk1"/>
                </a:solidFill>
                <a:latin typeface="Tahoma"/>
                <a:ea typeface="Tahoma"/>
                <a:cs typeface="Tahoma"/>
                <a:sym typeface="Tahoma"/>
              </a:defRPr>
            </a:lvl8pPr>
            <a:lvl9pPr indent="0" lvl="8" marL="0" algn="r">
              <a:spcBef>
                <a:spcPts val="0"/>
              </a:spcBef>
              <a:spcAft>
                <a:spcPts val="0"/>
              </a:spcAft>
              <a:buNone/>
              <a:defRPr sz="10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cs.stanford.edu/people/miles/iso8859.html" TargetMode="External"/><Relationship Id="rId4" Type="http://schemas.openxmlformats.org/officeDocument/2006/relationships/hyperlink" Target="http://unicode.org/charts/" TargetMode="External"/><Relationship Id="rId5" Type="http://schemas.openxmlformats.org/officeDocument/2006/relationships/hyperlink" Target="http://en.wikipedia.org/wiki/Extended_Binary_Coded_Decimal_Interchange_Code#Codepage_layout" TargetMode="External"/><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 sz="1000">
                <a:solidFill>
                  <a:schemeClr val="dk1"/>
                </a:solidFill>
                <a:latin typeface="Tahoma"/>
                <a:ea typeface="Tahoma"/>
                <a:cs typeface="Tahoma"/>
                <a:sym typeface="Tahoma"/>
              </a:rPr>
              <a:t>2/3/2019</a:t>
            </a:r>
            <a:endParaRPr sz="1000">
              <a:solidFill>
                <a:schemeClr val="dk1"/>
              </a:solidFill>
              <a:latin typeface="Tahoma"/>
              <a:ea typeface="Tahoma"/>
              <a:cs typeface="Tahoma"/>
              <a:sym typeface="Tahoma"/>
            </a:endParaRPr>
          </a:p>
        </p:txBody>
      </p:sp>
      <p:sp>
        <p:nvSpPr>
          <p:cNvPr id="62" name="Google Shape;62;p14"/>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Tahoma"/>
                <a:ea typeface="Tahoma"/>
                <a:cs typeface="Tahoma"/>
                <a:sym typeface="Tahoma"/>
              </a:rPr>
              <a:t>IT520 Data Formats</a:t>
            </a:r>
            <a:endParaRPr/>
          </a:p>
        </p:txBody>
      </p:sp>
      <p:sp>
        <p:nvSpPr>
          <p:cNvPr id="63" name="Google Shape;63;p14"/>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000">
                <a:solidFill>
                  <a:schemeClr val="dk1"/>
                </a:solidFill>
                <a:latin typeface="Tahoma"/>
                <a:ea typeface="Tahoma"/>
                <a:cs typeface="Tahoma"/>
                <a:sym typeface="Tahoma"/>
              </a:rPr>
              <a:t>‹#›</a:t>
            </a:fld>
            <a:endParaRPr sz="1000">
              <a:solidFill>
                <a:schemeClr val="dk1"/>
              </a:solidFill>
              <a:latin typeface="Tahoma"/>
              <a:ea typeface="Tahoma"/>
              <a:cs typeface="Tahoma"/>
              <a:sym typeface="Tahoma"/>
            </a:endParaRPr>
          </a:p>
        </p:txBody>
      </p:sp>
      <p:sp>
        <p:nvSpPr>
          <p:cNvPr id="64" name="Google Shape;64;p14"/>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The importance of data</a:t>
            </a:r>
            <a:endParaRPr/>
          </a:p>
        </p:txBody>
      </p:sp>
      <p:sp>
        <p:nvSpPr>
          <p:cNvPr descr="Rectangle: Click to edit Master text styles&#10;Second level&#10;Third level&#10;Fourth level&#10;Fifth level" id="65" name="Google Shape;65;p14"/>
          <p:cNvSpPr txBox="1"/>
          <p:nvPr>
            <p:ph idx="1" type="body"/>
          </p:nvPr>
        </p:nvSpPr>
        <p:spPr>
          <a:xfrm>
            <a:off x="838200" y="742950"/>
            <a:ext cx="7772400" cy="4000500"/>
          </a:xfrm>
          <a:prstGeom prst="rect">
            <a:avLst/>
          </a:prstGeom>
          <a:noFill/>
          <a:ln>
            <a:noFill/>
          </a:ln>
        </p:spPr>
        <p:txBody>
          <a:bodyPr anchorCtr="0" anchor="t" bIns="45700" lIns="91425" spcFirstLastPara="1" rIns="91425" wrap="square" tIns="45700">
            <a:noAutofit/>
          </a:bodyPr>
          <a:lstStyle/>
          <a:p>
            <a:pPr indent="-313690" lvl="0" marL="342900" rtl="0" algn="l">
              <a:spcBef>
                <a:spcPts val="0"/>
              </a:spcBef>
              <a:spcAft>
                <a:spcPts val="0"/>
              </a:spcAft>
              <a:buSzPts val="2400"/>
              <a:buChar char="●"/>
            </a:pPr>
            <a:r>
              <a:rPr lang="en" sz="2400"/>
              <a:t>Storing and processing data is all computers do</a:t>
            </a:r>
            <a:endParaRPr sz="2400"/>
          </a:p>
          <a:p>
            <a:pPr indent="-354330" lvl="1" marL="742950" rtl="0" algn="l">
              <a:spcBef>
                <a:spcPts val="440"/>
              </a:spcBef>
              <a:spcAft>
                <a:spcPts val="0"/>
              </a:spcAft>
              <a:buSzPts val="2400"/>
              <a:buChar char="○"/>
            </a:pPr>
            <a:r>
              <a:rPr lang="en" sz="2400"/>
              <a:t>All data ultimately binary</a:t>
            </a:r>
            <a:endParaRPr sz="2400"/>
          </a:p>
          <a:p>
            <a:pPr indent="-354330" lvl="1" marL="742950" rtl="0" algn="l">
              <a:spcBef>
                <a:spcPts val="440"/>
              </a:spcBef>
              <a:spcAft>
                <a:spcPts val="0"/>
              </a:spcAft>
              <a:buSzPts val="2400"/>
              <a:buChar char="○"/>
            </a:pPr>
            <a:r>
              <a:rPr lang="en" sz="2400"/>
              <a:t>Multimedia to user’s perspective</a:t>
            </a:r>
            <a:endParaRPr sz="2400"/>
          </a:p>
          <a:p>
            <a:pPr indent="-266382" lvl="2" marL="1143000" rtl="0" algn="l">
              <a:spcBef>
                <a:spcPts val="380"/>
              </a:spcBef>
              <a:spcAft>
                <a:spcPts val="0"/>
              </a:spcAft>
              <a:buSzPts val="2400"/>
              <a:buChar char="■"/>
            </a:pPr>
            <a:r>
              <a:rPr lang="en" sz="2400"/>
              <a:t>Numbers, text, images, sounds, videos, etc.</a:t>
            </a:r>
            <a:endParaRPr sz="2400"/>
          </a:p>
          <a:p>
            <a:pPr indent="0" lvl="0" marL="342900" marR="0" rtl="0" algn="l">
              <a:lnSpc>
                <a:spcPct val="115000"/>
              </a:lnSpc>
              <a:spcBef>
                <a:spcPts val="52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DOS vs. Unix Line Endings</a:t>
            </a:r>
            <a:endParaRPr/>
          </a:p>
        </p:txBody>
      </p:sp>
      <p:sp>
        <p:nvSpPr>
          <p:cNvPr id="133" name="Google Shape;133;p23"/>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354330" lvl="0" marL="457200" rtl="0" algn="l">
              <a:spcBef>
                <a:spcPts val="360"/>
              </a:spcBef>
              <a:spcAft>
                <a:spcPts val="0"/>
              </a:spcAft>
              <a:buSzPts val="1980"/>
              <a:buChar char="●"/>
            </a:pPr>
            <a:r>
              <a:rPr lang="en"/>
              <a:t>Text files created on DOS/Windows machines have different line endings than files created on Unix/Linux. </a:t>
            </a:r>
            <a:endParaRPr/>
          </a:p>
          <a:p>
            <a:pPr indent="-354330" lvl="0" marL="457200" rtl="0" algn="l">
              <a:spcBef>
                <a:spcPts val="0"/>
              </a:spcBef>
              <a:spcAft>
                <a:spcPts val="0"/>
              </a:spcAft>
              <a:buSzPts val="1980"/>
              <a:buChar char="●"/>
            </a:pPr>
            <a:r>
              <a:rPr lang="en"/>
              <a:t>DOS uses carriage return and line feed ("\r\n") as a line ending, which Unix uses just line feed ("\n"). </a:t>
            </a:r>
            <a:endParaRPr/>
          </a:p>
          <a:p>
            <a:pPr indent="-354330" lvl="0" marL="457200" rtl="0" algn="l">
              <a:spcBef>
                <a:spcPts val="0"/>
              </a:spcBef>
              <a:spcAft>
                <a:spcPts val="0"/>
              </a:spcAft>
              <a:buSzPts val="1980"/>
              <a:buChar char="●"/>
            </a:pPr>
            <a:r>
              <a:rPr lang="en"/>
              <a:t>You need to be careful about transferring files between Windows machines and Unix machines to make sure the line endings are translated properly.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Other character sets</a:t>
            </a:r>
            <a:endParaRPr/>
          </a:p>
        </p:txBody>
      </p:sp>
      <p:sp>
        <p:nvSpPr>
          <p:cNvPr descr="Rectangle: Click to edit Master text styles&#10;Second level&#10;Third level&#10;Fourth level&#10;Fifth level" id="139" name="Google Shape;139;p24"/>
          <p:cNvSpPr txBox="1"/>
          <p:nvPr>
            <p:ph idx="1" type="body"/>
          </p:nvPr>
        </p:nvSpPr>
        <p:spPr>
          <a:xfrm>
            <a:off x="838200" y="742950"/>
            <a:ext cx="7772400" cy="4000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80"/>
              <a:buChar char="●"/>
            </a:pPr>
            <a:r>
              <a:rPr lang="en"/>
              <a:t>Latin-1 Extended ASCII</a:t>
            </a:r>
            <a:endParaRPr/>
          </a:p>
          <a:p>
            <a:pPr indent="-285750" lvl="1" marL="742950" rtl="0" algn="l">
              <a:spcBef>
                <a:spcPts val="480"/>
              </a:spcBef>
              <a:spcAft>
                <a:spcPts val="0"/>
              </a:spcAft>
              <a:buSzPts val="1440"/>
              <a:buChar char="○"/>
            </a:pPr>
            <a:r>
              <a:rPr lang="en" sz="1100" u="sng">
                <a:solidFill>
                  <a:schemeClr val="hlink"/>
                </a:solidFill>
                <a:hlinkClick r:id="rId3"/>
              </a:rPr>
              <a:t>ASCII/ISO 8859 (Latin-1) Table (stanford.edu)</a:t>
            </a:r>
            <a:endParaRPr/>
          </a:p>
          <a:p>
            <a:pPr indent="-342900" lvl="0" marL="342900" rtl="0" algn="l">
              <a:spcBef>
                <a:spcPts val="560"/>
              </a:spcBef>
              <a:spcAft>
                <a:spcPts val="0"/>
              </a:spcAft>
              <a:buSzPts val="3080"/>
              <a:buChar char="●"/>
            </a:pPr>
            <a:r>
              <a:rPr lang="en"/>
              <a:t>Unicode</a:t>
            </a:r>
            <a:endParaRPr/>
          </a:p>
          <a:p>
            <a:pPr indent="-285750" lvl="1" marL="742950" rtl="0" algn="l">
              <a:spcBef>
                <a:spcPts val="480"/>
              </a:spcBef>
              <a:spcAft>
                <a:spcPts val="0"/>
              </a:spcAft>
              <a:buSzPts val="1440"/>
              <a:buChar char="○"/>
            </a:pPr>
            <a:r>
              <a:rPr lang="en" u="sng">
                <a:solidFill>
                  <a:schemeClr val="hlink"/>
                </a:solidFill>
                <a:hlinkClick r:id="rId4"/>
              </a:rPr>
              <a:t>http://unicode.org/charts/</a:t>
            </a:r>
            <a:endParaRPr/>
          </a:p>
          <a:p>
            <a:pPr indent="-342900" lvl="0" marL="342900" rtl="0" algn="l">
              <a:spcBef>
                <a:spcPts val="560"/>
              </a:spcBef>
              <a:spcAft>
                <a:spcPts val="0"/>
              </a:spcAft>
              <a:buSzPts val="3080"/>
              <a:buChar char="●"/>
            </a:pPr>
            <a:r>
              <a:rPr lang="en"/>
              <a:t>EBCDIC</a:t>
            </a:r>
            <a:endParaRPr/>
          </a:p>
          <a:p>
            <a:pPr indent="-285750" lvl="1" marL="742950" rtl="0" algn="l">
              <a:spcBef>
                <a:spcPts val="480"/>
              </a:spcBef>
              <a:spcAft>
                <a:spcPts val="0"/>
              </a:spcAft>
              <a:buSzPts val="1440"/>
              <a:buChar char="○"/>
            </a:pPr>
            <a:r>
              <a:rPr lang="en" u="sng">
                <a:solidFill>
                  <a:schemeClr val="hlink"/>
                </a:solidFill>
                <a:hlinkClick r:id="rId5"/>
              </a:rPr>
              <a:t>http://en.wikipedia.org/wiki/Extended_Binary_Coded_Decimal_Interchange_Code#Codepage_layout</a:t>
            </a:r>
            <a:r>
              <a:rPr lang="en"/>
              <a:t> </a:t>
            </a:r>
            <a:endParaRPr/>
          </a:p>
        </p:txBody>
      </p:sp>
      <p:sp>
        <p:nvSpPr>
          <p:cNvPr id="140" name="Google Shape;140;p24"/>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 sz="1000">
                <a:solidFill>
                  <a:schemeClr val="dk1"/>
                </a:solidFill>
                <a:latin typeface="Tahoma"/>
                <a:ea typeface="Tahoma"/>
                <a:cs typeface="Tahoma"/>
                <a:sym typeface="Tahoma"/>
              </a:rPr>
              <a:t>2/3/2019</a:t>
            </a:r>
            <a:endParaRPr sz="1000">
              <a:solidFill>
                <a:schemeClr val="dk1"/>
              </a:solidFill>
              <a:latin typeface="Tahoma"/>
              <a:ea typeface="Tahoma"/>
              <a:cs typeface="Tahoma"/>
              <a:sym typeface="Tahoma"/>
            </a:endParaRPr>
          </a:p>
        </p:txBody>
      </p:sp>
      <p:sp>
        <p:nvSpPr>
          <p:cNvPr id="141" name="Google Shape;141;p24"/>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Tahoma"/>
                <a:ea typeface="Tahoma"/>
                <a:cs typeface="Tahoma"/>
                <a:sym typeface="Tahoma"/>
              </a:rPr>
              <a:t>IT520 Data Formats</a:t>
            </a:r>
            <a:endParaRPr/>
          </a:p>
        </p:txBody>
      </p:sp>
      <p:sp>
        <p:nvSpPr>
          <p:cNvPr id="142" name="Google Shape;142;p24"/>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000">
                <a:solidFill>
                  <a:schemeClr val="dk1"/>
                </a:solidFill>
                <a:latin typeface="Tahoma"/>
                <a:ea typeface="Tahoma"/>
                <a:cs typeface="Tahoma"/>
                <a:sym typeface="Tahoma"/>
              </a:rPr>
              <a:t>‹#›</a:t>
            </a:fld>
            <a:endParaRPr sz="1000">
              <a:solidFill>
                <a:schemeClr val="dk1"/>
              </a:solidFill>
              <a:latin typeface="Tahoma"/>
              <a:ea typeface="Tahoma"/>
              <a:cs typeface="Tahoma"/>
              <a:sym typeface="Tahoma"/>
            </a:endParaRPr>
          </a:p>
        </p:txBody>
      </p:sp>
      <p:pic>
        <p:nvPicPr>
          <p:cNvPr id="143" name="Google Shape;143;p24"/>
          <p:cNvPicPr preferRelativeResize="0"/>
          <p:nvPr/>
        </p:nvPicPr>
        <p:blipFill rotWithShape="1">
          <a:blip r:embed="rId6">
            <a:alphaModFix/>
          </a:blip>
          <a:srcRect b="0" l="0" r="0" t="0"/>
          <a:stretch/>
        </p:blipFill>
        <p:spPr>
          <a:xfrm>
            <a:off x="4537175" y="3661035"/>
            <a:ext cx="3657600" cy="11894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Web Pages with Different Encodings</a:t>
            </a:r>
            <a:endParaRPr/>
          </a:p>
        </p:txBody>
      </p:sp>
      <p:sp>
        <p:nvSpPr>
          <p:cNvPr id="149" name="Google Shape;149;p25"/>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50" name="Google Shape;150;p25"/>
          <p:cNvPicPr preferRelativeResize="0"/>
          <p:nvPr/>
        </p:nvPicPr>
        <p:blipFill>
          <a:blip r:embed="rId3">
            <a:alphaModFix/>
          </a:blip>
          <a:stretch>
            <a:fillRect/>
          </a:stretch>
        </p:blipFill>
        <p:spPr>
          <a:xfrm>
            <a:off x="149125" y="626850"/>
            <a:ext cx="7512250" cy="442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Unicode: Examples</a:t>
            </a:r>
            <a:endParaRPr/>
          </a:p>
        </p:txBody>
      </p:sp>
      <p:sp>
        <p:nvSpPr>
          <p:cNvPr id="156" name="Google Shape;156;p26"/>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br>
              <a:rPr lang="en"/>
            </a:br>
            <a:r>
              <a:rPr lang="en"/>
              <a:t>    UTF-8</a:t>
            </a:r>
            <a:br>
              <a:rPr lang="en"/>
            </a:br>
            <a:r>
              <a:rPr lang="en"/>
              <a:t>        Multibyte encoding with nice properties</a:t>
            </a:r>
            <a:br>
              <a:rPr lang="en"/>
            </a:br>
            <a:r>
              <a:rPr lang="en"/>
              <a:t>        ASCII-compatible in a very strong sense, variable length</a:t>
            </a:r>
            <a:br>
              <a:rPr lang="en"/>
            </a:br>
            <a:r>
              <a:rPr lang="en"/>
              <a:t>    UTF-16</a:t>
            </a:r>
            <a:br>
              <a:rPr lang="en"/>
            </a:br>
            <a:r>
              <a:rPr lang="en"/>
              <a:t>        Variable-length encoding, most characters 16 bits</a:t>
            </a:r>
            <a:br>
              <a:rPr lang="en"/>
            </a:br>
            <a:r>
              <a:rPr lang="en"/>
              <a:t>        Internal encoding for many applications and systems</a:t>
            </a:r>
            <a:br>
              <a:rPr lang="en"/>
            </a:br>
            <a:r>
              <a:rPr lang="en"/>
              <a:t>    UTF-32</a:t>
            </a:r>
            <a:br>
              <a:rPr lang="en"/>
            </a:br>
            <a:r>
              <a:rPr lang="en"/>
              <a:t>        Very simple and straightforward</a:t>
            </a:r>
            <a:br>
              <a:rPr lang="en"/>
            </a:br>
            <a:r>
              <a:rPr lang="en"/>
              <a:t>        Used on some Unix systems for internal processing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In character encoding terminology, a code point or code position is any of the numerical values that make up the code space</a:t>
            </a:r>
            <a:endParaRPr/>
          </a:p>
          <a:p>
            <a:pPr indent="0" lvl="0" marL="0" rtl="0" algn="l">
              <a:spcBef>
                <a:spcPts val="360"/>
              </a:spcBef>
              <a:spcAft>
                <a:spcPts val="0"/>
              </a:spcAft>
              <a:buNone/>
            </a:pPr>
            <a:br>
              <a:rPr lang="en"/>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UTF-8 Structure</a:t>
            </a:r>
            <a:endParaRPr/>
          </a:p>
        </p:txBody>
      </p:sp>
      <p:graphicFrame>
        <p:nvGraphicFramePr>
          <p:cNvPr id="162" name="Google Shape;162;p27"/>
          <p:cNvGraphicFramePr/>
          <p:nvPr/>
        </p:nvGraphicFramePr>
        <p:xfrm>
          <a:off x="250375" y="685650"/>
          <a:ext cx="3000000" cy="3000000"/>
        </p:xfrm>
        <a:graphic>
          <a:graphicData uri="http://schemas.openxmlformats.org/drawingml/2006/table">
            <a:tbl>
              <a:tblPr>
                <a:noFill/>
                <a:tableStyleId>{31E63016-33AA-4BEF-A3E5-9E5204B40B3B}</a:tableStyleId>
              </a:tblPr>
              <a:tblGrid>
                <a:gridCol w="974500"/>
                <a:gridCol w="1205750"/>
                <a:gridCol w="1205750"/>
                <a:gridCol w="1238775"/>
                <a:gridCol w="991025"/>
                <a:gridCol w="991025"/>
                <a:gridCol w="991025"/>
                <a:gridCol w="991025"/>
              </a:tblGrid>
              <a:tr h="938950">
                <a:tc>
                  <a:txBody>
                    <a:bodyPr/>
                    <a:lstStyle/>
                    <a:p>
                      <a:pPr indent="0" lvl="0" marL="0" rtl="0" algn="ctr">
                        <a:lnSpc>
                          <a:spcPct val="115000"/>
                        </a:lnSpc>
                        <a:spcBef>
                          <a:spcPts val="0"/>
                        </a:spcBef>
                        <a:spcAft>
                          <a:spcPts val="0"/>
                        </a:spcAft>
                        <a:buNone/>
                      </a:pPr>
                      <a:r>
                        <a:rPr b="1" lang="en" sz="1100"/>
                        <a:t>Number</a:t>
                      </a:r>
                      <a:endParaRPr b="1" sz="1100"/>
                    </a:p>
                    <a:p>
                      <a:pPr indent="0" lvl="0" marL="0" rtl="0" algn="ctr">
                        <a:lnSpc>
                          <a:spcPct val="115000"/>
                        </a:lnSpc>
                        <a:spcBef>
                          <a:spcPts val="0"/>
                        </a:spcBef>
                        <a:spcAft>
                          <a:spcPts val="0"/>
                        </a:spcAft>
                        <a:buNone/>
                      </a:pPr>
                      <a:r>
                        <a:rPr b="1" lang="en" sz="1100"/>
                        <a:t>of bytes</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100"/>
                        <a:t>Bits for</a:t>
                      </a:r>
                      <a:endParaRPr b="1" sz="1100"/>
                    </a:p>
                    <a:p>
                      <a:pPr indent="0" lvl="0" marL="0" rtl="0" algn="ctr">
                        <a:lnSpc>
                          <a:spcPct val="115000"/>
                        </a:lnSpc>
                        <a:spcBef>
                          <a:spcPts val="0"/>
                        </a:spcBef>
                        <a:spcAft>
                          <a:spcPts val="0"/>
                        </a:spcAft>
                        <a:buNone/>
                      </a:pPr>
                      <a:r>
                        <a:rPr b="1" lang="en" sz="1100"/>
                        <a:t>code point</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100"/>
                        <a:t>First</a:t>
                      </a:r>
                      <a:endParaRPr b="1" sz="1100"/>
                    </a:p>
                    <a:p>
                      <a:pPr indent="0" lvl="0" marL="0" rtl="0" algn="ctr">
                        <a:lnSpc>
                          <a:spcPct val="115000"/>
                        </a:lnSpc>
                        <a:spcBef>
                          <a:spcPts val="0"/>
                        </a:spcBef>
                        <a:spcAft>
                          <a:spcPts val="0"/>
                        </a:spcAft>
                        <a:buNone/>
                      </a:pPr>
                      <a:r>
                        <a:rPr b="1" lang="en" sz="1100"/>
                        <a:t>code point</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100"/>
                        <a:t>Last</a:t>
                      </a:r>
                      <a:endParaRPr b="1" sz="1100"/>
                    </a:p>
                    <a:p>
                      <a:pPr indent="0" lvl="0" marL="0" rtl="0" algn="ctr">
                        <a:lnSpc>
                          <a:spcPct val="115000"/>
                        </a:lnSpc>
                        <a:spcBef>
                          <a:spcPts val="0"/>
                        </a:spcBef>
                        <a:spcAft>
                          <a:spcPts val="0"/>
                        </a:spcAft>
                        <a:buNone/>
                      </a:pPr>
                      <a:r>
                        <a:rPr b="1" lang="en" sz="1100"/>
                        <a:t>code point</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100"/>
                        <a:t>Byte 1</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100"/>
                        <a:t>Byte 2</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100"/>
                        <a:t>Byte 3</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sz="1100"/>
                        <a:t>Byte 4</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673925">
                <a:tc>
                  <a:txBody>
                    <a:bodyPr/>
                    <a:lstStyle/>
                    <a:p>
                      <a:pPr indent="0" lvl="0" marL="0" rtl="0" algn="ctr">
                        <a:lnSpc>
                          <a:spcPct val="115000"/>
                        </a:lnSpc>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U+0000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U+007F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0xxxxxxx</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9A9A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9A9A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9A9A9"/>
                    </a:solidFill>
                  </a:tcPr>
                </a:tc>
              </a:tr>
              <a:tr h="673925">
                <a:tc>
                  <a:txBody>
                    <a:bodyPr/>
                    <a:lstStyle/>
                    <a:p>
                      <a:pPr indent="0" lvl="0" marL="0" rtl="0" algn="ctr">
                        <a:lnSpc>
                          <a:spcPct val="115000"/>
                        </a:lnSpc>
                        <a:spcBef>
                          <a:spcPts val="0"/>
                        </a:spcBef>
                        <a:spcAft>
                          <a:spcPts val="0"/>
                        </a:spcAft>
                        <a:buNone/>
                      </a:pP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U+0080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U+07FF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110xxxxx</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10xxxxxx</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9A9A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9A9A9"/>
                    </a:solidFill>
                  </a:tcPr>
                </a:tc>
              </a:tr>
              <a:tr h="806450">
                <a:tc>
                  <a:txBody>
                    <a:bodyPr/>
                    <a:lstStyle/>
                    <a:p>
                      <a:pPr indent="0" lvl="0" marL="0" rtl="0" algn="ctr">
                        <a:lnSpc>
                          <a:spcPct val="115000"/>
                        </a:lnSpc>
                        <a:spcBef>
                          <a:spcPts val="0"/>
                        </a:spcBef>
                        <a:spcAft>
                          <a:spcPts val="0"/>
                        </a:spcAft>
                        <a:buNone/>
                      </a:pPr>
                      <a:r>
                        <a:rPr lang="en"/>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16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U+0800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U+FFFF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1110xxxx</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10xxxxxx</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10xxxxxx</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9A9A9"/>
                    </a:solidFill>
                  </a:tcPr>
                </a:tc>
              </a:tr>
              <a:tr h="806450">
                <a:tc>
                  <a:txBody>
                    <a:bodyPr/>
                    <a:lstStyle/>
                    <a:p>
                      <a:pPr indent="0" lvl="0" marL="0" rtl="0" algn="ctr">
                        <a:lnSpc>
                          <a:spcPct val="115000"/>
                        </a:lnSpc>
                        <a:spcBef>
                          <a:spcPts val="0"/>
                        </a:spcBef>
                        <a:spcAft>
                          <a:spcPts val="0"/>
                        </a:spcAft>
                        <a:buNone/>
                      </a:pPr>
                      <a:r>
                        <a:rPr lang="en"/>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21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U+10000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U+10FFFF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11110xxx</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10xxxxxx</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10xxxxxx</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10xxxxxx</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UTF- 8</a:t>
            </a:r>
            <a:endParaRPr/>
          </a:p>
        </p:txBody>
      </p:sp>
      <p:sp>
        <p:nvSpPr>
          <p:cNvPr id="168" name="Google Shape;168;p28"/>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354330" lvl="0" marL="457200" rtl="0" algn="l">
              <a:spcBef>
                <a:spcPts val="360"/>
              </a:spcBef>
              <a:spcAft>
                <a:spcPts val="0"/>
              </a:spcAft>
              <a:buSzPts val="1980"/>
              <a:buChar char="●"/>
            </a:pPr>
            <a:r>
              <a:rPr lang="en"/>
              <a:t>Easy to detect start of character in byte stream, synchronize in case of errors</a:t>
            </a:r>
            <a:endParaRPr/>
          </a:p>
          <a:p>
            <a:pPr indent="-354330" lvl="0" marL="457200" rtl="0" algn="l">
              <a:spcBef>
                <a:spcPts val="0"/>
              </a:spcBef>
              <a:spcAft>
                <a:spcPts val="0"/>
              </a:spcAft>
              <a:buSzPts val="1980"/>
              <a:buChar char="●"/>
            </a:pPr>
            <a:r>
              <a:rPr lang="en"/>
              <a:t>Easy to distinguish from other encodings based on byte pattern</a:t>
            </a:r>
            <a:endParaRPr/>
          </a:p>
          <a:p>
            <a:pPr indent="-354330" lvl="0" marL="457200" rtl="0" algn="l">
              <a:spcBef>
                <a:spcPts val="0"/>
              </a:spcBef>
              <a:spcAft>
                <a:spcPts val="0"/>
              </a:spcAft>
              <a:buSzPts val="1980"/>
              <a:buChar char="●"/>
            </a:pPr>
            <a:r>
              <a:rPr lang="en"/>
              <a:t>No overlapping matches</a:t>
            </a:r>
            <a:endParaRPr/>
          </a:p>
          <a:p>
            <a:pPr indent="-354330" lvl="0" marL="457200" rtl="0" algn="l">
              <a:spcBef>
                <a:spcPts val="0"/>
              </a:spcBef>
              <a:spcAft>
                <a:spcPts val="0"/>
              </a:spcAft>
              <a:buSzPts val="1980"/>
              <a:buChar char="●"/>
            </a:pPr>
            <a:r>
              <a:rPr b="1" lang="en"/>
              <a:t>Strictly protects US-ASCII</a:t>
            </a:r>
            <a:r>
              <a:rPr lang="en"/>
              <a:t>, important for many protocols and operating systems</a:t>
            </a:r>
            <a:endParaRPr/>
          </a:p>
          <a:p>
            <a:pPr indent="-354330" lvl="0" marL="457200" rtl="0" algn="l">
              <a:spcBef>
                <a:spcPts val="0"/>
              </a:spcBef>
              <a:spcAft>
                <a:spcPts val="0"/>
              </a:spcAft>
              <a:buSzPts val="1980"/>
              <a:buChar char="●"/>
            </a:pPr>
            <a:r>
              <a:rPr lang="en"/>
              <a:t>Reasonably compact for ASCII-heavy text</a:t>
            </a:r>
            <a:br>
              <a:rPr lang="en"/>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Example</a:t>
            </a:r>
            <a:endParaRPr/>
          </a:p>
        </p:txBody>
      </p:sp>
      <p:sp>
        <p:nvSpPr>
          <p:cNvPr id="174" name="Google Shape;174;p29"/>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'a'</a:t>
            </a:r>
            <a:endParaRPr/>
          </a:p>
          <a:p>
            <a:pPr indent="0" lvl="0" marL="0" rtl="0" algn="l">
              <a:spcBef>
                <a:spcPts val="360"/>
              </a:spcBef>
              <a:spcAft>
                <a:spcPts val="0"/>
              </a:spcAft>
              <a:buNone/>
            </a:pPr>
            <a:r>
              <a:rPr lang="en"/>
              <a:t>UTF-8</a:t>
            </a:r>
            <a:endParaRPr/>
          </a:p>
          <a:p>
            <a:pPr indent="0" lvl="0" marL="0" rtl="0" algn="l">
              <a:spcBef>
                <a:spcPts val="360"/>
              </a:spcBef>
              <a:spcAft>
                <a:spcPts val="0"/>
              </a:spcAft>
              <a:buNone/>
            </a:pPr>
            <a:r>
              <a:rPr lang="en"/>
              <a:t>0110 0001</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UTF-16</a:t>
            </a:r>
            <a:endParaRPr/>
          </a:p>
          <a:p>
            <a:pPr indent="0" lvl="0" marL="0" rtl="0" algn="l">
              <a:spcBef>
                <a:spcPts val="360"/>
              </a:spcBef>
              <a:spcAft>
                <a:spcPts val="0"/>
              </a:spcAft>
              <a:buNone/>
            </a:pPr>
            <a:r>
              <a:rPr lang="en"/>
              <a:t>0000 0000 0110 0001</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UTF-32</a:t>
            </a:r>
            <a:endParaRPr/>
          </a:p>
          <a:p>
            <a:pPr indent="0" lvl="0" marL="0" rtl="0" algn="l">
              <a:spcBef>
                <a:spcPts val="360"/>
              </a:spcBef>
              <a:spcAft>
                <a:spcPts val="0"/>
              </a:spcAft>
              <a:buNone/>
            </a:pPr>
            <a:r>
              <a:rPr lang="en"/>
              <a:t>0000 0000 0000 0000 </a:t>
            </a:r>
            <a:r>
              <a:rPr lang="en"/>
              <a:t>0000 0000 0110 0001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Unicode Example</a:t>
            </a:r>
            <a:endParaRPr/>
          </a:p>
        </p:txBody>
      </p:sp>
      <p:sp>
        <p:nvSpPr>
          <p:cNvPr id="180" name="Google Shape;180;p30"/>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 sz="2400"/>
              <a:t>Consider the encoding of the Euro sign, €.</a:t>
            </a:r>
            <a:br>
              <a:rPr lang="en" sz="2400"/>
            </a:br>
            <a:r>
              <a:rPr lang="en" sz="2200"/>
              <a:t>The Unicode code point for "€" is U+20AC</a:t>
            </a:r>
            <a:endParaRPr sz="2200"/>
          </a:p>
          <a:p>
            <a:pPr indent="-381000" lvl="0" marL="457200" rtl="0" algn="l">
              <a:spcBef>
                <a:spcPts val="0"/>
              </a:spcBef>
              <a:spcAft>
                <a:spcPts val="0"/>
              </a:spcAft>
              <a:buSzPts val="2400"/>
              <a:buChar char="●"/>
            </a:pPr>
            <a:r>
              <a:rPr lang="en" sz="2200"/>
              <a:t>Will take three bytes to encode, since it is between U+0800 and U+FFFF.</a:t>
            </a:r>
            <a:endParaRPr sz="2200"/>
          </a:p>
          <a:p>
            <a:pPr indent="0" lvl="0" marL="0" rtl="0" algn="l">
              <a:spcBef>
                <a:spcPts val="360"/>
              </a:spcBef>
              <a:spcAft>
                <a:spcPts val="0"/>
              </a:spcAft>
              <a:buNone/>
            </a:pPr>
            <a:r>
              <a:rPr lang="en" sz="2400"/>
              <a:t>UTF-8</a:t>
            </a:r>
            <a:endParaRPr sz="2400"/>
          </a:p>
          <a:p>
            <a:pPr indent="0" lvl="0" marL="0" rtl="0" algn="l">
              <a:spcBef>
                <a:spcPts val="360"/>
              </a:spcBef>
              <a:spcAft>
                <a:spcPts val="0"/>
              </a:spcAft>
              <a:buNone/>
            </a:pPr>
            <a:r>
              <a:rPr lang="en" sz="1050">
                <a:solidFill>
                  <a:srgbClr val="333333"/>
                </a:solidFill>
                <a:highlight>
                  <a:srgbClr val="FFFFFF"/>
                </a:highlight>
              </a:rPr>
              <a:t>1110 </a:t>
            </a:r>
            <a:r>
              <a:rPr b="1" lang="en" sz="1050">
                <a:solidFill>
                  <a:srgbClr val="333333"/>
                </a:solidFill>
                <a:highlight>
                  <a:srgbClr val="EA9999"/>
                </a:highlight>
              </a:rPr>
              <a:t>0010</a:t>
            </a:r>
            <a:r>
              <a:rPr lang="en" sz="1050">
                <a:solidFill>
                  <a:srgbClr val="333333"/>
                </a:solidFill>
                <a:highlight>
                  <a:srgbClr val="FFFFFF"/>
                </a:highlight>
              </a:rPr>
              <a:t> 10</a:t>
            </a:r>
            <a:r>
              <a:rPr b="1" lang="en" sz="1050">
                <a:solidFill>
                  <a:srgbClr val="333333"/>
                </a:solidFill>
                <a:highlight>
                  <a:srgbClr val="A4C2F4"/>
                </a:highlight>
              </a:rPr>
              <a:t>00 00</a:t>
            </a:r>
            <a:r>
              <a:rPr b="1" lang="en" sz="1050">
                <a:solidFill>
                  <a:srgbClr val="333333"/>
                </a:solidFill>
                <a:highlight>
                  <a:srgbClr val="F1C232"/>
                </a:highlight>
              </a:rPr>
              <a:t>10</a:t>
            </a:r>
            <a:r>
              <a:rPr lang="en" sz="1050">
                <a:solidFill>
                  <a:srgbClr val="333333"/>
                </a:solidFill>
                <a:highlight>
                  <a:srgbClr val="FFFFFF"/>
                </a:highlight>
              </a:rPr>
              <a:t>  10</a:t>
            </a:r>
            <a:r>
              <a:rPr b="1" lang="en" sz="1050">
                <a:solidFill>
                  <a:srgbClr val="333333"/>
                </a:solidFill>
                <a:highlight>
                  <a:srgbClr val="F1C232"/>
                </a:highlight>
              </a:rPr>
              <a:t>10</a:t>
            </a:r>
            <a:r>
              <a:rPr lang="en" sz="1050">
                <a:solidFill>
                  <a:srgbClr val="333333"/>
                </a:solidFill>
                <a:highlight>
                  <a:srgbClr val="FFFFFF"/>
                </a:highlight>
              </a:rPr>
              <a:t> </a:t>
            </a:r>
            <a:r>
              <a:rPr b="1" lang="en" sz="1050">
                <a:solidFill>
                  <a:srgbClr val="333333"/>
                </a:solidFill>
                <a:highlight>
                  <a:srgbClr val="E6B8AF"/>
                </a:highlight>
              </a:rPr>
              <a:t>1100</a:t>
            </a:r>
            <a:br>
              <a:rPr lang="en" sz="1050">
                <a:solidFill>
                  <a:srgbClr val="333333"/>
                </a:solidFill>
                <a:highlight>
                  <a:srgbClr val="E6B8AF"/>
                </a:highlight>
              </a:rPr>
            </a:br>
            <a:r>
              <a:rPr lang="en" sz="1050">
                <a:solidFill>
                  <a:srgbClr val="333333"/>
                </a:solidFill>
                <a:highlight>
                  <a:schemeClr val="lt1"/>
                </a:highlight>
              </a:rPr>
              <a:t>           2           0      A             C</a:t>
            </a:r>
            <a:endParaRPr sz="1050">
              <a:solidFill>
                <a:srgbClr val="333333"/>
              </a:solidFill>
              <a:highlight>
                <a:schemeClr val="lt1"/>
              </a:highlight>
            </a:endParaRPr>
          </a:p>
          <a:p>
            <a:pPr indent="0" lvl="0" marL="0" rtl="0" algn="l">
              <a:spcBef>
                <a:spcPts val="360"/>
              </a:spcBef>
              <a:spcAft>
                <a:spcPts val="0"/>
              </a:spcAft>
              <a:buNone/>
            </a:pPr>
            <a:r>
              <a:rPr lang="en" sz="2400"/>
              <a:t>UTF-16</a:t>
            </a:r>
            <a:endParaRPr sz="2400"/>
          </a:p>
          <a:p>
            <a:pPr indent="0" lvl="0" marL="0" rtl="0" algn="l">
              <a:spcBef>
                <a:spcPts val="360"/>
              </a:spcBef>
              <a:spcAft>
                <a:spcPts val="0"/>
              </a:spcAft>
              <a:buClr>
                <a:schemeClr val="dk1"/>
              </a:buClr>
              <a:buSzPts val="1100"/>
              <a:buFont typeface="Arial"/>
              <a:buNone/>
            </a:pPr>
            <a:r>
              <a:rPr b="1" lang="en" sz="1050">
                <a:solidFill>
                  <a:srgbClr val="333333"/>
                </a:solidFill>
                <a:highlight>
                  <a:schemeClr val="lt1"/>
                </a:highlight>
              </a:rPr>
              <a:t>0010</a:t>
            </a:r>
            <a:r>
              <a:rPr lang="en" sz="1050">
                <a:solidFill>
                  <a:srgbClr val="333333"/>
                </a:solidFill>
                <a:highlight>
                  <a:schemeClr val="lt1"/>
                </a:highlight>
              </a:rPr>
              <a:t> </a:t>
            </a:r>
            <a:r>
              <a:rPr b="1" lang="en" sz="1050">
                <a:solidFill>
                  <a:srgbClr val="333333"/>
                </a:solidFill>
                <a:highlight>
                  <a:schemeClr val="lt1"/>
                </a:highlight>
              </a:rPr>
              <a:t>0000 1010</a:t>
            </a:r>
            <a:r>
              <a:rPr lang="en" sz="1050">
                <a:solidFill>
                  <a:srgbClr val="333333"/>
                </a:solidFill>
                <a:highlight>
                  <a:schemeClr val="lt1"/>
                </a:highlight>
              </a:rPr>
              <a:t> </a:t>
            </a:r>
            <a:r>
              <a:rPr b="1" lang="en" sz="1050">
                <a:solidFill>
                  <a:srgbClr val="333333"/>
                </a:solidFill>
                <a:highlight>
                  <a:schemeClr val="lt1"/>
                </a:highlight>
              </a:rPr>
              <a:t>1100</a:t>
            </a:r>
            <a:endParaRPr b="1" sz="2400">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Files</a:t>
            </a:r>
            <a:endParaRPr/>
          </a:p>
        </p:txBody>
      </p:sp>
      <p:sp>
        <p:nvSpPr>
          <p:cNvPr id="186" name="Google Shape;186;p31"/>
          <p:cNvSpPr txBox="1"/>
          <p:nvPr>
            <p:ph idx="1" type="body"/>
          </p:nvPr>
        </p:nvSpPr>
        <p:spPr>
          <a:xfrm>
            <a:off x="499650" y="742950"/>
            <a:ext cx="8425500" cy="4000500"/>
          </a:xfrm>
          <a:prstGeom prst="rect">
            <a:avLst/>
          </a:prstGeom>
        </p:spPr>
        <p:txBody>
          <a:bodyPr anchorCtr="0" anchor="t" bIns="45700" lIns="91425" spcFirstLastPara="1" rIns="91425" wrap="square" tIns="45700">
            <a:noAutofit/>
          </a:bodyPr>
          <a:lstStyle/>
          <a:p>
            <a:pPr indent="-354330" lvl="0" marL="457200" rtl="0" algn="l">
              <a:spcBef>
                <a:spcPts val="360"/>
              </a:spcBef>
              <a:spcAft>
                <a:spcPts val="0"/>
              </a:spcAft>
              <a:buSzPts val="1980"/>
              <a:buChar char="●"/>
            </a:pPr>
            <a:r>
              <a:rPr lang="en"/>
              <a:t>Files consist of blocks of bytes holding bit patterns.</a:t>
            </a:r>
            <a:endParaRPr/>
          </a:p>
          <a:p>
            <a:pPr indent="-354330" lvl="0" marL="457200" rtl="0" algn="l">
              <a:spcBef>
                <a:spcPts val="0"/>
              </a:spcBef>
              <a:spcAft>
                <a:spcPts val="0"/>
              </a:spcAft>
              <a:buSzPts val="1980"/>
              <a:buChar char="●"/>
            </a:pPr>
            <a:r>
              <a:rPr lang="en"/>
              <a:t>Usually the patterns are recorded on magnetic media such as hard disks or tape. Although the actual physical arrangement varies, you can think of a file as a contiguous block of bytes.</a:t>
            </a:r>
            <a:endParaRPr/>
          </a:p>
          <a:p>
            <a:pPr indent="-354330" lvl="0" marL="457200" rtl="0" algn="l">
              <a:spcBef>
                <a:spcPts val="0"/>
              </a:spcBef>
              <a:spcAft>
                <a:spcPts val="0"/>
              </a:spcAft>
              <a:buSzPts val="1980"/>
              <a:buChar char="●"/>
            </a:pPr>
            <a:r>
              <a:rPr lang="en"/>
              <a:t>A byte on a magnetic disk can hold  256 possible patterns, the same as a byte in main storage. Reading a byte from disk into a byte of main storage copies the pattern from one byte to another.</a:t>
            </a:r>
            <a:br>
              <a:rPr lang="en"/>
            </a:br>
            <a:r>
              <a:rPr lang="en"/>
              <a:t>(For efficiency, disk reads and writes are always done in blocks of 128 bytes or more at a time)</a:t>
            </a:r>
            <a:endParaRPr/>
          </a:p>
          <a:p>
            <a:pPr indent="-354330" lvl="0" marL="457200" rtl="0" algn="l">
              <a:spcBef>
                <a:spcPts val="0"/>
              </a:spcBef>
              <a:spcAft>
                <a:spcPts val="0"/>
              </a:spcAft>
              <a:buSzPts val="1980"/>
              <a:buChar char="●"/>
            </a:pPr>
            <a:r>
              <a:rPr lang="en"/>
              <a:t>A computer application (a program) provides the context for the bit patterns of the input and output files it uses. If you could somehow inspect the surface of a disk and see the bit patterns stored in a particular file, you would not know what they represented without additional knowledge.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Text Files</a:t>
            </a:r>
            <a:endParaRPr/>
          </a:p>
        </p:txBody>
      </p:sp>
      <p:sp>
        <p:nvSpPr>
          <p:cNvPr id="192" name="Google Shape;192;p32"/>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354330" lvl="0" marL="457200" rtl="0" algn="l">
              <a:spcBef>
                <a:spcPts val="360"/>
              </a:spcBef>
              <a:spcAft>
                <a:spcPts val="0"/>
              </a:spcAft>
              <a:buSzPts val="1980"/>
              <a:buChar char="●"/>
            </a:pPr>
            <a:r>
              <a:rPr lang="en"/>
              <a:t>So a file contains only bit patterns, as does main memory. What is represented by the bit patterns of a file depends on how they are used. </a:t>
            </a:r>
            <a:endParaRPr/>
          </a:p>
          <a:p>
            <a:pPr indent="-354330" lvl="0" marL="457200" rtl="0" algn="l">
              <a:spcBef>
                <a:spcPts val="0"/>
              </a:spcBef>
              <a:spcAft>
                <a:spcPts val="0"/>
              </a:spcAft>
              <a:buSzPts val="1980"/>
              <a:buChar char="●"/>
            </a:pPr>
            <a:r>
              <a:rPr lang="en"/>
              <a:t>Textfile is a file containing a sequence of bytes. Each byte holds a bit pattern which represents a </a:t>
            </a:r>
            <a:r>
              <a:rPr b="1" lang="en"/>
              <a:t>printable</a:t>
            </a:r>
            <a:r>
              <a:rPr lang="en"/>
              <a:t> character or one of several control characters (using the ASCII encoding scheme).</a:t>
            </a:r>
            <a:endParaRPr/>
          </a:p>
          <a:p>
            <a:pPr indent="-354330" lvl="0" marL="457200" rtl="0" algn="l">
              <a:spcBef>
                <a:spcPts val="0"/>
              </a:spcBef>
              <a:spcAft>
                <a:spcPts val="0"/>
              </a:spcAft>
              <a:buSzPts val="1980"/>
              <a:buChar char="●"/>
            </a:pPr>
            <a:r>
              <a:rPr lang="en"/>
              <a:t>Not all control characters are allowed. </a:t>
            </a:r>
            <a:endParaRPr/>
          </a:p>
          <a:p>
            <a:pPr indent="-354330" lvl="0" marL="457200" rtl="0" algn="l">
              <a:spcBef>
                <a:spcPts val="0"/>
              </a:spcBef>
              <a:spcAft>
                <a:spcPts val="0"/>
              </a:spcAft>
              <a:buSzPts val="1980"/>
              <a:buChar char="●"/>
            </a:pPr>
            <a:r>
              <a:rPr lang="en"/>
              <a:t>The file can be used with a text editor and can be sent to a hardware device that expects ASCII character code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Data origin</a:t>
            </a:r>
            <a:endParaRPr/>
          </a:p>
        </p:txBody>
      </p:sp>
      <p:sp>
        <p:nvSpPr>
          <p:cNvPr id="71" name="Google Shape;71;p15"/>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342900" lvl="0" marL="342900" rtl="0" algn="l">
              <a:spcBef>
                <a:spcPts val="520"/>
              </a:spcBef>
              <a:spcAft>
                <a:spcPts val="0"/>
              </a:spcAft>
              <a:buSzPts val="2860"/>
              <a:buChar char="●"/>
            </a:pPr>
            <a:r>
              <a:rPr lang="en" sz="2600"/>
              <a:t>All data originates in computer system’s environment</a:t>
            </a:r>
            <a:endParaRPr/>
          </a:p>
          <a:p>
            <a:pPr indent="-285750" lvl="1" marL="742950" rtl="0" algn="l">
              <a:spcBef>
                <a:spcPts val="440"/>
              </a:spcBef>
              <a:spcAft>
                <a:spcPts val="0"/>
              </a:spcAft>
              <a:buSzPts val="1320"/>
              <a:buChar char="○"/>
            </a:pPr>
            <a:r>
              <a:rPr lang="en" sz="2200"/>
              <a:t>Brought in via an interface (keyboard, microphone, scanner, etc.) and converted to binary form</a:t>
            </a:r>
            <a:endParaRPr/>
          </a:p>
          <a:p>
            <a:pPr indent="-285750" lvl="1" marL="742950" rtl="0" algn="l">
              <a:spcBef>
                <a:spcPts val="440"/>
              </a:spcBef>
              <a:spcAft>
                <a:spcPts val="0"/>
              </a:spcAft>
              <a:buSzPts val="1320"/>
              <a:buChar char="○"/>
            </a:pPr>
            <a:r>
              <a:rPr lang="en" sz="2200"/>
              <a:t>Environment is continuous and infinite (analog)</a:t>
            </a:r>
            <a:endParaRPr/>
          </a:p>
          <a:p>
            <a:pPr indent="-285750" lvl="1" marL="742950" rtl="0" algn="l">
              <a:spcBef>
                <a:spcPts val="440"/>
              </a:spcBef>
              <a:spcAft>
                <a:spcPts val="0"/>
              </a:spcAft>
              <a:buSzPts val="1320"/>
              <a:buChar char="○"/>
            </a:pPr>
            <a:r>
              <a:rPr lang="en" sz="2200"/>
              <a:t>Computer system is discrete and finite (digital)</a:t>
            </a:r>
            <a:endParaRPr/>
          </a:p>
          <a:p>
            <a:pPr indent="-228600" lvl="2" marL="1143000" rtl="0" algn="l">
              <a:spcBef>
                <a:spcPts val="380"/>
              </a:spcBef>
              <a:spcAft>
                <a:spcPts val="0"/>
              </a:spcAft>
              <a:buSzPts val="1805"/>
              <a:buChar char="■"/>
            </a:pPr>
            <a:r>
              <a:rPr lang="en" sz="1900"/>
              <a:t>Often impossible to represent true reality of environment</a:t>
            </a:r>
            <a:endParaRPr/>
          </a:p>
          <a:p>
            <a:pPr indent="-228600" lvl="2" marL="1143000" rtl="0" algn="l">
              <a:spcBef>
                <a:spcPts val="380"/>
              </a:spcBef>
              <a:spcAft>
                <a:spcPts val="0"/>
              </a:spcAft>
              <a:buSzPts val="1805"/>
              <a:buChar char="■"/>
            </a:pPr>
            <a:r>
              <a:rPr lang="en" sz="1900"/>
              <a:t>Typically settle for approximations of reality</a:t>
            </a:r>
            <a:endParaRPr/>
          </a:p>
          <a:p>
            <a:pPr indent="0" lvl="0" marL="0" rtl="0" algn="l">
              <a:spcBef>
                <a:spcPts val="36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p:nvPr/>
        </p:nvSpPr>
        <p:spPr>
          <a:xfrm>
            <a:off x="0" y="0"/>
            <a:ext cx="9144000" cy="425700"/>
          </a:xfrm>
          <a:prstGeom prst="rect">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9" name="Google Shape;199;p33"/>
          <p:cNvSpPr/>
          <p:nvPr/>
        </p:nvSpPr>
        <p:spPr>
          <a:xfrm>
            <a:off x="6334125" y="50103"/>
            <a:ext cx="866700" cy="346200"/>
          </a:xfrm>
          <a:prstGeom prst="rect">
            <a:avLst/>
          </a:prstGeom>
          <a:solidFill>
            <a:srgbClr val="1F38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0" name="Google Shape;200;p33"/>
          <p:cNvSpPr/>
          <p:nvPr/>
        </p:nvSpPr>
        <p:spPr>
          <a:xfrm>
            <a:off x="1162137" y="50103"/>
            <a:ext cx="6876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rgbClr val="303336"/>
                </a:solidFill>
                <a:latin typeface="Avenir"/>
                <a:ea typeface="Avenir"/>
                <a:cs typeface="Avenir"/>
                <a:sym typeface="Avenir"/>
              </a:rPr>
              <a:t>Considerations when choosing a dataset: </a:t>
            </a:r>
            <a:r>
              <a:rPr lang="en" sz="1800">
                <a:solidFill>
                  <a:schemeClr val="lt1"/>
                </a:solidFill>
                <a:latin typeface="Avenir"/>
                <a:ea typeface="Avenir"/>
                <a:cs typeface="Avenir"/>
                <a:sym typeface="Avenir"/>
              </a:rPr>
              <a:t>formats</a:t>
            </a:r>
            <a:endParaRPr sz="1100"/>
          </a:p>
        </p:txBody>
      </p:sp>
      <p:sp>
        <p:nvSpPr>
          <p:cNvPr id="201" name="Google Shape;201;p33"/>
          <p:cNvSpPr txBox="1"/>
          <p:nvPr>
            <p:ph idx="12" type="sldNum"/>
          </p:nvPr>
        </p:nvSpPr>
        <p:spPr>
          <a:xfrm>
            <a:off x="8610600" y="4756789"/>
            <a:ext cx="3795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02" name="Google Shape;202;p33"/>
          <p:cNvSpPr/>
          <p:nvPr/>
        </p:nvSpPr>
        <p:spPr>
          <a:xfrm>
            <a:off x="376588" y="1287204"/>
            <a:ext cx="3935100" cy="28149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0"/>
              </a:spcBef>
              <a:spcAft>
                <a:spcPts val="0"/>
              </a:spcAft>
              <a:buClr>
                <a:schemeClr val="dk1"/>
              </a:buClr>
              <a:buSzPts val="1800"/>
              <a:buFont typeface="Arial"/>
              <a:buChar char="•"/>
            </a:pPr>
            <a:r>
              <a:rPr lang="en" sz="1800">
                <a:solidFill>
                  <a:schemeClr val="dk1"/>
                </a:solidFill>
                <a:latin typeface="Avenir"/>
                <a:ea typeface="Avenir"/>
                <a:cs typeface="Avenir"/>
                <a:sym typeface="Avenir"/>
              </a:rPr>
              <a:t>Ends in .txt (generally)</a:t>
            </a:r>
            <a:endParaRPr sz="1100"/>
          </a:p>
          <a:p>
            <a:pPr indent="-254000" lvl="0" marL="254000" marR="0" rtl="0" algn="l">
              <a:lnSpc>
                <a:spcPct val="150000"/>
              </a:lnSpc>
              <a:spcBef>
                <a:spcPts val="1100"/>
              </a:spcBef>
              <a:spcAft>
                <a:spcPts val="0"/>
              </a:spcAft>
              <a:buClr>
                <a:schemeClr val="dk1"/>
              </a:buClr>
              <a:buSzPts val="1800"/>
              <a:buFont typeface="Arial"/>
              <a:buChar char="•"/>
            </a:pPr>
            <a:r>
              <a:rPr lang="en" sz="1800">
                <a:solidFill>
                  <a:schemeClr val="dk1"/>
                </a:solidFill>
                <a:latin typeface="Avenir"/>
                <a:ea typeface="Avenir"/>
                <a:cs typeface="Avenir"/>
                <a:sym typeface="Avenir"/>
              </a:rPr>
              <a:t>No formatting, font type, font size, color, etc.</a:t>
            </a:r>
            <a:endParaRPr sz="1100"/>
          </a:p>
          <a:p>
            <a:pPr indent="-254000" lvl="0" marL="254000" marR="0" rtl="0" algn="l">
              <a:lnSpc>
                <a:spcPct val="150000"/>
              </a:lnSpc>
              <a:spcBef>
                <a:spcPts val="1100"/>
              </a:spcBef>
              <a:spcAft>
                <a:spcPts val="0"/>
              </a:spcAft>
              <a:buClr>
                <a:schemeClr val="dk1"/>
              </a:buClr>
              <a:buSzPts val="1800"/>
              <a:buFont typeface="Arial"/>
              <a:buChar char="•"/>
            </a:pPr>
            <a:r>
              <a:rPr lang="en" sz="1800">
                <a:solidFill>
                  <a:schemeClr val="dk1"/>
                </a:solidFill>
                <a:latin typeface="Avenir"/>
                <a:ea typeface="Avenir"/>
                <a:cs typeface="Avenir"/>
                <a:sym typeface="Avenir"/>
              </a:rPr>
              <a:t>Text position is provided by whitespace characters (space, tab, return)</a:t>
            </a:r>
            <a:endParaRPr sz="1100"/>
          </a:p>
        </p:txBody>
      </p:sp>
      <p:sp>
        <p:nvSpPr>
          <p:cNvPr id="203" name="Google Shape;203;p33"/>
          <p:cNvSpPr/>
          <p:nvPr/>
        </p:nvSpPr>
        <p:spPr>
          <a:xfrm>
            <a:off x="1133562" y="564230"/>
            <a:ext cx="6876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rgbClr val="C00000"/>
                </a:solidFill>
                <a:latin typeface="Avenir"/>
                <a:ea typeface="Avenir"/>
                <a:cs typeface="Avenir"/>
                <a:sym typeface="Avenir"/>
              </a:rPr>
              <a:t>Plain Text</a:t>
            </a:r>
            <a:endParaRPr b="1" sz="1800">
              <a:solidFill>
                <a:schemeClr val="dk1"/>
              </a:solidFill>
              <a:latin typeface="Avenir"/>
              <a:ea typeface="Avenir"/>
              <a:cs typeface="Avenir"/>
              <a:sym typeface="Avenir"/>
            </a:endParaRPr>
          </a:p>
        </p:txBody>
      </p:sp>
      <p:pic>
        <p:nvPicPr>
          <p:cNvPr id="204" name="Google Shape;204;p33"/>
          <p:cNvPicPr preferRelativeResize="0"/>
          <p:nvPr/>
        </p:nvPicPr>
        <p:blipFill rotWithShape="1">
          <a:blip r:embed="rId3">
            <a:alphaModFix/>
          </a:blip>
          <a:srcRect b="0" l="0" r="0" t="0"/>
          <a:stretch/>
        </p:blipFill>
        <p:spPr>
          <a:xfrm>
            <a:off x="4600574" y="939164"/>
            <a:ext cx="4468860" cy="3817625"/>
          </a:xfrm>
          <a:prstGeom prst="rect">
            <a:avLst/>
          </a:prstGeom>
          <a:noFill/>
          <a:ln>
            <a:noFill/>
          </a:ln>
        </p:spPr>
      </p:pic>
      <p:sp>
        <p:nvSpPr>
          <p:cNvPr id="205" name="Google Shape;205;p33"/>
          <p:cNvSpPr/>
          <p:nvPr/>
        </p:nvSpPr>
        <p:spPr>
          <a:xfrm>
            <a:off x="4727598" y="1061772"/>
            <a:ext cx="4214700" cy="36009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000000"/>
                </a:solidFill>
                <a:latin typeface="Courier"/>
                <a:ea typeface="Courier"/>
                <a:cs typeface="Courier"/>
                <a:sym typeface="Courier"/>
              </a:rPr>
              <a:t>ALICE’S ADVENTURES IN WONDERLAND</a:t>
            </a:r>
            <a:endParaRPr sz="1100"/>
          </a:p>
          <a:p>
            <a:pPr indent="0" lvl="0" marL="0" marR="0" rtl="0" algn="l">
              <a:spcBef>
                <a:spcPts val="0"/>
              </a:spcBef>
              <a:spcAft>
                <a:spcPts val="0"/>
              </a:spcAft>
              <a:buNone/>
            </a:pPr>
            <a:r>
              <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 sz="1400">
                <a:solidFill>
                  <a:srgbClr val="000000"/>
                </a:solidFill>
                <a:latin typeface="Courier"/>
                <a:ea typeface="Courier"/>
                <a:cs typeface="Courier"/>
                <a:sym typeface="Courier"/>
              </a:rPr>
              <a:t>Lewis Carroll</a:t>
            </a:r>
            <a:endParaRPr sz="1100"/>
          </a:p>
          <a:p>
            <a:pPr indent="0" lvl="0" marL="0" marR="0" rtl="0" algn="l">
              <a:spcBef>
                <a:spcPts val="0"/>
              </a:spcBef>
              <a:spcAft>
                <a:spcPts val="0"/>
              </a:spcAft>
              <a:buNone/>
            </a:pPr>
            <a:r>
              <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 sz="1400">
                <a:solidFill>
                  <a:srgbClr val="000000"/>
                </a:solidFill>
                <a:latin typeface="Courier"/>
                <a:ea typeface="Courier"/>
                <a:cs typeface="Courier"/>
                <a:sym typeface="Courier"/>
              </a:rPr>
              <a:t>THE MILLENNIUM FULCRUM EDITION 3.0</a:t>
            </a:r>
            <a:endParaRPr sz="1100"/>
          </a:p>
          <a:p>
            <a:pPr indent="0" lvl="0" marL="0" marR="0" rtl="0" algn="l">
              <a:spcBef>
                <a:spcPts val="0"/>
              </a:spcBef>
              <a:spcAft>
                <a:spcPts val="0"/>
              </a:spcAft>
              <a:buNone/>
            </a:pPr>
            <a:r>
              <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 sz="1400">
                <a:solidFill>
                  <a:srgbClr val="000000"/>
                </a:solidFill>
                <a:latin typeface="Courier"/>
                <a:ea typeface="Courier"/>
                <a:cs typeface="Courier"/>
                <a:sym typeface="Courier"/>
              </a:rPr>
              <a:t>CHAPTER I. Down the Rabbit-Hole</a:t>
            </a:r>
            <a:endParaRPr sz="1100"/>
          </a:p>
          <a:p>
            <a:pPr indent="0" lvl="0" marL="0" marR="0" rtl="0" algn="l">
              <a:spcBef>
                <a:spcPts val="0"/>
              </a:spcBef>
              <a:spcAft>
                <a:spcPts val="0"/>
              </a:spcAft>
              <a:buNone/>
            </a:pPr>
            <a:r>
              <a:t/>
            </a:r>
            <a:endParaRPr sz="1400">
              <a:solidFill>
                <a:srgbClr val="000000"/>
              </a:solidFill>
              <a:latin typeface="Courier"/>
              <a:ea typeface="Courier"/>
              <a:cs typeface="Courier"/>
              <a:sym typeface="Courier"/>
            </a:endParaRPr>
          </a:p>
          <a:p>
            <a:pPr indent="0" lvl="0" marL="0" marR="0" rtl="0" algn="l">
              <a:spcBef>
                <a:spcPts val="0"/>
              </a:spcBef>
              <a:spcAft>
                <a:spcPts val="0"/>
              </a:spcAft>
              <a:buNone/>
            </a:pPr>
            <a:r>
              <a:rPr lang="en" sz="1400">
                <a:solidFill>
                  <a:srgbClr val="000000"/>
                </a:solidFill>
                <a:latin typeface="Courier"/>
                <a:ea typeface="Courier"/>
                <a:cs typeface="Courier"/>
                <a:sym typeface="Courier"/>
              </a:rPr>
              <a:t>Alice was beginning to get very tired of sitting by her sister on the bank, and of having nothing to do: once or twice she had peeped into the book her sister was reading, but it had no pictures or conversations in it, ‘and what is the use of a book,’ thought Alice ‘without pictures or conversations?’</a:t>
            </a:r>
            <a:endParaRPr sz="1400">
              <a:solidFill>
                <a:srgbClr val="000000"/>
              </a:solidFill>
              <a:latin typeface="Courier"/>
              <a:ea typeface="Courier"/>
              <a:cs typeface="Courier"/>
              <a:sym typeface="Couri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p:nvPr/>
        </p:nvSpPr>
        <p:spPr>
          <a:xfrm>
            <a:off x="0" y="0"/>
            <a:ext cx="9144000" cy="425700"/>
          </a:xfrm>
          <a:prstGeom prst="rect">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2" name="Google Shape;212;p34"/>
          <p:cNvSpPr/>
          <p:nvPr/>
        </p:nvSpPr>
        <p:spPr>
          <a:xfrm>
            <a:off x="6334125" y="50103"/>
            <a:ext cx="866700" cy="346200"/>
          </a:xfrm>
          <a:prstGeom prst="rect">
            <a:avLst/>
          </a:prstGeom>
          <a:solidFill>
            <a:srgbClr val="1F38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3" name="Google Shape;213;p34"/>
          <p:cNvSpPr/>
          <p:nvPr/>
        </p:nvSpPr>
        <p:spPr>
          <a:xfrm>
            <a:off x="1162137" y="50103"/>
            <a:ext cx="6876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rgbClr val="303336"/>
                </a:solidFill>
                <a:latin typeface="Avenir"/>
                <a:ea typeface="Avenir"/>
                <a:cs typeface="Avenir"/>
                <a:sym typeface="Avenir"/>
              </a:rPr>
              <a:t>Considerations when choosing a dataset: </a:t>
            </a:r>
            <a:r>
              <a:rPr lang="en" sz="1800">
                <a:solidFill>
                  <a:schemeClr val="lt1"/>
                </a:solidFill>
                <a:latin typeface="Avenir"/>
                <a:ea typeface="Avenir"/>
                <a:cs typeface="Avenir"/>
                <a:sym typeface="Avenir"/>
              </a:rPr>
              <a:t>formats</a:t>
            </a:r>
            <a:endParaRPr sz="1100"/>
          </a:p>
        </p:txBody>
      </p:sp>
      <p:sp>
        <p:nvSpPr>
          <p:cNvPr id="214" name="Google Shape;214;p34"/>
          <p:cNvSpPr txBox="1"/>
          <p:nvPr>
            <p:ph idx="12" type="sldNum"/>
          </p:nvPr>
        </p:nvSpPr>
        <p:spPr>
          <a:xfrm>
            <a:off x="8610600" y="4756789"/>
            <a:ext cx="3795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15" name="Google Shape;215;p34"/>
          <p:cNvSpPr/>
          <p:nvPr/>
        </p:nvSpPr>
        <p:spPr>
          <a:xfrm>
            <a:off x="1133562" y="564230"/>
            <a:ext cx="6876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rgbClr val="C00000"/>
                </a:solidFill>
                <a:latin typeface="Avenir"/>
                <a:ea typeface="Avenir"/>
                <a:cs typeface="Avenir"/>
                <a:sym typeface="Avenir"/>
              </a:rPr>
              <a:t>Plain Text</a:t>
            </a:r>
            <a:endParaRPr b="1" sz="1800">
              <a:solidFill>
                <a:schemeClr val="dk1"/>
              </a:solidFill>
              <a:latin typeface="Avenir"/>
              <a:ea typeface="Avenir"/>
              <a:cs typeface="Avenir"/>
              <a:sym typeface="Avenir"/>
            </a:endParaRPr>
          </a:p>
        </p:txBody>
      </p:sp>
      <p:pic>
        <p:nvPicPr>
          <p:cNvPr id="216" name="Google Shape;216;p34"/>
          <p:cNvPicPr preferRelativeResize="0"/>
          <p:nvPr/>
        </p:nvPicPr>
        <p:blipFill rotWithShape="1">
          <a:blip r:embed="rId3">
            <a:alphaModFix/>
          </a:blip>
          <a:srcRect b="0" l="0" r="0" t="0"/>
          <a:stretch/>
        </p:blipFill>
        <p:spPr>
          <a:xfrm>
            <a:off x="3857625" y="1236757"/>
            <a:ext cx="4752975" cy="1943100"/>
          </a:xfrm>
          <a:prstGeom prst="rect">
            <a:avLst/>
          </a:prstGeom>
          <a:noFill/>
          <a:ln>
            <a:noFill/>
          </a:ln>
        </p:spPr>
      </p:pic>
      <p:sp>
        <p:nvSpPr>
          <p:cNvPr id="217" name="Google Shape;217;p34"/>
          <p:cNvSpPr/>
          <p:nvPr/>
        </p:nvSpPr>
        <p:spPr>
          <a:xfrm>
            <a:off x="590550" y="1547736"/>
            <a:ext cx="2690400" cy="23994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0"/>
              </a:spcBef>
              <a:spcAft>
                <a:spcPts val="0"/>
              </a:spcAft>
              <a:buClr>
                <a:schemeClr val="dk1"/>
              </a:buClr>
              <a:buSzPts val="1800"/>
              <a:buFont typeface="Arial"/>
              <a:buChar char="•"/>
            </a:pPr>
            <a:r>
              <a:rPr lang="en" sz="1800">
                <a:solidFill>
                  <a:schemeClr val="dk1"/>
                </a:solidFill>
                <a:latin typeface="Avenir"/>
                <a:ea typeface="Avenir"/>
                <a:cs typeface="Avenir"/>
                <a:sym typeface="Avenir"/>
              </a:rPr>
              <a:t>CSV (.csv)</a:t>
            </a:r>
            <a:endParaRPr sz="1100"/>
          </a:p>
          <a:p>
            <a:pPr indent="-254000" lvl="0" marL="254000" marR="0" rtl="0" algn="l">
              <a:lnSpc>
                <a:spcPct val="150000"/>
              </a:lnSpc>
              <a:spcBef>
                <a:spcPts val="1100"/>
              </a:spcBef>
              <a:spcAft>
                <a:spcPts val="0"/>
              </a:spcAft>
              <a:buClr>
                <a:schemeClr val="dk1"/>
              </a:buClr>
              <a:buSzPts val="1800"/>
              <a:buFont typeface="Arial"/>
              <a:buChar char="•"/>
            </a:pPr>
            <a:r>
              <a:rPr lang="en" sz="1800">
                <a:solidFill>
                  <a:schemeClr val="dk1"/>
                </a:solidFill>
                <a:latin typeface="Avenir"/>
                <a:ea typeface="Avenir"/>
                <a:cs typeface="Avenir"/>
                <a:sym typeface="Avenir"/>
              </a:rPr>
              <a:t>Tab-separated (.tsv)</a:t>
            </a:r>
            <a:endParaRPr sz="1100"/>
          </a:p>
          <a:p>
            <a:pPr indent="-254000" lvl="0" marL="254000" marR="0" rtl="0" algn="l">
              <a:lnSpc>
                <a:spcPct val="150000"/>
              </a:lnSpc>
              <a:spcBef>
                <a:spcPts val="1100"/>
              </a:spcBef>
              <a:spcAft>
                <a:spcPts val="0"/>
              </a:spcAft>
              <a:buClr>
                <a:schemeClr val="dk1"/>
              </a:buClr>
              <a:buSzPts val="1800"/>
              <a:buFont typeface="Arial"/>
              <a:buChar char="•"/>
            </a:pPr>
            <a:r>
              <a:rPr b="1" lang="en" sz="1800">
                <a:solidFill>
                  <a:schemeClr val="dk1"/>
                </a:solidFill>
                <a:latin typeface="Avenir"/>
                <a:ea typeface="Avenir"/>
                <a:cs typeface="Avenir"/>
                <a:sym typeface="Avenir"/>
              </a:rPr>
              <a:t>Delimiter</a:t>
            </a:r>
            <a:r>
              <a:rPr lang="en" sz="1800">
                <a:solidFill>
                  <a:schemeClr val="dk1"/>
                </a:solidFill>
                <a:latin typeface="Avenir"/>
                <a:ea typeface="Avenir"/>
                <a:cs typeface="Avenir"/>
                <a:sym typeface="Avenir"/>
              </a:rPr>
              <a:t>: The character that separates each value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p:nvPr/>
        </p:nvSpPr>
        <p:spPr>
          <a:xfrm>
            <a:off x="4238624" y="1085743"/>
            <a:ext cx="4371900" cy="3671100"/>
          </a:xfrm>
          <a:prstGeom prst="rect">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4" name="Google Shape;224;p35"/>
          <p:cNvSpPr/>
          <p:nvPr/>
        </p:nvSpPr>
        <p:spPr>
          <a:xfrm>
            <a:off x="0" y="0"/>
            <a:ext cx="9144000" cy="425700"/>
          </a:xfrm>
          <a:prstGeom prst="rect">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5" name="Google Shape;225;p35"/>
          <p:cNvSpPr/>
          <p:nvPr/>
        </p:nvSpPr>
        <p:spPr>
          <a:xfrm>
            <a:off x="6334125" y="50103"/>
            <a:ext cx="866700" cy="346200"/>
          </a:xfrm>
          <a:prstGeom prst="rect">
            <a:avLst/>
          </a:prstGeom>
          <a:solidFill>
            <a:srgbClr val="1F38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6" name="Google Shape;226;p35"/>
          <p:cNvSpPr/>
          <p:nvPr/>
        </p:nvSpPr>
        <p:spPr>
          <a:xfrm>
            <a:off x="1162137" y="50103"/>
            <a:ext cx="6876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rgbClr val="303336"/>
                </a:solidFill>
                <a:latin typeface="Avenir"/>
                <a:ea typeface="Avenir"/>
                <a:cs typeface="Avenir"/>
                <a:sym typeface="Avenir"/>
              </a:rPr>
              <a:t>Considerations when choosing a dataset: </a:t>
            </a:r>
            <a:r>
              <a:rPr lang="en" sz="1800">
                <a:solidFill>
                  <a:schemeClr val="lt1"/>
                </a:solidFill>
                <a:latin typeface="Avenir"/>
                <a:ea typeface="Avenir"/>
                <a:cs typeface="Avenir"/>
                <a:sym typeface="Avenir"/>
              </a:rPr>
              <a:t>formats</a:t>
            </a:r>
            <a:endParaRPr sz="1100"/>
          </a:p>
        </p:txBody>
      </p:sp>
      <p:sp>
        <p:nvSpPr>
          <p:cNvPr id="227" name="Google Shape;227;p35"/>
          <p:cNvSpPr txBox="1"/>
          <p:nvPr>
            <p:ph idx="12" type="sldNum"/>
          </p:nvPr>
        </p:nvSpPr>
        <p:spPr>
          <a:xfrm>
            <a:off x="8610600" y="4756789"/>
            <a:ext cx="3795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28" name="Google Shape;228;p35"/>
          <p:cNvSpPr/>
          <p:nvPr/>
        </p:nvSpPr>
        <p:spPr>
          <a:xfrm>
            <a:off x="1024288" y="1236757"/>
            <a:ext cx="2690400" cy="29418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0"/>
              </a:spcBef>
              <a:spcAft>
                <a:spcPts val="0"/>
              </a:spcAft>
              <a:buClr>
                <a:schemeClr val="dk1"/>
              </a:buClr>
              <a:buSzPts val="1800"/>
              <a:buFont typeface="Arial"/>
              <a:buChar char="•"/>
            </a:pPr>
            <a:r>
              <a:rPr lang="en" sz="1800">
                <a:solidFill>
                  <a:schemeClr val="dk1"/>
                </a:solidFill>
                <a:latin typeface="Avenir"/>
                <a:ea typeface="Avenir"/>
                <a:cs typeface="Avenir"/>
                <a:sym typeface="Avenir"/>
              </a:rPr>
              <a:t>XML (.xml)</a:t>
            </a:r>
            <a:endParaRPr sz="1100"/>
          </a:p>
          <a:p>
            <a:pPr indent="-254000" lvl="0" marL="254000" marR="0" rtl="0" algn="l">
              <a:lnSpc>
                <a:spcPct val="150000"/>
              </a:lnSpc>
              <a:spcBef>
                <a:spcPts val="0"/>
              </a:spcBef>
              <a:spcAft>
                <a:spcPts val="0"/>
              </a:spcAft>
              <a:buClr>
                <a:schemeClr val="dk1"/>
              </a:buClr>
              <a:buSzPts val="1800"/>
              <a:buFont typeface="Arial"/>
              <a:buChar char="•"/>
            </a:pPr>
            <a:r>
              <a:rPr lang="en" sz="1800">
                <a:solidFill>
                  <a:schemeClr val="dk1"/>
                </a:solidFill>
                <a:latin typeface="Avenir"/>
                <a:ea typeface="Avenir"/>
                <a:cs typeface="Avenir"/>
                <a:sym typeface="Avenir"/>
              </a:rPr>
              <a:t>These colors ——&gt;</a:t>
            </a:r>
            <a:br>
              <a:rPr lang="en" sz="1800">
                <a:solidFill>
                  <a:schemeClr val="dk1"/>
                </a:solidFill>
                <a:latin typeface="Avenir"/>
                <a:ea typeface="Avenir"/>
                <a:cs typeface="Avenir"/>
                <a:sym typeface="Avenir"/>
              </a:rPr>
            </a:br>
            <a:r>
              <a:rPr lang="en" sz="1800">
                <a:solidFill>
                  <a:schemeClr val="dk1"/>
                </a:solidFill>
                <a:latin typeface="Avenir"/>
                <a:ea typeface="Avenir"/>
                <a:cs typeface="Avenir"/>
                <a:sym typeface="Avenir"/>
              </a:rPr>
              <a:t>aren’t actually stored in the file, the editor just adds them on your screen to help make it look prettier</a:t>
            </a:r>
            <a:endParaRPr sz="1100"/>
          </a:p>
        </p:txBody>
      </p:sp>
      <p:sp>
        <p:nvSpPr>
          <p:cNvPr id="229" name="Google Shape;229;p35"/>
          <p:cNvSpPr/>
          <p:nvPr/>
        </p:nvSpPr>
        <p:spPr>
          <a:xfrm>
            <a:off x="1133562" y="564230"/>
            <a:ext cx="6876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rgbClr val="C00000"/>
                </a:solidFill>
                <a:latin typeface="Avenir"/>
                <a:ea typeface="Avenir"/>
                <a:cs typeface="Avenir"/>
                <a:sym typeface="Avenir"/>
              </a:rPr>
              <a:t>XML</a:t>
            </a:r>
            <a:endParaRPr b="1" sz="1800">
              <a:solidFill>
                <a:schemeClr val="dk1"/>
              </a:solidFill>
              <a:latin typeface="Avenir"/>
              <a:ea typeface="Avenir"/>
              <a:cs typeface="Avenir"/>
              <a:sym typeface="Avenir"/>
            </a:endParaRPr>
          </a:p>
        </p:txBody>
      </p:sp>
      <p:sp>
        <p:nvSpPr>
          <p:cNvPr id="230" name="Google Shape;230;p35"/>
          <p:cNvSpPr/>
          <p:nvPr/>
        </p:nvSpPr>
        <p:spPr>
          <a:xfrm>
            <a:off x="4332240" y="1236757"/>
            <a:ext cx="4192500" cy="3393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C00000"/>
                </a:solidFill>
                <a:latin typeface="Calibri"/>
                <a:ea typeface="Calibri"/>
                <a:cs typeface="Calibri"/>
                <a:sym typeface="Calibri"/>
              </a:rPr>
              <a:t>&lt;roll_call_vote&gt;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&lt;congress&gt;</a:t>
            </a:r>
            <a:r>
              <a:rPr lang="en" sz="1400">
                <a:solidFill>
                  <a:schemeClr val="dk1"/>
                </a:solidFill>
                <a:latin typeface="Calibri"/>
                <a:ea typeface="Calibri"/>
                <a:cs typeface="Calibri"/>
                <a:sym typeface="Calibri"/>
              </a:rPr>
              <a:t>115</a:t>
            </a:r>
            <a:r>
              <a:rPr lang="en" sz="1400">
                <a:solidFill>
                  <a:srgbClr val="C00000"/>
                </a:solidFill>
                <a:latin typeface="Calibri"/>
                <a:ea typeface="Calibri"/>
                <a:cs typeface="Calibri"/>
                <a:sym typeface="Calibri"/>
              </a:rPr>
              <a:t>&lt;/congress&gt;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&lt;session&gt;</a:t>
            </a:r>
            <a:r>
              <a:rPr lang="en" sz="1400">
                <a:solidFill>
                  <a:schemeClr val="dk1"/>
                </a:solidFill>
                <a:latin typeface="Calibri"/>
                <a:ea typeface="Calibri"/>
                <a:cs typeface="Calibri"/>
                <a:sym typeface="Calibri"/>
              </a:rPr>
              <a:t>1</a:t>
            </a:r>
            <a:r>
              <a:rPr lang="en" sz="1400">
                <a:solidFill>
                  <a:srgbClr val="C00000"/>
                </a:solidFill>
                <a:latin typeface="Calibri"/>
                <a:ea typeface="Calibri"/>
                <a:cs typeface="Calibri"/>
                <a:sym typeface="Calibri"/>
              </a:rPr>
              <a:t>&lt;/session&gt;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&lt;members&gt;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&lt;member&gt;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&lt;member_full&gt;</a:t>
            </a:r>
            <a:r>
              <a:rPr lang="en" sz="1400">
                <a:solidFill>
                  <a:schemeClr val="dk1"/>
                </a:solidFill>
                <a:latin typeface="Calibri"/>
                <a:ea typeface="Calibri"/>
                <a:cs typeface="Calibri"/>
                <a:sym typeface="Calibri"/>
              </a:rPr>
              <a:t>Alexander (R-TN)</a:t>
            </a:r>
            <a:r>
              <a:rPr lang="en" sz="1400">
                <a:solidFill>
                  <a:srgbClr val="C00000"/>
                </a:solidFill>
                <a:latin typeface="Calibri"/>
                <a:ea typeface="Calibri"/>
                <a:cs typeface="Calibri"/>
                <a:sym typeface="Calibri"/>
              </a:rPr>
              <a:t>&lt;/member_full&gt;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&lt;last_name&gt;</a:t>
            </a:r>
            <a:r>
              <a:rPr lang="en" sz="1400">
                <a:solidFill>
                  <a:schemeClr val="dk1"/>
                </a:solidFill>
                <a:latin typeface="Calibri"/>
                <a:ea typeface="Calibri"/>
                <a:cs typeface="Calibri"/>
                <a:sym typeface="Calibri"/>
              </a:rPr>
              <a:t>Alexander</a:t>
            </a:r>
            <a:r>
              <a:rPr lang="en" sz="1400">
                <a:solidFill>
                  <a:srgbClr val="C00000"/>
                </a:solidFill>
                <a:latin typeface="Calibri"/>
                <a:ea typeface="Calibri"/>
                <a:cs typeface="Calibri"/>
                <a:sym typeface="Calibri"/>
              </a:rPr>
              <a:t>&lt;/last_name&gt;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&lt;first_name&gt;</a:t>
            </a:r>
            <a:r>
              <a:rPr lang="en" sz="1400">
                <a:solidFill>
                  <a:schemeClr val="dk1"/>
                </a:solidFill>
                <a:latin typeface="Calibri"/>
                <a:ea typeface="Calibri"/>
                <a:cs typeface="Calibri"/>
                <a:sym typeface="Calibri"/>
              </a:rPr>
              <a:t>Lamar</a:t>
            </a:r>
            <a:r>
              <a:rPr lang="en" sz="1400">
                <a:solidFill>
                  <a:srgbClr val="C00000"/>
                </a:solidFill>
                <a:latin typeface="Calibri"/>
                <a:ea typeface="Calibri"/>
                <a:cs typeface="Calibri"/>
                <a:sym typeface="Calibri"/>
              </a:rPr>
              <a:t>&lt;/first_name&gt;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&lt;party&gt;</a:t>
            </a:r>
            <a:r>
              <a:rPr lang="en" sz="1400">
                <a:solidFill>
                  <a:schemeClr val="dk1"/>
                </a:solidFill>
                <a:latin typeface="Calibri"/>
                <a:ea typeface="Calibri"/>
                <a:cs typeface="Calibri"/>
                <a:sym typeface="Calibri"/>
              </a:rPr>
              <a:t>R</a:t>
            </a:r>
            <a:r>
              <a:rPr lang="en" sz="1400">
                <a:solidFill>
                  <a:srgbClr val="C00000"/>
                </a:solidFill>
                <a:latin typeface="Calibri"/>
                <a:ea typeface="Calibri"/>
                <a:cs typeface="Calibri"/>
                <a:sym typeface="Calibri"/>
              </a:rPr>
              <a:t>&lt;/party&gt;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&lt;state&gt;</a:t>
            </a:r>
            <a:r>
              <a:rPr lang="en" sz="1400">
                <a:solidFill>
                  <a:schemeClr val="dk1"/>
                </a:solidFill>
                <a:latin typeface="Calibri"/>
                <a:ea typeface="Calibri"/>
                <a:cs typeface="Calibri"/>
                <a:sym typeface="Calibri"/>
              </a:rPr>
              <a:t>TN</a:t>
            </a:r>
            <a:r>
              <a:rPr lang="en" sz="1400">
                <a:solidFill>
                  <a:srgbClr val="C00000"/>
                </a:solidFill>
                <a:latin typeface="Calibri"/>
                <a:ea typeface="Calibri"/>
                <a:cs typeface="Calibri"/>
                <a:sym typeface="Calibri"/>
              </a:rPr>
              <a:t>&lt;/state&gt;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&lt;vote_cast&gt;</a:t>
            </a:r>
            <a:r>
              <a:rPr lang="en" sz="1400">
                <a:solidFill>
                  <a:schemeClr val="dk1"/>
                </a:solidFill>
                <a:latin typeface="Calibri"/>
                <a:ea typeface="Calibri"/>
                <a:cs typeface="Calibri"/>
                <a:sym typeface="Calibri"/>
              </a:rPr>
              <a:t>Yea</a:t>
            </a:r>
            <a:r>
              <a:rPr lang="en" sz="1400">
                <a:solidFill>
                  <a:srgbClr val="C00000"/>
                </a:solidFill>
                <a:latin typeface="Calibri"/>
                <a:ea typeface="Calibri"/>
                <a:cs typeface="Calibri"/>
                <a:sym typeface="Calibri"/>
              </a:rPr>
              <a:t>&lt;/vote_cast&gt;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&lt;/member&gt;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  &lt;/members&gt;</a:t>
            </a:r>
            <a:endParaRPr sz="1100"/>
          </a:p>
          <a:p>
            <a:pPr indent="0" lvl="0" marL="0" marR="0" rtl="0" algn="l">
              <a:spcBef>
                <a:spcPts val="0"/>
              </a:spcBef>
              <a:spcAft>
                <a:spcPts val="0"/>
              </a:spcAft>
              <a:buNone/>
            </a:pPr>
            <a:r>
              <a:rPr lang="en" sz="1400">
                <a:solidFill>
                  <a:srgbClr val="C00000"/>
                </a:solidFill>
                <a:latin typeface="Calibri"/>
                <a:ea typeface="Calibri"/>
                <a:cs typeface="Calibri"/>
                <a:sym typeface="Calibri"/>
              </a:rPr>
              <a:t>&lt;/roll_call_vote&gt;</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p:nvPr/>
        </p:nvSpPr>
        <p:spPr>
          <a:xfrm>
            <a:off x="0" y="0"/>
            <a:ext cx="9144000" cy="425700"/>
          </a:xfrm>
          <a:prstGeom prst="rect">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36"/>
          <p:cNvSpPr/>
          <p:nvPr/>
        </p:nvSpPr>
        <p:spPr>
          <a:xfrm>
            <a:off x="6334125" y="50103"/>
            <a:ext cx="866700" cy="346200"/>
          </a:xfrm>
          <a:prstGeom prst="rect">
            <a:avLst/>
          </a:prstGeom>
          <a:solidFill>
            <a:srgbClr val="1F38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8" name="Google Shape;238;p36"/>
          <p:cNvSpPr/>
          <p:nvPr/>
        </p:nvSpPr>
        <p:spPr>
          <a:xfrm>
            <a:off x="1162137" y="50103"/>
            <a:ext cx="6876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rgbClr val="303336"/>
                </a:solidFill>
                <a:latin typeface="Avenir"/>
                <a:ea typeface="Avenir"/>
                <a:cs typeface="Avenir"/>
                <a:sym typeface="Avenir"/>
              </a:rPr>
              <a:t>Considerations when choosing a dataset: </a:t>
            </a:r>
            <a:r>
              <a:rPr lang="en" sz="1800">
                <a:solidFill>
                  <a:schemeClr val="lt1"/>
                </a:solidFill>
                <a:latin typeface="Avenir"/>
                <a:ea typeface="Avenir"/>
                <a:cs typeface="Avenir"/>
                <a:sym typeface="Avenir"/>
              </a:rPr>
              <a:t>formats</a:t>
            </a:r>
            <a:endParaRPr sz="1100"/>
          </a:p>
        </p:txBody>
      </p:sp>
      <p:sp>
        <p:nvSpPr>
          <p:cNvPr id="239" name="Google Shape;239;p36"/>
          <p:cNvSpPr txBox="1"/>
          <p:nvPr>
            <p:ph idx="12" type="sldNum"/>
          </p:nvPr>
        </p:nvSpPr>
        <p:spPr>
          <a:xfrm>
            <a:off x="8610600" y="4756789"/>
            <a:ext cx="3795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40" name="Google Shape;240;p36"/>
          <p:cNvSpPr/>
          <p:nvPr/>
        </p:nvSpPr>
        <p:spPr>
          <a:xfrm>
            <a:off x="671863" y="1236757"/>
            <a:ext cx="4166700" cy="31035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0"/>
              </a:spcBef>
              <a:spcAft>
                <a:spcPts val="0"/>
              </a:spcAft>
              <a:buClr>
                <a:schemeClr val="dk1"/>
              </a:buClr>
              <a:buSzPts val="1800"/>
              <a:buFont typeface="Arial"/>
              <a:buChar char="•"/>
            </a:pPr>
            <a:r>
              <a:rPr lang="en" sz="1800">
                <a:solidFill>
                  <a:schemeClr val="dk1"/>
                </a:solidFill>
                <a:latin typeface="Avenir"/>
                <a:ea typeface="Avenir"/>
                <a:cs typeface="Avenir"/>
                <a:sym typeface="Avenir"/>
              </a:rPr>
              <a:t>JSON (.json)</a:t>
            </a:r>
            <a:endParaRPr sz="1100"/>
          </a:p>
          <a:p>
            <a:pPr indent="-254000" lvl="0" marL="254000" marR="0" rtl="0" algn="l">
              <a:lnSpc>
                <a:spcPct val="150000"/>
              </a:lnSpc>
              <a:spcBef>
                <a:spcPts val="1100"/>
              </a:spcBef>
              <a:spcAft>
                <a:spcPts val="0"/>
              </a:spcAft>
              <a:buClr>
                <a:schemeClr val="dk1"/>
              </a:buClr>
              <a:buSzPts val="1800"/>
              <a:buFont typeface="Arial"/>
              <a:buChar char="•"/>
            </a:pPr>
            <a:r>
              <a:rPr b="1" lang="en" sz="1800">
                <a:solidFill>
                  <a:schemeClr val="dk1"/>
                </a:solidFill>
                <a:latin typeface="Avenir"/>
                <a:ea typeface="Avenir"/>
                <a:cs typeface="Avenir"/>
                <a:sym typeface="Avenir"/>
              </a:rPr>
              <a:t>J</a:t>
            </a:r>
            <a:r>
              <a:rPr lang="en" sz="1800">
                <a:solidFill>
                  <a:schemeClr val="dk1"/>
                </a:solidFill>
                <a:latin typeface="Avenir"/>
                <a:ea typeface="Avenir"/>
                <a:cs typeface="Avenir"/>
                <a:sym typeface="Avenir"/>
              </a:rPr>
              <a:t>ava</a:t>
            </a:r>
            <a:r>
              <a:rPr b="1" lang="en" sz="1800">
                <a:solidFill>
                  <a:schemeClr val="dk1"/>
                </a:solidFill>
                <a:latin typeface="Avenir"/>
                <a:ea typeface="Avenir"/>
                <a:cs typeface="Avenir"/>
                <a:sym typeface="Avenir"/>
              </a:rPr>
              <a:t>S</a:t>
            </a:r>
            <a:r>
              <a:rPr lang="en" sz="1800">
                <a:solidFill>
                  <a:schemeClr val="dk1"/>
                </a:solidFill>
                <a:latin typeface="Avenir"/>
                <a:ea typeface="Avenir"/>
                <a:cs typeface="Avenir"/>
                <a:sym typeface="Avenir"/>
              </a:rPr>
              <a:t>cript </a:t>
            </a:r>
            <a:r>
              <a:rPr b="1" lang="en" sz="1800">
                <a:solidFill>
                  <a:schemeClr val="dk1"/>
                </a:solidFill>
                <a:latin typeface="Avenir"/>
                <a:ea typeface="Avenir"/>
                <a:cs typeface="Avenir"/>
                <a:sym typeface="Avenir"/>
              </a:rPr>
              <a:t>O</a:t>
            </a:r>
            <a:r>
              <a:rPr lang="en" sz="1800">
                <a:solidFill>
                  <a:schemeClr val="dk1"/>
                </a:solidFill>
                <a:latin typeface="Avenir"/>
                <a:ea typeface="Avenir"/>
                <a:cs typeface="Avenir"/>
                <a:sym typeface="Avenir"/>
              </a:rPr>
              <a:t>bject </a:t>
            </a:r>
            <a:r>
              <a:rPr b="1" lang="en" sz="1800">
                <a:solidFill>
                  <a:schemeClr val="dk1"/>
                </a:solidFill>
                <a:latin typeface="Avenir"/>
                <a:ea typeface="Avenir"/>
                <a:cs typeface="Avenir"/>
                <a:sym typeface="Avenir"/>
              </a:rPr>
              <a:t>N</a:t>
            </a:r>
            <a:r>
              <a:rPr lang="en" sz="1800">
                <a:solidFill>
                  <a:schemeClr val="dk1"/>
                </a:solidFill>
                <a:latin typeface="Avenir"/>
                <a:ea typeface="Avenir"/>
                <a:cs typeface="Avenir"/>
                <a:sym typeface="Avenir"/>
              </a:rPr>
              <a:t>otation</a:t>
            </a:r>
            <a:endParaRPr sz="1100"/>
          </a:p>
          <a:p>
            <a:pPr indent="-254000" lvl="0" marL="254000" marR="0" rtl="0" algn="l">
              <a:lnSpc>
                <a:spcPct val="150000"/>
              </a:lnSpc>
              <a:spcBef>
                <a:spcPts val="1100"/>
              </a:spcBef>
              <a:spcAft>
                <a:spcPts val="0"/>
              </a:spcAft>
              <a:buClr>
                <a:schemeClr val="dk1"/>
              </a:buClr>
              <a:buSzPts val="1800"/>
              <a:buFont typeface="Arial"/>
              <a:buChar char="•"/>
            </a:pPr>
            <a:r>
              <a:rPr lang="en" sz="1800">
                <a:solidFill>
                  <a:schemeClr val="dk1"/>
                </a:solidFill>
                <a:latin typeface="Avenir"/>
                <a:ea typeface="Avenir"/>
                <a:cs typeface="Avenir"/>
                <a:sym typeface="Avenir"/>
              </a:rPr>
              <a:t>Like XML, data is annotated</a:t>
            </a:r>
            <a:endParaRPr sz="1100"/>
          </a:p>
          <a:p>
            <a:pPr indent="-254000" lvl="0" marL="254000" marR="0" rtl="0" algn="l">
              <a:lnSpc>
                <a:spcPct val="150000"/>
              </a:lnSpc>
              <a:spcBef>
                <a:spcPts val="1100"/>
              </a:spcBef>
              <a:spcAft>
                <a:spcPts val="0"/>
              </a:spcAft>
              <a:buClr>
                <a:schemeClr val="dk1"/>
              </a:buClr>
              <a:buSzPts val="1800"/>
              <a:buFont typeface="Arial"/>
              <a:buChar char="•"/>
            </a:pPr>
            <a:r>
              <a:rPr lang="en" sz="1800">
                <a:solidFill>
                  <a:schemeClr val="dk1"/>
                </a:solidFill>
                <a:latin typeface="Avenir"/>
                <a:ea typeface="Avenir"/>
                <a:cs typeface="Avenir"/>
                <a:sym typeface="Avenir"/>
              </a:rPr>
              <a:t>A nesting of key-value pairs</a:t>
            </a:r>
            <a:endParaRPr sz="1100"/>
          </a:p>
          <a:p>
            <a:pPr indent="-254000" lvl="0" marL="254000" marR="0" rtl="0" algn="l">
              <a:lnSpc>
                <a:spcPct val="150000"/>
              </a:lnSpc>
              <a:spcBef>
                <a:spcPts val="1100"/>
              </a:spcBef>
              <a:spcAft>
                <a:spcPts val="0"/>
              </a:spcAft>
              <a:buClr>
                <a:schemeClr val="dk1"/>
              </a:buClr>
              <a:buSzPts val="1800"/>
              <a:buFont typeface="Arial"/>
              <a:buChar char="•"/>
            </a:pPr>
            <a:r>
              <a:rPr lang="en" sz="1800">
                <a:solidFill>
                  <a:schemeClr val="dk1"/>
                </a:solidFill>
                <a:latin typeface="Avenir"/>
                <a:ea typeface="Avenir"/>
                <a:cs typeface="Avenir"/>
                <a:sym typeface="Avenir"/>
              </a:rPr>
              <a:t>When whitespace is removed, can be more space efficient than XML</a:t>
            </a:r>
            <a:endParaRPr sz="1100"/>
          </a:p>
        </p:txBody>
      </p:sp>
      <p:sp>
        <p:nvSpPr>
          <p:cNvPr id="241" name="Google Shape;241;p36"/>
          <p:cNvSpPr/>
          <p:nvPr/>
        </p:nvSpPr>
        <p:spPr>
          <a:xfrm>
            <a:off x="1133562" y="564230"/>
            <a:ext cx="6876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rgbClr val="C00000"/>
                </a:solidFill>
                <a:latin typeface="Avenir"/>
                <a:ea typeface="Avenir"/>
                <a:cs typeface="Avenir"/>
                <a:sym typeface="Avenir"/>
              </a:rPr>
              <a:t>JSON</a:t>
            </a:r>
            <a:endParaRPr b="1" sz="1800">
              <a:solidFill>
                <a:schemeClr val="dk1"/>
              </a:solidFill>
              <a:latin typeface="Avenir"/>
              <a:ea typeface="Avenir"/>
              <a:cs typeface="Avenir"/>
              <a:sym typeface="Avenir"/>
            </a:endParaRPr>
          </a:p>
        </p:txBody>
      </p:sp>
      <p:pic>
        <p:nvPicPr>
          <p:cNvPr id="242" name="Google Shape;242;p36"/>
          <p:cNvPicPr preferRelativeResize="0"/>
          <p:nvPr/>
        </p:nvPicPr>
        <p:blipFill rotWithShape="1">
          <a:blip r:embed="rId3">
            <a:alphaModFix/>
          </a:blip>
          <a:srcRect b="0" l="0" r="0" t="0"/>
          <a:stretch/>
        </p:blipFill>
        <p:spPr>
          <a:xfrm>
            <a:off x="5333095" y="910479"/>
            <a:ext cx="3277506" cy="413110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p:nvPr/>
        </p:nvSpPr>
        <p:spPr>
          <a:xfrm>
            <a:off x="0" y="0"/>
            <a:ext cx="9144000" cy="425700"/>
          </a:xfrm>
          <a:prstGeom prst="rect">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9" name="Google Shape;249;p37"/>
          <p:cNvSpPr/>
          <p:nvPr/>
        </p:nvSpPr>
        <p:spPr>
          <a:xfrm>
            <a:off x="6334125" y="50103"/>
            <a:ext cx="866700" cy="346200"/>
          </a:xfrm>
          <a:prstGeom prst="rect">
            <a:avLst/>
          </a:prstGeom>
          <a:solidFill>
            <a:srgbClr val="1F38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0" name="Google Shape;250;p37"/>
          <p:cNvSpPr/>
          <p:nvPr/>
        </p:nvSpPr>
        <p:spPr>
          <a:xfrm>
            <a:off x="1162137" y="50103"/>
            <a:ext cx="6876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rgbClr val="303336"/>
                </a:solidFill>
                <a:latin typeface="Avenir"/>
                <a:ea typeface="Avenir"/>
                <a:cs typeface="Avenir"/>
                <a:sym typeface="Avenir"/>
              </a:rPr>
              <a:t>Considerations when choosing a dataset: </a:t>
            </a:r>
            <a:r>
              <a:rPr lang="en" sz="1800">
                <a:solidFill>
                  <a:schemeClr val="lt1"/>
                </a:solidFill>
                <a:latin typeface="Avenir"/>
                <a:ea typeface="Avenir"/>
                <a:cs typeface="Avenir"/>
                <a:sym typeface="Avenir"/>
              </a:rPr>
              <a:t>formats</a:t>
            </a:r>
            <a:endParaRPr sz="1100"/>
          </a:p>
        </p:txBody>
      </p:sp>
      <p:sp>
        <p:nvSpPr>
          <p:cNvPr id="251" name="Google Shape;251;p37"/>
          <p:cNvSpPr txBox="1"/>
          <p:nvPr>
            <p:ph idx="12" type="sldNum"/>
          </p:nvPr>
        </p:nvSpPr>
        <p:spPr>
          <a:xfrm>
            <a:off x="8610600" y="4756789"/>
            <a:ext cx="3795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7"/>
          <p:cNvSpPr/>
          <p:nvPr/>
        </p:nvSpPr>
        <p:spPr>
          <a:xfrm>
            <a:off x="671863" y="1236757"/>
            <a:ext cx="4166700" cy="31035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0"/>
              </a:spcBef>
              <a:spcAft>
                <a:spcPts val="0"/>
              </a:spcAft>
              <a:buClr>
                <a:schemeClr val="dk1"/>
              </a:buClr>
              <a:buSzPts val="1800"/>
              <a:buFont typeface="Arial"/>
              <a:buChar char="•"/>
            </a:pPr>
            <a:r>
              <a:rPr lang="en" sz="1800">
                <a:solidFill>
                  <a:schemeClr val="dk1"/>
                </a:solidFill>
                <a:latin typeface="Avenir"/>
                <a:ea typeface="Avenir"/>
                <a:cs typeface="Avenir"/>
                <a:sym typeface="Avenir"/>
              </a:rPr>
              <a:t>.yaml</a:t>
            </a:r>
            <a:endParaRPr sz="1100"/>
          </a:p>
          <a:p>
            <a:pPr indent="-254000" lvl="0" marL="254000" marR="0" rtl="0" algn="l">
              <a:lnSpc>
                <a:spcPct val="150000"/>
              </a:lnSpc>
              <a:spcBef>
                <a:spcPts val="1100"/>
              </a:spcBef>
              <a:spcAft>
                <a:spcPts val="0"/>
              </a:spcAft>
              <a:buClr>
                <a:schemeClr val="dk1"/>
              </a:buClr>
              <a:buSzPts val="1800"/>
              <a:buFont typeface="Arial"/>
              <a:buChar char="•"/>
            </a:pPr>
            <a:r>
              <a:rPr b="1" lang="en" sz="1800">
                <a:solidFill>
                  <a:schemeClr val="dk1"/>
                </a:solidFill>
                <a:latin typeface="Avenir"/>
                <a:ea typeface="Avenir"/>
                <a:cs typeface="Avenir"/>
                <a:sym typeface="Avenir"/>
              </a:rPr>
              <a:t> YAML Ain't Markup Language</a:t>
            </a:r>
            <a:endParaRPr sz="1100"/>
          </a:p>
          <a:p>
            <a:pPr indent="-254000" lvl="0" marL="254000" marR="0" rtl="0" algn="l">
              <a:lnSpc>
                <a:spcPct val="150000"/>
              </a:lnSpc>
              <a:spcBef>
                <a:spcPts val="1100"/>
              </a:spcBef>
              <a:spcAft>
                <a:spcPts val="0"/>
              </a:spcAft>
              <a:buClr>
                <a:schemeClr val="dk1"/>
              </a:buClr>
              <a:buSzPts val="1800"/>
              <a:buFont typeface="Arial"/>
              <a:buChar char="•"/>
            </a:pPr>
            <a:r>
              <a:rPr lang="en" sz="1800">
                <a:solidFill>
                  <a:schemeClr val="dk1"/>
                </a:solidFill>
                <a:latin typeface="Avenir"/>
                <a:ea typeface="Avenir"/>
                <a:cs typeface="Avenir"/>
                <a:sym typeface="Avenir"/>
              </a:rPr>
              <a:t>Commonly used for configuration files and in applications where data is being stored or transmitted</a:t>
            </a:r>
            <a:endParaRPr sz="1100"/>
          </a:p>
          <a:p>
            <a:pPr indent="-254000" lvl="0" marL="254000" marR="0" rtl="0" algn="l">
              <a:lnSpc>
                <a:spcPct val="150000"/>
              </a:lnSpc>
              <a:spcBef>
                <a:spcPts val="1100"/>
              </a:spcBef>
              <a:spcAft>
                <a:spcPts val="0"/>
              </a:spcAft>
              <a:buClr>
                <a:schemeClr val="dk1"/>
              </a:buClr>
              <a:buSzPts val="1800"/>
              <a:buFont typeface="Arial"/>
              <a:buChar char="•"/>
            </a:pPr>
            <a:r>
              <a:t/>
            </a:r>
            <a:endParaRPr sz="1100"/>
          </a:p>
        </p:txBody>
      </p:sp>
      <p:sp>
        <p:nvSpPr>
          <p:cNvPr id="253" name="Google Shape;253;p37"/>
          <p:cNvSpPr/>
          <p:nvPr/>
        </p:nvSpPr>
        <p:spPr>
          <a:xfrm>
            <a:off x="1133562" y="564230"/>
            <a:ext cx="6876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rgbClr val="C00000"/>
                </a:solidFill>
                <a:latin typeface="Avenir"/>
                <a:ea typeface="Avenir"/>
                <a:cs typeface="Avenir"/>
                <a:sym typeface="Avenir"/>
              </a:rPr>
              <a:t>YAML</a:t>
            </a:r>
            <a:endParaRPr b="1" sz="1800">
              <a:solidFill>
                <a:schemeClr val="dk1"/>
              </a:solidFill>
              <a:latin typeface="Avenir"/>
              <a:ea typeface="Avenir"/>
              <a:cs typeface="Avenir"/>
              <a:sym typeface="Avenir"/>
            </a:endParaRPr>
          </a:p>
        </p:txBody>
      </p:sp>
      <p:pic>
        <p:nvPicPr>
          <p:cNvPr id="254" name="Google Shape;254;p37"/>
          <p:cNvPicPr preferRelativeResize="0"/>
          <p:nvPr/>
        </p:nvPicPr>
        <p:blipFill>
          <a:blip r:embed="rId3">
            <a:alphaModFix/>
          </a:blip>
          <a:stretch>
            <a:fillRect/>
          </a:stretch>
        </p:blipFill>
        <p:spPr>
          <a:xfrm>
            <a:off x="5196238" y="748905"/>
            <a:ext cx="3467237" cy="37758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p:nvPr/>
        </p:nvSpPr>
        <p:spPr>
          <a:xfrm>
            <a:off x="0" y="0"/>
            <a:ext cx="9144000" cy="425700"/>
          </a:xfrm>
          <a:prstGeom prst="rect">
            <a:avLst/>
          </a:prstGeom>
          <a:solidFill>
            <a:srgbClr val="BBD6E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1" name="Google Shape;261;p38"/>
          <p:cNvSpPr/>
          <p:nvPr/>
        </p:nvSpPr>
        <p:spPr>
          <a:xfrm>
            <a:off x="6334125" y="50103"/>
            <a:ext cx="866700" cy="346200"/>
          </a:xfrm>
          <a:prstGeom prst="rect">
            <a:avLst/>
          </a:prstGeom>
          <a:solidFill>
            <a:srgbClr val="1F38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2" name="Google Shape;262;p38"/>
          <p:cNvSpPr/>
          <p:nvPr/>
        </p:nvSpPr>
        <p:spPr>
          <a:xfrm>
            <a:off x="1162137" y="50103"/>
            <a:ext cx="6876900" cy="346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800">
                <a:solidFill>
                  <a:srgbClr val="303336"/>
                </a:solidFill>
                <a:latin typeface="Avenir"/>
                <a:ea typeface="Avenir"/>
                <a:cs typeface="Avenir"/>
                <a:sym typeface="Avenir"/>
              </a:rPr>
              <a:t>Considerations when choosing a dataset: </a:t>
            </a:r>
            <a:r>
              <a:rPr lang="en" sz="1800">
                <a:solidFill>
                  <a:schemeClr val="lt1"/>
                </a:solidFill>
                <a:latin typeface="Avenir"/>
                <a:ea typeface="Avenir"/>
                <a:cs typeface="Avenir"/>
                <a:sym typeface="Avenir"/>
              </a:rPr>
              <a:t>formats</a:t>
            </a:r>
            <a:endParaRPr sz="1100"/>
          </a:p>
        </p:txBody>
      </p:sp>
      <p:sp>
        <p:nvSpPr>
          <p:cNvPr id="263" name="Google Shape;263;p38"/>
          <p:cNvSpPr txBox="1"/>
          <p:nvPr>
            <p:ph idx="12" type="sldNum"/>
          </p:nvPr>
        </p:nvSpPr>
        <p:spPr>
          <a:xfrm>
            <a:off x="8610600" y="4756789"/>
            <a:ext cx="3795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64" name="Google Shape;264;p38"/>
          <p:cNvSpPr/>
          <p:nvPr/>
        </p:nvSpPr>
        <p:spPr>
          <a:xfrm>
            <a:off x="802655" y="1267639"/>
            <a:ext cx="7595700" cy="26880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0"/>
              </a:spcBef>
              <a:spcAft>
                <a:spcPts val="0"/>
              </a:spcAft>
              <a:buClr>
                <a:schemeClr val="dk1"/>
              </a:buClr>
              <a:buSzPts val="1800"/>
              <a:buFont typeface="Arial"/>
              <a:buChar char="•"/>
            </a:pPr>
            <a:r>
              <a:rPr lang="en" sz="1800">
                <a:solidFill>
                  <a:schemeClr val="dk1"/>
                </a:solidFill>
                <a:latin typeface="Avenir"/>
                <a:ea typeface="Avenir"/>
                <a:cs typeface="Avenir"/>
                <a:sym typeface="Avenir"/>
              </a:rPr>
              <a:t>They can all express the same content</a:t>
            </a:r>
            <a:endParaRPr sz="1100"/>
          </a:p>
          <a:p>
            <a:pPr indent="-254000" lvl="0" marL="254000" marR="0" rtl="0" algn="l">
              <a:lnSpc>
                <a:spcPct val="150000"/>
              </a:lnSpc>
              <a:spcBef>
                <a:spcPts val="1100"/>
              </a:spcBef>
              <a:spcAft>
                <a:spcPts val="0"/>
              </a:spcAft>
              <a:buClr>
                <a:schemeClr val="dk1"/>
              </a:buClr>
              <a:buSzPts val="1800"/>
              <a:buFont typeface="Arial"/>
              <a:buChar char="•"/>
            </a:pPr>
            <a:r>
              <a:rPr lang="en" sz="1800">
                <a:solidFill>
                  <a:schemeClr val="dk1"/>
                </a:solidFill>
                <a:latin typeface="Avenir"/>
                <a:ea typeface="Avenir"/>
                <a:cs typeface="Avenir"/>
                <a:sym typeface="Avenir"/>
              </a:rPr>
              <a:t>Plain Text doesn’t have structure, but is very easy to work with</a:t>
            </a:r>
            <a:endParaRPr sz="1100"/>
          </a:p>
          <a:p>
            <a:pPr indent="-254000" lvl="0" marL="254000" marR="0" rtl="0" algn="l">
              <a:lnSpc>
                <a:spcPct val="150000"/>
              </a:lnSpc>
              <a:spcBef>
                <a:spcPts val="1100"/>
              </a:spcBef>
              <a:spcAft>
                <a:spcPts val="0"/>
              </a:spcAft>
              <a:buClr>
                <a:schemeClr val="dk1"/>
              </a:buClr>
              <a:buSzPts val="1800"/>
              <a:buFont typeface="Arial"/>
              <a:buChar char="•"/>
            </a:pPr>
            <a:r>
              <a:rPr lang="en" sz="1800">
                <a:solidFill>
                  <a:schemeClr val="dk1"/>
                </a:solidFill>
                <a:latin typeface="Avenir"/>
                <a:ea typeface="Avenir"/>
                <a:cs typeface="Avenir"/>
                <a:sym typeface="Avenir"/>
              </a:rPr>
              <a:t>XML is the most verbose, harder to parse</a:t>
            </a:r>
            <a:endParaRPr sz="1100"/>
          </a:p>
          <a:p>
            <a:pPr indent="-254000" lvl="0" marL="254000" marR="0" rtl="0" algn="l">
              <a:lnSpc>
                <a:spcPct val="150000"/>
              </a:lnSpc>
              <a:spcBef>
                <a:spcPts val="1100"/>
              </a:spcBef>
              <a:spcAft>
                <a:spcPts val="0"/>
              </a:spcAft>
              <a:buClr>
                <a:schemeClr val="dk1"/>
              </a:buClr>
              <a:buSzPts val="1800"/>
              <a:buFont typeface="Arial"/>
              <a:buChar char="•"/>
            </a:pPr>
            <a:r>
              <a:rPr lang="en" sz="1800">
                <a:solidFill>
                  <a:schemeClr val="dk1"/>
                </a:solidFill>
                <a:latin typeface="Avenir"/>
                <a:ea typeface="Avenir"/>
                <a:cs typeface="Avenir"/>
                <a:sym typeface="Avenir"/>
              </a:rPr>
              <a:t>JSON doesn’t have &lt;/stuff_here&gt; end tags</a:t>
            </a:r>
            <a:endParaRPr sz="1100"/>
          </a:p>
          <a:p>
            <a:pPr indent="-254000" lvl="0" marL="254000" marR="0" rtl="0" algn="l">
              <a:lnSpc>
                <a:spcPct val="150000"/>
              </a:lnSpc>
              <a:spcBef>
                <a:spcPts val="1100"/>
              </a:spcBef>
              <a:spcAft>
                <a:spcPts val="0"/>
              </a:spcAft>
              <a:buClr>
                <a:schemeClr val="dk1"/>
              </a:buClr>
              <a:buSzPts val="1800"/>
              <a:buFont typeface="Arial"/>
              <a:buChar char="•"/>
            </a:pPr>
            <a:r>
              <a:rPr lang="en" sz="1800">
                <a:solidFill>
                  <a:schemeClr val="dk1"/>
                </a:solidFill>
                <a:latin typeface="Avenir"/>
                <a:ea typeface="Avenir"/>
                <a:cs typeface="Avenir"/>
                <a:sym typeface="Avenir"/>
              </a:rPr>
              <a:t>JSON is more succinct than XML (easier to parse)</a:t>
            </a:r>
            <a:endParaRPr sz="1800">
              <a:solidFill>
                <a:schemeClr val="dk1"/>
              </a:solidFill>
              <a:latin typeface="Avenir"/>
              <a:ea typeface="Avenir"/>
              <a:cs typeface="Avenir"/>
              <a:sym typeface="Avenir"/>
            </a:endParaRPr>
          </a:p>
          <a:p>
            <a:pPr indent="-254000" lvl="0" marL="254000" marR="0" rtl="0" algn="l">
              <a:lnSpc>
                <a:spcPct val="150000"/>
              </a:lnSpc>
              <a:spcBef>
                <a:spcPts val="1100"/>
              </a:spcBef>
              <a:spcAft>
                <a:spcPts val="0"/>
              </a:spcAft>
              <a:buClr>
                <a:schemeClr val="dk1"/>
              </a:buClr>
              <a:buSzPts val="1800"/>
              <a:buFont typeface="Avenir"/>
              <a:buChar char="•"/>
            </a:pPr>
            <a:r>
              <a:rPr lang="en" sz="1800">
                <a:solidFill>
                  <a:schemeClr val="dk1"/>
                </a:solidFill>
                <a:latin typeface="Avenir"/>
                <a:ea typeface="Avenir"/>
                <a:cs typeface="Avenir"/>
                <a:sym typeface="Avenir"/>
              </a:rPr>
              <a:t>YAML is meant to be "</a:t>
            </a:r>
            <a:r>
              <a:rPr lang="en" sz="1200">
                <a:solidFill>
                  <a:schemeClr val="dk1"/>
                </a:solidFill>
              </a:rPr>
              <a:t>human-friendly data serialization language for all programming languages</a:t>
            </a:r>
            <a:r>
              <a:rPr lang="en" sz="1800">
                <a:solidFill>
                  <a:schemeClr val="dk1"/>
                </a:solidFill>
                <a:latin typeface="Avenir"/>
                <a:ea typeface="Avenir"/>
                <a:cs typeface="Avenir"/>
                <a:sym typeface="Avenir"/>
              </a:rPr>
              <a:t>"</a:t>
            </a:r>
            <a:endParaRPr sz="1800">
              <a:solidFill>
                <a:schemeClr val="dk1"/>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Executable Files</a:t>
            </a:r>
            <a:endParaRPr/>
          </a:p>
        </p:txBody>
      </p:sp>
      <p:sp>
        <p:nvSpPr>
          <p:cNvPr id="270" name="Google Shape;270;p39"/>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 sz="2400"/>
              <a:t>A file containing a sequence of bytes. Each byte holds a bit pattern that represents part of a machine instruction for a particular processor. </a:t>
            </a:r>
            <a:endParaRPr sz="2400"/>
          </a:p>
          <a:p>
            <a:pPr indent="0" lvl="0" marL="457200" rtl="0" algn="l">
              <a:spcBef>
                <a:spcPts val="360"/>
              </a:spcBef>
              <a:spcAft>
                <a:spcPts val="0"/>
              </a:spcAft>
              <a:buNone/>
            </a:pPr>
            <a:r>
              <a:t/>
            </a:r>
            <a:endParaRPr sz="2400"/>
          </a:p>
          <a:p>
            <a:pPr indent="-381000" lvl="0" marL="457200" rtl="0" algn="l">
              <a:spcBef>
                <a:spcPts val="360"/>
              </a:spcBef>
              <a:spcAft>
                <a:spcPts val="0"/>
              </a:spcAft>
              <a:buSzPts val="2400"/>
              <a:buChar char="●"/>
            </a:pPr>
            <a:r>
              <a:rPr lang="en" sz="2400"/>
              <a:t>The operating system can load (copy) an executable file into main memory and can then execute the program.</a:t>
            </a:r>
            <a:endParaRPr sz="2400"/>
          </a:p>
          <a:p>
            <a:pPr indent="0" lvl="0" marL="0" rtl="0" algn="l">
              <a:spcBef>
                <a:spcPts val="360"/>
              </a:spcBef>
              <a:spcAft>
                <a:spcPts val="0"/>
              </a:spcAft>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Binary Files</a:t>
            </a:r>
            <a:endParaRPr/>
          </a:p>
        </p:txBody>
      </p:sp>
      <p:sp>
        <p:nvSpPr>
          <p:cNvPr id="276" name="Google Shape;276;p40"/>
          <p:cNvSpPr txBox="1"/>
          <p:nvPr>
            <p:ph idx="1" type="body"/>
          </p:nvPr>
        </p:nvSpPr>
        <p:spPr>
          <a:xfrm>
            <a:off x="313500" y="742950"/>
            <a:ext cx="8787900" cy="4000500"/>
          </a:xfrm>
          <a:prstGeom prst="rect">
            <a:avLst/>
          </a:prstGeom>
        </p:spPr>
        <p:txBody>
          <a:bodyPr anchorCtr="0" anchor="t" bIns="45700" lIns="91425" spcFirstLastPara="1" rIns="91425" wrap="square" tIns="45700">
            <a:noAutofit/>
          </a:bodyPr>
          <a:lstStyle/>
          <a:p>
            <a:pPr indent="-354330" lvl="0" marL="457200" rtl="0" algn="l">
              <a:spcBef>
                <a:spcPts val="360"/>
              </a:spcBef>
              <a:spcAft>
                <a:spcPts val="0"/>
              </a:spcAft>
              <a:buSzPts val="1980"/>
              <a:buChar char="●"/>
            </a:pPr>
            <a:r>
              <a:rPr lang="en"/>
              <a:t>A byte in an executable file can contain any possible 8-bit pattern. A file like this often is called a Binary File. This is misleading vocabulary. All files represent their information as binary patterns.</a:t>
            </a:r>
            <a:endParaRPr/>
          </a:p>
          <a:p>
            <a:pPr indent="-354330" lvl="0" marL="457200" rtl="0" algn="l">
              <a:spcBef>
                <a:spcPts val="0"/>
              </a:spcBef>
              <a:spcAft>
                <a:spcPts val="0"/>
              </a:spcAft>
              <a:buSzPts val="1980"/>
              <a:buChar char="●"/>
            </a:pPr>
            <a:r>
              <a:rPr lang="en"/>
              <a:t>Binary File (colloquial): a file in which a byte might contain any of the possible 256 patterns (in contrast to a text file in which a byte may only contain one of the 128 ASCII patterns, or fewer).</a:t>
            </a:r>
            <a:endParaRPr/>
          </a:p>
          <a:p>
            <a:pPr indent="-354330" lvl="0" marL="457200" rtl="0" algn="l">
              <a:spcBef>
                <a:spcPts val="0"/>
              </a:spcBef>
              <a:spcAft>
                <a:spcPts val="0"/>
              </a:spcAft>
              <a:buSzPts val="1980"/>
              <a:buChar char="●"/>
            </a:pPr>
            <a:r>
              <a:rPr lang="en"/>
              <a:t>Word File: A file containing a sequence of bytes holding bit patterns created by the MS Word program, which are understood only by that program (and a few others).</a:t>
            </a:r>
            <a:endParaRPr/>
          </a:p>
          <a:p>
            <a:pPr indent="-354330" lvl="0" marL="457200" rtl="0" algn="l">
              <a:spcBef>
                <a:spcPts val="0"/>
              </a:spcBef>
              <a:spcAft>
                <a:spcPts val="0"/>
              </a:spcAft>
              <a:buSzPts val="1980"/>
              <a:buChar char="●"/>
            </a:pPr>
            <a:r>
              <a:rPr lang="en"/>
              <a:t>There is nothing special about the various "types" of files. Each is a sequence of bytes. Each byte holds a bit pattern. A byte can hold one of 256 possible patterns (although some file types allow only 128 or fewer of these patterns). When longer bit patterns are needed they are held in several contiguous bytes.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Image data</a:t>
            </a:r>
            <a:endParaRPr/>
          </a:p>
        </p:txBody>
      </p:sp>
      <p:sp>
        <p:nvSpPr>
          <p:cNvPr descr="Rectangle: Click to edit Master text styles&#10;Second level&#10;Third level&#10;Fourth level&#10;Fifth level" id="282" name="Google Shape;282;p41"/>
          <p:cNvSpPr txBox="1"/>
          <p:nvPr>
            <p:ph idx="1" type="body"/>
          </p:nvPr>
        </p:nvSpPr>
        <p:spPr>
          <a:xfrm>
            <a:off x="838200" y="742950"/>
            <a:ext cx="7772400" cy="4000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80"/>
              <a:buChar char="●"/>
            </a:pPr>
            <a:r>
              <a:rPr lang="en"/>
              <a:t>Many image formats exist</a:t>
            </a:r>
            <a:endParaRPr/>
          </a:p>
          <a:p>
            <a:pPr indent="-342900" lvl="0" marL="342900" rtl="0" algn="l">
              <a:spcBef>
                <a:spcPts val="560"/>
              </a:spcBef>
              <a:spcAft>
                <a:spcPts val="0"/>
              </a:spcAft>
              <a:buSzPts val="3080"/>
              <a:buChar char="●"/>
            </a:pPr>
            <a:r>
              <a:rPr lang="en"/>
              <a:t>Divisible into two broad categories</a:t>
            </a:r>
            <a:endParaRPr/>
          </a:p>
          <a:p>
            <a:pPr indent="-285750" lvl="1" marL="742950" rtl="0" algn="l">
              <a:spcBef>
                <a:spcPts val="480"/>
              </a:spcBef>
              <a:spcAft>
                <a:spcPts val="0"/>
              </a:spcAft>
              <a:buSzPts val="1440"/>
              <a:buChar char="○"/>
            </a:pPr>
            <a:r>
              <a:rPr lang="en"/>
              <a:t>Bitmap/raster image</a:t>
            </a:r>
            <a:endParaRPr/>
          </a:p>
          <a:p>
            <a:pPr indent="-228600" lvl="2" marL="1143000" rtl="0" algn="l">
              <a:spcBef>
                <a:spcPts val="400"/>
              </a:spcBef>
              <a:spcAft>
                <a:spcPts val="0"/>
              </a:spcAft>
              <a:buSzPts val="1900"/>
              <a:buChar char="■"/>
            </a:pPr>
            <a:r>
              <a:rPr lang="en"/>
              <a:t>Collection of pixels</a:t>
            </a:r>
            <a:endParaRPr/>
          </a:p>
          <a:p>
            <a:pPr indent="-228600" lvl="2" marL="1143000" rtl="0" algn="l">
              <a:spcBef>
                <a:spcPts val="400"/>
              </a:spcBef>
              <a:spcAft>
                <a:spcPts val="0"/>
              </a:spcAft>
              <a:buSzPts val="1900"/>
              <a:buChar char="■"/>
            </a:pPr>
            <a:r>
              <a:rPr lang="en"/>
              <a:t>Paint programs and photo editors</a:t>
            </a:r>
            <a:endParaRPr/>
          </a:p>
          <a:p>
            <a:pPr indent="-228600" lvl="2" marL="1143000" rtl="0" algn="l">
              <a:spcBef>
                <a:spcPts val="400"/>
              </a:spcBef>
              <a:spcAft>
                <a:spcPts val="0"/>
              </a:spcAft>
              <a:buSzPts val="1900"/>
              <a:buChar char="■"/>
            </a:pPr>
            <a:r>
              <a:rPr lang="en"/>
              <a:t>JPEG, GIF, PNG, BMP, TIFF, etc.</a:t>
            </a:r>
            <a:endParaRPr/>
          </a:p>
          <a:p>
            <a:pPr indent="-285750" lvl="1" marL="742950" rtl="0" algn="l">
              <a:spcBef>
                <a:spcPts val="480"/>
              </a:spcBef>
              <a:spcAft>
                <a:spcPts val="0"/>
              </a:spcAft>
              <a:buSzPts val="1440"/>
              <a:buChar char="○"/>
            </a:pPr>
            <a:r>
              <a:rPr lang="en"/>
              <a:t>Vector/object image</a:t>
            </a:r>
            <a:endParaRPr/>
          </a:p>
          <a:p>
            <a:pPr indent="-228600" lvl="2" marL="1143000" rtl="0" algn="l">
              <a:spcBef>
                <a:spcPts val="400"/>
              </a:spcBef>
              <a:spcAft>
                <a:spcPts val="0"/>
              </a:spcAft>
              <a:buSzPts val="1900"/>
              <a:buChar char="■"/>
            </a:pPr>
            <a:r>
              <a:rPr lang="en"/>
              <a:t>Collection of geometrically defined objects</a:t>
            </a:r>
            <a:endParaRPr/>
          </a:p>
          <a:p>
            <a:pPr indent="-228600" lvl="2" marL="1143000" rtl="0" algn="l">
              <a:spcBef>
                <a:spcPts val="400"/>
              </a:spcBef>
              <a:spcAft>
                <a:spcPts val="0"/>
              </a:spcAft>
              <a:buSzPts val="1900"/>
              <a:buChar char="■"/>
            </a:pPr>
            <a:r>
              <a:rPr lang="en"/>
              <a:t>Draw programs</a:t>
            </a:r>
            <a:endParaRPr/>
          </a:p>
          <a:p>
            <a:pPr indent="-228600" lvl="2" marL="1143000" rtl="0" algn="l">
              <a:spcBef>
                <a:spcPts val="400"/>
              </a:spcBef>
              <a:spcAft>
                <a:spcPts val="0"/>
              </a:spcAft>
              <a:buSzPts val="1900"/>
              <a:buChar char="■"/>
            </a:pPr>
            <a:r>
              <a:rPr lang="en"/>
              <a:t>SVG, Flash, PostScript, etc.</a:t>
            </a:r>
            <a:endParaRPr/>
          </a:p>
        </p:txBody>
      </p:sp>
      <p:sp>
        <p:nvSpPr>
          <p:cNvPr id="283" name="Google Shape;283;p41"/>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 sz="1000">
                <a:solidFill>
                  <a:schemeClr val="dk1"/>
                </a:solidFill>
                <a:latin typeface="Tahoma"/>
                <a:ea typeface="Tahoma"/>
                <a:cs typeface="Tahoma"/>
                <a:sym typeface="Tahoma"/>
              </a:rPr>
              <a:t>2/3/2019</a:t>
            </a:r>
            <a:endParaRPr sz="1000">
              <a:solidFill>
                <a:schemeClr val="dk1"/>
              </a:solidFill>
              <a:latin typeface="Tahoma"/>
              <a:ea typeface="Tahoma"/>
              <a:cs typeface="Tahoma"/>
              <a:sym typeface="Tahoma"/>
            </a:endParaRPr>
          </a:p>
        </p:txBody>
      </p:sp>
      <p:sp>
        <p:nvSpPr>
          <p:cNvPr id="284" name="Google Shape;284;p41"/>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Tahoma"/>
                <a:ea typeface="Tahoma"/>
                <a:cs typeface="Tahoma"/>
                <a:sym typeface="Tahoma"/>
              </a:rPr>
              <a:t>IT520 Data Formats</a:t>
            </a:r>
            <a:endParaRPr/>
          </a:p>
        </p:txBody>
      </p:sp>
      <p:sp>
        <p:nvSpPr>
          <p:cNvPr id="285" name="Google Shape;285;p41"/>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000">
                <a:solidFill>
                  <a:schemeClr val="dk1"/>
                </a:solidFill>
                <a:latin typeface="Tahoma"/>
                <a:ea typeface="Tahoma"/>
                <a:cs typeface="Tahoma"/>
                <a:sym typeface="Tahoma"/>
              </a:rPr>
              <a:t>‹#›</a:t>
            </a:fld>
            <a:endParaRPr sz="1000">
              <a:solidFill>
                <a:schemeClr val="dk1"/>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Bitmap images</a:t>
            </a:r>
            <a:endParaRPr/>
          </a:p>
        </p:txBody>
      </p:sp>
      <p:sp>
        <p:nvSpPr>
          <p:cNvPr id="291" name="Google Shape;291;p42"/>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 sz="1000">
                <a:solidFill>
                  <a:schemeClr val="dk1"/>
                </a:solidFill>
                <a:latin typeface="Tahoma"/>
                <a:ea typeface="Tahoma"/>
                <a:cs typeface="Tahoma"/>
                <a:sym typeface="Tahoma"/>
              </a:rPr>
              <a:t>2/3/2019</a:t>
            </a:r>
            <a:endParaRPr sz="1000">
              <a:solidFill>
                <a:schemeClr val="dk1"/>
              </a:solidFill>
              <a:latin typeface="Tahoma"/>
              <a:ea typeface="Tahoma"/>
              <a:cs typeface="Tahoma"/>
              <a:sym typeface="Tahoma"/>
            </a:endParaRPr>
          </a:p>
        </p:txBody>
      </p:sp>
      <p:sp>
        <p:nvSpPr>
          <p:cNvPr id="292" name="Google Shape;292;p42"/>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Tahoma"/>
                <a:ea typeface="Tahoma"/>
                <a:cs typeface="Tahoma"/>
                <a:sym typeface="Tahoma"/>
              </a:rPr>
              <a:t>IT520 Data Formats</a:t>
            </a:r>
            <a:endParaRPr/>
          </a:p>
        </p:txBody>
      </p:sp>
      <p:sp>
        <p:nvSpPr>
          <p:cNvPr id="293" name="Google Shape;293;p42"/>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000">
                <a:solidFill>
                  <a:schemeClr val="dk1"/>
                </a:solidFill>
                <a:latin typeface="Tahoma"/>
                <a:ea typeface="Tahoma"/>
                <a:cs typeface="Tahoma"/>
                <a:sym typeface="Tahoma"/>
              </a:rPr>
              <a:t>‹#›</a:t>
            </a:fld>
            <a:endParaRPr sz="1000">
              <a:solidFill>
                <a:schemeClr val="dk1"/>
              </a:solidFill>
              <a:latin typeface="Tahoma"/>
              <a:ea typeface="Tahoma"/>
              <a:cs typeface="Tahoma"/>
              <a:sym typeface="Tahoma"/>
            </a:endParaRPr>
          </a:p>
        </p:txBody>
      </p:sp>
      <p:sp>
        <p:nvSpPr>
          <p:cNvPr descr="Rectangle: Click to edit Master text styles&#10;Second level&#10;Third level&#10;Fourth level&#10;Fifth level" id="294" name="Google Shape;294;p42"/>
          <p:cNvSpPr txBox="1"/>
          <p:nvPr/>
        </p:nvSpPr>
        <p:spPr>
          <a:xfrm>
            <a:off x="4724400" y="685800"/>
            <a:ext cx="4038600" cy="41719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980"/>
              <a:buFont typeface="Noto Sans Symbols"/>
              <a:buChar char="•"/>
            </a:pPr>
            <a:r>
              <a:rPr lang="en" sz="1800">
                <a:solidFill>
                  <a:schemeClr val="dk1"/>
                </a:solidFill>
                <a:latin typeface="Tahoma"/>
                <a:ea typeface="Tahoma"/>
                <a:cs typeface="Tahoma"/>
                <a:sym typeface="Tahoma"/>
              </a:rPr>
              <a:t>Superimpose grid over image</a:t>
            </a:r>
            <a:endParaRPr/>
          </a:p>
          <a:p>
            <a:pPr indent="-342900" lvl="1" marL="800100" marR="0" rtl="0" algn="l">
              <a:lnSpc>
                <a:spcPct val="90000"/>
              </a:lnSpc>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Each square is a picture element (pixel)</a:t>
            </a:r>
            <a:endParaRPr/>
          </a:p>
          <a:p>
            <a:pPr indent="-342900" lvl="1" marL="800100" marR="0" rtl="0" algn="l">
              <a:lnSpc>
                <a:spcPct val="90000"/>
              </a:lnSpc>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Record characteristics of each pixel in numeric form</a:t>
            </a:r>
            <a:endParaRPr/>
          </a:p>
          <a:p>
            <a:pPr indent="-342900" lvl="2" marL="1257300" marR="0" rtl="0" algn="l">
              <a:lnSpc>
                <a:spcPct val="90000"/>
              </a:lnSpc>
              <a:spcBef>
                <a:spcPts val="280"/>
              </a:spcBef>
              <a:spcAft>
                <a:spcPts val="0"/>
              </a:spcAft>
              <a:buClr>
                <a:schemeClr val="hlink"/>
              </a:buClr>
              <a:buSzPts val="1540"/>
              <a:buFont typeface="Noto Sans Symbols"/>
              <a:buChar char="•"/>
            </a:pPr>
            <a:r>
              <a:rPr b="0" i="0" lang="en" sz="1400" u="none" cap="none" strike="noStrike">
                <a:solidFill>
                  <a:schemeClr val="dk1"/>
                </a:solidFill>
                <a:latin typeface="Tahoma"/>
                <a:ea typeface="Tahoma"/>
                <a:cs typeface="Tahoma"/>
                <a:sym typeface="Tahoma"/>
              </a:rPr>
              <a:t>Color, color intensity, transparency, etc.</a:t>
            </a:r>
            <a:endParaRPr/>
          </a:p>
          <a:p>
            <a:pPr indent="-342900" lvl="2" marL="1257300" marR="0" rtl="0" algn="l">
              <a:lnSpc>
                <a:spcPct val="90000"/>
              </a:lnSpc>
              <a:spcBef>
                <a:spcPts val="280"/>
              </a:spcBef>
              <a:spcAft>
                <a:spcPts val="0"/>
              </a:spcAft>
              <a:buClr>
                <a:schemeClr val="hlink"/>
              </a:buClr>
              <a:buSzPts val="1540"/>
              <a:buFont typeface="Noto Sans Symbols"/>
              <a:buChar char="•"/>
            </a:pPr>
            <a:r>
              <a:rPr b="0" i="0" lang="en" sz="1400" u="none" cap="none" strike="noStrike">
                <a:solidFill>
                  <a:schemeClr val="dk1"/>
                </a:solidFill>
                <a:latin typeface="Tahoma"/>
                <a:ea typeface="Tahoma"/>
                <a:cs typeface="Tahoma"/>
                <a:sym typeface="Tahoma"/>
              </a:rPr>
              <a:t>Include metadata to clarify interpretation</a:t>
            </a:r>
            <a:endParaRPr/>
          </a:p>
          <a:p>
            <a:pPr indent="-342900" lvl="1" marL="800100" marR="0" rtl="0" algn="l">
              <a:lnSpc>
                <a:spcPct val="90000"/>
              </a:lnSpc>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Store pixel data row by row from top to bottom</a:t>
            </a:r>
            <a:endParaRPr/>
          </a:p>
          <a:p>
            <a:pPr indent="-342900" lvl="2" marL="1257300" marR="0" rtl="0" algn="l">
              <a:lnSpc>
                <a:spcPct val="90000"/>
              </a:lnSpc>
              <a:spcBef>
                <a:spcPts val="280"/>
              </a:spcBef>
              <a:spcAft>
                <a:spcPts val="0"/>
              </a:spcAft>
              <a:buClr>
                <a:schemeClr val="hlink"/>
              </a:buClr>
              <a:buSzPts val="1540"/>
              <a:buFont typeface="Noto Sans Symbols"/>
              <a:buChar char="•"/>
            </a:pPr>
            <a:r>
              <a:rPr b="0" i="0" lang="en" sz="1400" u="none" cap="none" strike="noStrike">
                <a:solidFill>
                  <a:schemeClr val="dk1"/>
                </a:solidFill>
                <a:latin typeface="Tahoma"/>
                <a:ea typeface="Tahoma"/>
                <a:cs typeface="Tahoma"/>
                <a:sym typeface="Tahoma"/>
              </a:rPr>
              <a:t>Each pixel’s data could require 1 bit to many bytes</a:t>
            </a:r>
            <a:endParaRPr/>
          </a:p>
          <a:p>
            <a:pPr indent="-342900" lvl="2" marL="1257300" marR="0" rtl="0" algn="l">
              <a:lnSpc>
                <a:spcPct val="90000"/>
              </a:lnSpc>
              <a:spcBef>
                <a:spcPts val="280"/>
              </a:spcBef>
              <a:spcAft>
                <a:spcPts val="0"/>
              </a:spcAft>
              <a:buClr>
                <a:schemeClr val="hlink"/>
              </a:buClr>
              <a:buSzPts val="1540"/>
              <a:buFont typeface="Noto Sans Symbols"/>
              <a:buChar char="•"/>
            </a:pPr>
            <a:r>
              <a:rPr b="0" i="0" lang="en" sz="1400" u="none" cap="none" strike="noStrike">
                <a:solidFill>
                  <a:schemeClr val="dk1"/>
                </a:solidFill>
                <a:latin typeface="Tahoma"/>
                <a:ea typeface="Tahoma"/>
                <a:cs typeface="Tahoma"/>
                <a:sym typeface="Tahoma"/>
              </a:rPr>
              <a:t>Storage adds up quickly</a:t>
            </a:r>
            <a:endParaRPr/>
          </a:p>
          <a:p>
            <a:pPr indent="-342900" lvl="1" marL="800100" marR="0" rtl="0" algn="l">
              <a:lnSpc>
                <a:spcPct val="90000"/>
              </a:lnSpc>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Approximation of original</a:t>
            </a:r>
            <a:endParaRPr/>
          </a:p>
          <a:p>
            <a:pPr indent="-342900" lvl="2" marL="1257300" marR="0" rtl="0" algn="l">
              <a:lnSpc>
                <a:spcPct val="90000"/>
              </a:lnSpc>
              <a:spcBef>
                <a:spcPts val="280"/>
              </a:spcBef>
              <a:spcAft>
                <a:spcPts val="0"/>
              </a:spcAft>
              <a:buClr>
                <a:schemeClr val="hlink"/>
              </a:buClr>
              <a:buSzPts val="1540"/>
              <a:buFont typeface="Noto Sans Symbols"/>
              <a:buChar char="•"/>
            </a:pPr>
            <a:r>
              <a:rPr b="0" i="0" lang="en" sz="1400" u="none" cap="none" strike="noStrike">
                <a:solidFill>
                  <a:schemeClr val="dk1"/>
                </a:solidFill>
                <a:latin typeface="Tahoma"/>
                <a:ea typeface="Tahoma"/>
                <a:cs typeface="Tahoma"/>
                <a:sym typeface="Tahoma"/>
              </a:rPr>
              <a:t>Each pixel must be only one color</a:t>
            </a:r>
            <a:endParaRPr/>
          </a:p>
          <a:p>
            <a:pPr indent="-342900" lvl="2" marL="1257300" marR="0" rtl="0" algn="l">
              <a:lnSpc>
                <a:spcPct val="90000"/>
              </a:lnSpc>
              <a:spcBef>
                <a:spcPts val="280"/>
              </a:spcBef>
              <a:spcAft>
                <a:spcPts val="0"/>
              </a:spcAft>
              <a:buClr>
                <a:schemeClr val="hlink"/>
              </a:buClr>
              <a:buSzPts val="1540"/>
              <a:buFont typeface="Noto Sans Symbols"/>
              <a:buChar char="•"/>
            </a:pPr>
            <a:r>
              <a:rPr b="0" i="0" lang="en" sz="1400" u="none" cap="none" strike="noStrike">
                <a:solidFill>
                  <a:schemeClr val="dk1"/>
                </a:solidFill>
                <a:latin typeface="Tahoma"/>
                <a:ea typeface="Tahoma"/>
                <a:cs typeface="Tahoma"/>
                <a:sym typeface="Tahoma"/>
              </a:rPr>
              <a:t>More pixels, more detail, more storage</a:t>
            </a:r>
            <a:endParaRPr/>
          </a:p>
          <a:p>
            <a:pPr indent="-342900" lvl="2" marL="1257300" marR="0" rtl="0" algn="l">
              <a:lnSpc>
                <a:spcPct val="90000"/>
              </a:lnSpc>
              <a:spcBef>
                <a:spcPts val="280"/>
              </a:spcBef>
              <a:spcAft>
                <a:spcPts val="0"/>
              </a:spcAft>
              <a:buClr>
                <a:schemeClr val="hlink"/>
              </a:buClr>
              <a:buSzPts val="1540"/>
              <a:buFont typeface="Noto Sans Symbols"/>
              <a:buChar char="•"/>
            </a:pPr>
            <a:r>
              <a:rPr b="0" i="0" lang="en" sz="1400" u="none" cap="none" strike="noStrike">
                <a:solidFill>
                  <a:schemeClr val="dk1"/>
                </a:solidFill>
                <a:latin typeface="Tahoma"/>
                <a:ea typeface="Tahoma"/>
                <a:cs typeface="Tahoma"/>
                <a:sym typeface="Tahoma"/>
              </a:rPr>
              <a:t>Resolution</a:t>
            </a:r>
            <a:endParaRPr/>
          </a:p>
          <a:p>
            <a:pPr indent="-342900" lvl="0" marL="342900" marR="0" rtl="0" algn="l">
              <a:lnSpc>
                <a:spcPct val="90000"/>
              </a:lnSpc>
              <a:spcBef>
                <a:spcPts val="360"/>
              </a:spcBef>
              <a:spcAft>
                <a:spcPts val="0"/>
              </a:spcAft>
              <a:buClr>
                <a:schemeClr val="hlink"/>
              </a:buClr>
              <a:buSzPts val="1980"/>
              <a:buFont typeface="Noto Sans Symbols"/>
              <a:buChar char="•"/>
            </a:pPr>
            <a:r>
              <a:rPr lang="en" sz="1800">
                <a:solidFill>
                  <a:schemeClr val="dk1"/>
                </a:solidFill>
                <a:latin typeface="Tahoma"/>
                <a:ea typeface="Tahoma"/>
                <a:cs typeface="Tahoma"/>
                <a:sym typeface="Tahoma"/>
              </a:rPr>
              <a:t>Useful for highly detailed images and those that require whole-image processing</a:t>
            </a:r>
            <a:endParaRPr/>
          </a:p>
        </p:txBody>
      </p:sp>
      <p:pic>
        <p:nvPicPr>
          <p:cNvPr descr="npo000050" id="295" name="Google Shape;295;p42"/>
          <p:cNvPicPr preferRelativeResize="0"/>
          <p:nvPr/>
        </p:nvPicPr>
        <p:blipFill rotWithShape="1">
          <a:blip r:embed="rId3">
            <a:alphaModFix/>
          </a:blip>
          <a:srcRect b="0" l="0" r="0" t="0"/>
          <a:stretch/>
        </p:blipFill>
        <p:spPr>
          <a:xfrm>
            <a:off x="1066800" y="1028700"/>
            <a:ext cx="2662237" cy="3003947"/>
          </a:xfrm>
          <a:prstGeom prst="rect">
            <a:avLst/>
          </a:prstGeom>
          <a:noFill/>
          <a:ln>
            <a:noFill/>
          </a:ln>
        </p:spPr>
      </p:pic>
      <p:pic>
        <p:nvPicPr>
          <p:cNvPr descr="npo000051" id="296" name="Google Shape;296;p42"/>
          <p:cNvPicPr preferRelativeResize="0"/>
          <p:nvPr/>
        </p:nvPicPr>
        <p:blipFill rotWithShape="1">
          <a:blip r:embed="rId4">
            <a:alphaModFix/>
          </a:blip>
          <a:srcRect b="0" l="0" r="0" t="0"/>
          <a:stretch/>
        </p:blipFill>
        <p:spPr>
          <a:xfrm>
            <a:off x="762000" y="800100"/>
            <a:ext cx="150019" cy="1357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609600" y="171450"/>
            <a:ext cx="8229600" cy="514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Number Performance considerations</a:t>
            </a:r>
            <a:endParaRPr/>
          </a:p>
        </p:txBody>
      </p:sp>
      <p:sp>
        <p:nvSpPr>
          <p:cNvPr descr="Rectangle: Click to edit Master text styles&#10;Second level&#10;Third level&#10;Fourth level&#10;Fifth level" id="77" name="Google Shape;77;p16"/>
          <p:cNvSpPr txBox="1"/>
          <p:nvPr>
            <p:ph idx="1" type="body"/>
          </p:nvPr>
        </p:nvSpPr>
        <p:spPr>
          <a:xfrm>
            <a:off x="838200" y="742950"/>
            <a:ext cx="7772400" cy="4000500"/>
          </a:xfrm>
          <a:prstGeom prst="rect">
            <a:avLst/>
          </a:prstGeom>
          <a:noFill/>
          <a:ln>
            <a:noFill/>
          </a:ln>
        </p:spPr>
        <p:txBody>
          <a:bodyPr anchorCtr="0" anchor="t" bIns="45700" lIns="91425" spcFirstLastPara="1" rIns="91425" wrap="square" tIns="45700">
            <a:noAutofit/>
          </a:bodyPr>
          <a:lstStyle/>
          <a:p>
            <a:pPr indent="-261620" lvl="0" marL="342900" rtl="0" algn="l">
              <a:spcBef>
                <a:spcPts val="0"/>
              </a:spcBef>
              <a:spcAft>
                <a:spcPts val="0"/>
              </a:spcAft>
              <a:buSzPts val="1800"/>
              <a:buChar char="●"/>
            </a:pPr>
            <a:r>
              <a:rPr lang="en"/>
              <a:t>Integers</a:t>
            </a:r>
            <a:endParaRPr/>
          </a:p>
          <a:p>
            <a:pPr indent="-331469" lvl="1" marL="742950" rtl="0" algn="l">
              <a:spcBef>
                <a:spcPts val="0"/>
              </a:spcBef>
              <a:spcAft>
                <a:spcPts val="0"/>
              </a:spcAft>
              <a:buSzPts val="1800"/>
              <a:buChar char="○"/>
            </a:pPr>
            <a:r>
              <a:rPr lang="en" sz="1800"/>
              <a:t>Ops easier for computer</a:t>
            </a:r>
            <a:endParaRPr sz="1800"/>
          </a:p>
          <a:p>
            <a:pPr indent="-308610" lvl="1" marL="742950" rtl="0" algn="l">
              <a:spcBef>
                <a:spcPts val="480"/>
              </a:spcBef>
              <a:spcAft>
                <a:spcPts val="0"/>
              </a:spcAft>
              <a:buSzPts val="1800"/>
              <a:buChar char="○"/>
            </a:pPr>
            <a:r>
              <a:rPr lang="en" sz="1800"/>
              <a:t>Storage efficient – various sizes</a:t>
            </a:r>
            <a:endParaRPr sz="1800"/>
          </a:p>
          <a:p>
            <a:pPr indent="-308610" lvl="1" marL="742950" rtl="0" algn="l">
              <a:spcBef>
                <a:spcPts val="480"/>
              </a:spcBef>
              <a:spcAft>
                <a:spcPts val="0"/>
              </a:spcAft>
              <a:buSzPts val="1800"/>
              <a:buChar char="○"/>
            </a:pPr>
            <a:r>
              <a:rPr lang="en" sz="1800"/>
              <a:t>Potential for greater precision and accuracy</a:t>
            </a:r>
            <a:endParaRPr sz="1800"/>
          </a:p>
          <a:p>
            <a:pPr indent="-308610" lvl="1" marL="742950" rtl="0" algn="l">
              <a:spcBef>
                <a:spcPts val="480"/>
              </a:spcBef>
              <a:spcAft>
                <a:spcPts val="0"/>
              </a:spcAft>
              <a:buSzPts val="1800"/>
              <a:buChar char="○"/>
            </a:pPr>
            <a:r>
              <a:rPr lang="en" sz="1800"/>
              <a:t>Fast</a:t>
            </a:r>
            <a:endParaRPr sz="1800"/>
          </a:p>
          <a:p>
            <a:pPr indent="-261620" lvl="0" marL="342900" rtl="0" algn="l">
              <a:spcBef>
                <a:spcPts val="560"/>
              </a:spcBef>
              <a:spcAft>
                <a:spcPts val="0"/>
              </a:spcAft>
              <a:buSzPts val="1800"/>
              <a:buChar char="●"/>
            </a:pPr>
            <a:r>
              <a:rPr lang="en"/>
              <a:t>Floating point</a:t>
            </a:r>
            <a:endParaRPr/>
          </a:p>
          <a:p>
            <a:pPr indent="-308610" lvl="1" marL="742950" rtl="0" algn="l">
              <a:spcBef>
                <a:spcPts val="480"/>
              </a:spcBef>
              <a:spcAft>
                <a:spcPts val="0"/>
              </a:spcAft>
              <a:buSzPts val="1800"/>
              <a:buChar char="○"/>
            </a:pPr>
            <a:r>
              <a:rPr lang="en" sz="1800"/>
              <a:t>Fractional part</a:t>
            </a:r>
            <a:endParaRPr sz="1800"/>
          </a:p>
          <a:p>
            <a:pPr indent="-308610" lvl="1" marL="742950" rtl="0" algn="l">
              <a:spcBef>
                <a:spcPts val="480"/>
              </a:spcBef>
              <a:spcAft>
                <a:spcPts val="0"/>
              </a:spcAft>
              <a:buSzPts val="1800"/>
              <a:buChar char="○"/>
            </a:pPr>
            <a:r>
              <a:rPr lang="en" sz="1800"/>
              <a:t>Wide range of values</a:t>
            </a:r>
            <a:endParaRPr sz="1800"/>
          </a:p>
          <a:p>
            <a:pPr indent="-308610" lvl="1" marL="742950" rtl="0" algn="l">
              <a:spcBef>
                <a:spcPts val="480"/>
              </a:spcBef>
              <a:spcAft>
                <a:spcPts val="0"/>
              </a:spcAft>
              <a:buSzPts val="1800"/>
              <a:buChar char="○"/>
            </a:pPr>
            <a:r>
              <a:rPr lang="en" sz="1800"/>
              <a:t>Select smallest size sufficient for task</a:t>
            </a:r>
            <a:endParaRPr sz="1800"/>
          </a:p>
          <a:p>
            <a:pPr indent="-261620" lvl="0" marL="342900" rtl="0" algn="l">
              <a:spcBef>
                <a:spcPts val="560"/>
              </a:spcBef>
              <a:spcAft>
                <a:spcPts val="0"/>
              </a:spcAft>
              <a:buSzPts val="1800"/>
              <a:buChar char="●"/>
            </a:pPr>
            <a:r>
              <a:rPr lang="en"/>
              <a:t>BCD</a:t>
            </a:r>
            <a:endParaRPr/>
          </a:p>
          <a:p>
            <a:pPr indent="-308610" lvl="1" marL="742950" rtl="0" algn="l">
              <a:spcBef>
                <a:spcPts val="480"/>
              </a:spcBef>
              <a:spcAft>
                <a:spcPts val="0"/>
              </a:spcAft>
              <a:buSzPts val="1800"/>
              <a:buChar char="○"/>
            </a:pPr>
            <a:r>
              <a:rPr lang="en" sz="1800"/>
              <a:t>Useful for real values when accuracy outweighs performance</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Object images</a:t>
            </a:r>
            <a:endParaRPr/>
          </a:p>
        </p:txBody>
      </p:sp>
      <p:sp>
        <p:nvSpPr>
          <p:cNvPr id="302" name="Google Shape;302;p43"/>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 sz="1000">
                <a:solidFill>
                  <a:schemeClr val="dk1"/>
                </a:solidFill>
                <a:latin typeface="Tahoma"/>
                <a:ea typeface="Tahoma"/>
                <a:cs typeface="Tahoma"/>
                <a:sym typeface="Tahoma"/>
              </a:rPr>
              <a:t>2/3/2019</a:t>
            </a:r>
            <a:endParaRPr sz="1000">
              <a:solidFill>
                <a:schemeClr val="dk1"/>
              </a:solidFill>
              <a:latin typeface="Tahoma"/>
              <a:ea typeface="Tahoma"/>
              <a:cs typeface="Tahoma"/>
              <a:sym typeface="Tahoma"/>
            </a:endParaRPr>
          </a:p>
        </p:txBody>
      </p:sp>
      <p:sp>
        <p:nvSpPr>
          <p:cNvPr id="303" name="Google Shape;303;p43"/>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Tahoma"/>
                <a:ea typeface="Tahoma"/>
                <a:cs typeface="Tahoma"/>
                <a:sym typeface="Tahoma"/>
              </a:rPr>
              <a:t>IT520 Data Formats</a:t>
            </a:r>
            <a:endParaRPr/>
          </a:p>
        </p:txBody>
      </p:sp>
      <p:sp>
        <p:nvSpPr>
          <p:cNvPr id="304" name="Google Shape;304;p43"/>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000">
                <a:solidFill>
                  <a:schemeClr val="dk1"/>
                </a:solidFill>
                <a:latin typeface="Tahoma"/>
                <a:ea typeface="Tahoma"/>
                <a:cs typeface="Tahoma"/>
                <a:sym typeface="Tahoma"/>
              </a:rPr>
              <a:t>‹#›</a:t>
            </a:fld>
            <a:endParaRPr sz="1000">
              <a:solidFill>
                <a:schemeClr val="dk1"/>
              </a:solidFill>
              <a:latin typeface="Tahoma"/>
              <a:ea typeface="Tahoma"/>
              <a:cs typeface="Tahoma"/>
              <a:sym typeface="Tahoma"/>
            </a:endParaRPr>
          </a:p>
        </p:txBody>
      </p:sp>
      <p:sp>
        <p:nvSpPr>
          <p:cNvPr descr="Rectangle: Click to edit Master text styles&#10;Second level&#10;Third level&#10;Fourth level&#10;Fifth level" id="305" name="Google Shape;305;p43"/>
          <p:cNvSpPr txBox="1"/>
          <p:nvPr/>
        </p:nvSpPr>
        <p:spPr>
          <a:xfrm>
            <a:off x="4724400" y="685800"/>
            <a:ext cx="4038600" cy="41719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hlink"/>
              </a:buClr>
              <a:buSzPts val="1980"/>
              <a:buFont typeface="Noto Sans Symbols"/>
              <a:buChar char="•"/>
            </a:pPr>
            <a:r>
              <a:rPr lang="en" sz="1800">
                <a:solidFill>
                  <a:schemeClr val="dk1"/>
                </a:solidFill>
                <a:latin typeface="Tahoma"/>
                <a:ea typeface="Tahoma"/>
                <a:cs typeface="Tahoma"/>
                <a:sym typeface="Tahoma"/>
              </a:rPr>
              <a:t>Geometric primitives</a:t>
            </a:r>
            <a:endParaRPr/>
          </a:p>
          <a:p>
            <a:pPr indent="-342900" lvl="1" marL="800100" marR="0" rtl="0" algn="l">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Shapes, lines, curves, etc.</a:t>
            </a:r>
            <a:endParaRPr/>
          </a:p>
          <a:p>
            <a:pPr indent="-342900" lvl="1" marL="800100" marR="0" rtl="0" algn="l">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Mathematically defined</a:t>
            </a:r>
            <a:endParaRPr/>
          </a:p>
          <a:p>
            <a:pPr indent="-342900" lvl="1" marL="800100" marR="0" rtl="0" algn="l">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Varied through parameters</a:t>
            </a:r>
            <a:endParaRPr/>
          </a:p>
          <a:p>
            <a:pPr indent="-342900" lvl="1" marL="800100" marR="0" rtl="0" algn="l">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Easily transformed</a:t>
            </a:r>
            <a:endParaRPr/>
          </a:p>
          <a:p>
            <a:pPr indent="-342900" lvl="1" marL="800100" marR="0" rtl="0" algn="l">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Representable as text</a:t>
            </a:r>
            <a:endParaRPr/>
          </a:p>
          <a:p>
            <a:pPr indent="-342900" lvl="0" marL="342900" marR="0" rtl="0" algn="l">
              <a:spcBef>
                <a:spcPts val="360"/>
              </a:spcBef>
              <a:spcAft>
                <a:spcPts val="0"/>
              </a:spcAft>
              <a:buClr>
                <a:schemeClr val="hlink"/>
              </a:buClr>
              <a:buSzPts val="1980"/>
              <a:buFont typeface="Noto Sans Symbols"/>
              <a:buChar char="•"/>
            </a:pPr>
            <a:r>
              <a:rPr lang="en" sz="1800">
                <a:solidFill>
                  <a:schemeClr val="dk1"/>
                </a:solidFill>
                <a:latin typeface="Tahoma"/>
                <a:ea typeface="Tahoma"/>
                <a:cs typeface="Tahoma"/>
                <a:sym typeface="Tahoma"/>
              </a:rPr>
              <a:t>Require much less storage</a:t>
            </a:r>
            <a:endParaRPr/>
          </a:p>
          <a:p>
            <a:pPr indent="-342900" lvl="1" marL="800100" marR="0" rtl="0" algn="l">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Pixels determined at display time</a:t>
            </a:r>
            <a:endParaRPr/>
          </a:p>
          <a:p>
            <a:pPr indent="-342900" lvl="0" marL="342900" marR="0" rtl="0" algn="l">
              <a:spcBef>
                <a:spcPts val="360"/>
              </a:spcBef>
              <a:spcAft>
                <a:spcPts val="0"/>
              </a:spcAft>
              <a:buClr>
                <a:schemeClr val="hlink"/>
              </a:buClr>
              <a:buSzPts val="1980"/>
              <a:buFont typeface="Noto Sans Symbols"/>
              <a:buChar char="•"/>
            </a:pPr>
            <a:r>
              <a:rPr lang="en" sz="1800">
                <a:solidFill>
                  <a:schemeClr val="dk1"/>
                </a:solidFill>
                <a:latin typeface="Tahoma"/>
                <a:ea typeface="Tahoma"/>
                <a:cs typeface="Tahoma"/>
                <a:sym typeface="Tahoma"/>
              </a:rPr>
              <a:t>Easier to manipulate component parts</a:t>
            </a:r>
            <a:endParaRPr/>
          </a:p>
          <a:p>
            <a:pPr indent="-342900" lvl="1" marL="800100" marR="0" rtl="0" algn="l">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Each maintains its own identity</a:t>
            </a:r>
            <a:endParaRPr/>
          </a:p>
          <a:p>
            <a:pPr indent="-342900" lvl="0" marL="342900" marR="0" rtl="0" algn="l">
              <a:spcBef>
                <a:spcPts val="360"/>
              </a:spcBef>
              <a:spcAft>
                <a:spcPts val="0"/>
              </a:spcAft>
              <a:buClr>
                <a:schemeClr val="hlink"/>
              </a:buClr>
              <a:buSzPts val="1980"/>
              <a:buFont typeface="Noto Sans Symbols"/>
              <a:buChar char="•"/>
            </a:pPr>
            <a:r>
              <a:rPr lang="en" sz="1800">
                <a:solidFill>
                  <a:schemeClr val="dk1"/>
                </a:solidFill>
                <a:latin typeface="Tahoma"/>
                <a:ea typeface="Tahoma"/>
                <a:cs typeface="Tahoma"/>
                <a:sym typeface="Tahoma"/>
              </a:rPr>
              <a:t>Most output devices are raster devices</a:t>
            </a:r>
            <a:endParaRPr/>
          </a:p>
          <a:p>
            <a:pPr indent="-342900" lvl="1" marL="800100" marR="0" rtl="0" algn="l">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Must be rasterized prior to display</a:t>
            </a:r>
            <a:endParaRPr/>
          </a:p>
          <a:p>
            <a:pPr indent="-342900" lvl="1" marL="800100" marR="0" rtl="0" algn="l">
              <a:spcBef>
                <a:spcPts val="320"/>
              </a:spcBef>
              <a:spcAft>
                <a:spcPts val="0"/>
              </a:spcAft>
              <a:buClr>
                <a:schemeClr val="hlink"/>
              </a:buClr>
              <a:buSzPts val="1760"/>
              <a:buFont typeface="Noto Sans Symbols"/>
              <a:buChar char="•"/>
            </a:pPr>
            <a:r>
              <a:rPr b="0" i="0" lang="en" sz="1600" u="none" cap="none" strike="noStrike">
                <a:solidFill>
                  <a:schemeClr val="dk1"/>
                </a:solidFill>
                <a:latin typeface="Tahoma"/>
                <a:ea typeface="Tahoma"/>
                <a:cs typeface="Tahoma"/>
                <a:sym typeface="Tahoma"/>
              </a:rPr>
              <a:t>Trade storage savings for more processing</a:t>
            </a:r>
            <a:endParaRPr/>
          </a:p>
        </p:txBody>
      </p:sp>
      <p:sp>
        <p:nvSpPr>
          <p:cNvPr id="306" name="Google Shape;306;p43"/>
          <p:cNvSpPr txBox="1"/>
          <p:nvPr/>
        </p:nvSpPr>
        <p:spPr>
          <a:xfrm>
            <a:off x="381000" y="2457450"/>
            <a:ext cx="4572000" cy="20085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2"/>
                </a:solidFill>
                <a:latin typeface="Tahoma"/>
                <a:ea typeface="Tahoma"/>
                <a:cs typeface="Tahoma"/>
                <a:sym typeface="Tahoma"/>
              </a:rPr>
              <a:t>&lt;?xml version="1.0" standalone="no"?&gt;</a:t>
            </a:r>
            <a:endParaRPr/>
          </a:p>
          <a:p>
            <a:pPr indent="0" lvl="0" marL="0" marR="0" rtl="0" algn="l">
              <a:spcBef>
                <a:spcPts val="0"/>
              </a:spcBef>
              <a:spcAft>
                <a:spcPts val="0"/>
              </a:spcAft>
              <a:buNone/>
            </a:pPr>
            <a:r>
              <a:rPr lang="en" sz="1200">
                <a:solidFill>
                  <a:schemeClr val="dk2"/>
                </a:solidFill>
                <a:latin typeface="Tahoma"/>
                <a:ea typeface="Tahoma"/>
                <a:cs typeface="Tahoma"/>
                <a:sym typeface="Tahoma"/>
              </a:rPr>
              <a:t>&lt;!DOCTYPE svg PUBLIC "-//W3C//DTD SVG 1.1//EN" </a:t>
            </a:r>
            <a:endParaRPr/>
          </a:p>
          <a:p>
            <a:pPr indent="0" lvl="0" marL="0" marR="0" rtl="0" algn="l">
              <a:spcBef>
                <a:spcPts val="0"/>
              </a:spcBef>
              <a:spcAft>
                <a:spcPts val="0"/>
              </a:spcAft>
              <a:buNone/>
            </a:pPr>
            <a:r>
              <a:rPr lang="en" sz="1200">
                <a:solidFill>
                  <a:schemeClr val="dk2"/>
                </a:solidFill>
                <a:latin typeface="Tahoma"/>
                <a:ea typeface="Tahoma"/>
                <a:cs typeface="Tahoma"/>
                <a:sym typeface="Tahoma"/>
              </a:rPr>
              <a:t>         "http://www.w3.org/Graphics/SVG/1.1/DTD/svg11.dtd"&gt;</a:t>
            </a:r>
            <a:endParaRPr/>
          </a:p>
          <a:p>
            <a:pPr indent="0" lvl="0" marL="0" marR="0" rtl="0" algn="l">
              <a:spcBef>
                <a:spcPts val="0"/>
              </a:spcBef>
              <a:spcAft>
                <a:spcPts val="0"/>
              </a:spcAft>
              <a:buNone/>
            </a:pPr>
            <a:r>
              <a:t/>
            </a:r>
            <a:endParaRPr sz="1200">
              <a:solidFill>
                <a:schemeClr val="dk2"/>
              </a:solidFill>
              <a:latin typeface="Tahoma"/>
              <a:ea typeface="Tahoma"/>
              <a:cs typeface="Tahoma"/>
              <a:sym typeface="Tahoma"/>
            </a:endParaRPr>
          </a:p>
          <a:p>
            <a:pPr indent="0" lvl="0" marL="0" marR="0" rtl="0" algn="l">
              <a:spcBef>
                <a:spcPts val="0"/>
              </a:spcBef>
              <a:spcAft>
                <a:spcPts val="0"/>
              </a:spcAft>
              <a:buNone/>
            </a:pPr>
            <a:r>
              <a:rPr lang="en" sz="1200">
                <a:solidFill>
                  <a:schemeClr val="dk2"/>
                </a:solidFill>
                <a:latin typeface="Tahoma"/>
                <a:ea typeface="Tahoma"/>
                <a:cs typeface="Tahoma"/>
                <a:sym typeface="Tahoma"/>
              </a:rPr>
              <a:t>&lt;svg width="100%" height="100%" version="1.1"</a:t>
            </a:r>
            <a:endParaRPr/>
          </a:p>
          <a:p>
            <a:pPr indent="0" lvl="0" marL="0" marR="0" rtl="0" algn="l">
              <a:spcBef>
                <a:spcPts val="0"/>
              </a:spcBef>
              <a:spcAft>
                <a:spcPts val="0"/>
              </a:spcAft>
              <a:buNone/>
            </a:pPr>
            <a:r>
              <a:rPr lang="en" sz="1200">
                <a:solidFill>
                  <a:schemeClr val="dk2"/>
                </a:solidFill>
                <a:latin typeface="Tahoma"/>
                <a:ea typeface="Tahoma"/>
                <a:cs typeface="Tahoma"/>
                <a:sym typeface="Tahoma"/>
              </a:rPr>
              <a:t>         xmlns="http://www.w3.org/2000/svg"&gt;</a:t>
            </a:r>
            <a:endParaRPr/>
          </a:p>
          <a:p>
            <a:pPr indent="0" lvl="0" marL="0" marR="0" rtl="0" algn="l">
              <a:spcBef>
                <a:spcPts val="0"/>
              </a:spcBef>
              <a:spcAft>
                <a:spcPts val="0"/>
              </a:spcAft>
              <a:buNone/>
            </a:pPr>
            <a:r>
              <a:t/>
            </a:r>
            <a:endParaRPr sz="1200">
              <a:solidFill>
                <a:schemeClr val="dk2"/>
              </a:solidFill>
              <a:latin typeface="Tahoma"/>
              <a:ea typeface="Tahoma"/>
              <a:cs typeface="Tahoma"/>
              <a:sym typeface="Tahoma"/>
            </a:endParaRPr>
          </a:p>
          <a:p>
            <a:pPr indent="0" lvl="0" marL="0" marR="0" rtl="0" algn="l">
              <a:spcBef>
                <a:spcPts val="0"/>
              </a:spcBef>
              <a:spcAft>
                <a:spcPts val="0"/>
              </a:spcAft>
              <a:buNone/>
            </a:pPr>
            <a:r>
              <a:rPr lang="en" sz="1200">
                <a:solidFill>
                  <a:schemeClr val="dk2"/>
                </a:solidFill>
                <a:latin typeface="Tahoma"/>
                <a:ea typeface="Tahoma"/>
                <a:cs typeface="Tahoma"/>
                <a:sym typeface="Tahoma"/>
              </a:rPr>
              <a:t>&lt;ellipse cx="250" cy="160" rx="180" ry="65"</a:t>
            </a:r>
            <a:endParaRPr/>
          </a:p>
          <a:p>
            <a:pPr indent="0" lvl="0" marL="0" marR="0" rtl="0" algn="l">
              <a:spcBef>
                <a:spcPts val="0"/>
              </a:spcBef>
              <a:spcAft>
                <a:spcPts val="0"/>
              </a:spcAft>
              <a:buNone/>
            </a:pPr>
            <a:r>
              <a:rPr lang="en" sz="1200">
                <a:solidFill>
                  <a:schemeClr val="dk2"/>
                </a:solidFill>
                <a:latin typeface="Tahoma"/>
                <a:ea typeface="Tahoma"/>
                <a:cs typeface="Tahoma"/>
                <a:sym typeface="Tahoma"/>
              </a:rPr>
              <a:t>         style="fill:#4675F2; stroke:#233589; stroke-width:2" /&gt;</a:t>
            </a:r>
            <a:endParaRPr/>
          </a:p>
          <a:p>
            <a:pPr indent="0" lvl="0" marL="0" marR="0" rtl="0" algn="l">
              <a:spcBef>
                <a:spcPts val="0"/>
              </a:spcBef>
              <a:spcAft>
                <a:spcPts val="0"/>
              </a:spcAft>
              <a:buNone/>
            </a:pPr>
            <a:r>
              <a:t/>
            </a:r>
            <a:endParaRPr sz="1200">
              <a:solidFill>
                <a:schemeClr val="dk2"/>
              </a:solidFill>
              <a:latin typeface="Tahoma"/>
              <a:ea typeface="Tahoma"/>
              <a:cs typeface="Tahoma"/>
              <a:sym typeface="Tahoma"/>
            </a:endParaRPr>
          </a:p>
          <a:p>
            <a:pPr indent="0" lvl="0" marL="0" marR="0" rtl="0" algn="l">
              <a:spcBef>
                <a:spcPts val="0"/>
              </a:spcBef>
              <a:spcAft>
                <a:spcPts val="0"/>
              </a:spcAft>
              <a:buNone/>
            </a:pPr>
            <a:r>
              <a:rPr lang="en" sz="1200">
                <a:solidFill>
                  <a:schemeClr val="dk2"/>
                </a:solidFill>
                <a:latin typeface="Tahoma"/>
                <a:ea typeface="Tahoma"/>
                <a:cs typeface="Tahoma"/>
                <a:sym typeface="Tahoma"/>
              </a:rPr>
              <a:t>&lt;polygon points="180,75 325,240 155,260"</a:t>
            </a:r>
            <a:endParaRPr/>
          </a:p>
          <a:p>
            <a:pPr indent="0" lvl="0" marL="0" marR="0" rtl="0" algn="l">
              <a:spcBef>
                <a:spcPts val="0"/>
              </a:spcBef>
              <a:spcAft>
                <a:spcPts val="0"/>
              </a:spcAft>
              <a:buNone/>
            </a:pPr>
            <a:r>
              <a:rPr lang="en" sz="1200">
                <a:solidFill>
                  <a:schemeClr val="dk2"/>
                </a:solidFill>
                <a:latin typeface="Tahoma"/>
                <a:ea typeface="Tahoma"/>
                <a:cs typeface="Tahoma"/>
                <a:sym typeface="Tahoma"/>
              </a:rPr>
              <a:t>         style="fill:#EF40F0; stroke:#901090; stroke-width:2" /&gt;</a:t>
            </a:r>
            <a:endParaRPr/>
          </a:p>
          <a:p>
            <a:pPr indent="0" lvl="0" marL="0" marR="0" rtl="0" algn="l">
              <a:spcBef>
                <a:spcPts val="0"/>
              </a:spcBef>
              <a:spcAft>
                <a:spcPts val="0"/>
              </a:spcAft>
              <a:buNone/>
            </a:pPr>
            <a:r>
              <a:t/>
            </a:r>
            <a:endParaRPr sz="1200">
              <a:solidFill>
                <a:schemeClr val="dk2"/>
              </a:solidFill>
              <a:latin typeface="Tahoma"/>
              <a:ea typeface="Tahoma"/>
              <a:cs typeface="Tahoma"/>
              <a:sym typeface="Tahoma"/>
            </a:endParaRPr>
          </a:p>
          <a:p>
            <a:pPr indent="0" lvl="0" marL="0" marR="0" rtl="0" algn="l">
              <a:spcBef>
                <a:spcPts val="0"/>
              </a:spcBef>
              <a:spcAft>
                <a:spcPts val="0"/>
              </a:spcAft>
              <a:buNone/>
            </a:pPr>
            <a:r>
              <a:rPr lang="en" sz="1200">
                <a:solidFill>
                  <a:schemeClr val="dk2"/>
                </a:solidFill>
                <a:latin typeface="Tahoma"/>
                <a:ea typeface="Tahoma"/>
                <a:cs typeface="Tahoma"/>
                <a:sym typeface="Tahoma"/>
              </a:rPr>
              <a:t>&lt;/svg&gt;</a:t>
            </a:r>
            <a:endParaRPr/>
          </a:p>
        </p:txBody>
      </p:sp>
      <p:pic>
        <p:nvPicPr>
          <p:cNvPr id="307" name="Google Shape;307;p43"/>
          <p:cNvPicPr preferRelativeResize="0"/>
          <p:nvPr/>
        </p:nvPicPr>
        <p:blipFill rotWithShape="1">
          <a:blip r:embed="rId3">
            <a:alphaModFix/>
          </a:blip>
          <a:srcRect b="0" l="0" r="0" t="0"/>
          <a:stretch/>
        </p:blipFill>
        <p:spPr>
          <a:xfrm>
            <a:off x="685800" y="762000"/>
            <a:ext cx="3028950" cy="15859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Video images</a:t>
            </a:r>
            <a:endParaRPr/>
          </a:p>
        </p:txBody>
      </p:sp>
      <p:sp>
        <p:nvSpPr>
          <p:cNvPr descr="Rectangle: Click to edit Master text styles&#10;Second level&#10;Third level&#10;Fourth level&#10;Fifth level" id="313" name="Google Shape;313;p44"/>
          <p:cNvSpPr txBox="1"/>
          <p:nvPr>
            <p:ph idx="1" type="body"/>
          </p:nvPr>
        </p:nvSpPr>
        <p:spPr>
          <a:xfrm>
            <a:off x="838200" y="742950"/>
            <a:ext cx="7772400" cy="40005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SzPts val="2849"/>
              <a:buChar char="●"/>
            </a:pPr>
            <a:r>
              <a:rPr lang="en" sz="2590"/>
              <a:t>Series of still images (frames) shown in sequence</a:t>
            </a:r>
            <a:endParaRPr/>
          </a:p>
          <a:p>
            <a:pPr indent="-285750" lvl="1" marL="742950" rtl="0" algn="l">
              <a:lnSpc>
                <a:spcPct val="110000"/>
              </a:lnSpc>
              <a:spcBef>
                <a:spcPts val="444"/>
              </a:spcBef>
              <a:spcAft>
                <a:spcPts val="0"/>
              </a:spcAft>
              <a:buSzPts val="1332"/>
              <a:buChar char="○"/>
            </a:pPr>
            <a:r>
              <a:rPr lang="en" sz="2220"/>
              <a:t>Bitmap images most common</a:t>
            </a:r>
            <a:endParaRPr/>
          </a:p>
          <a:p>
            <a:pPr indent="-285750" lvl="1" marL="742950" rtl="0" algn="l">
              <a:lnSpc>
                <a:spcPct val="110000"/>
              </a:lnSpc>
              <a:spcBef>
                <a:spcPts val="444"/>
              </a:spcBef>
              <a:spcAft>
                <a:spcPts val="0"/>
              </a:spcAft>
              <a:buSzPts val="1332"/>
              <a:buChar char="○"/>
            </a:pPr>
            <a:r>
              <a:rPr lang="en" sz="2220"/>
              <a:t>Multiplies storage requirements by frame rate</a:t>
            </a:r>
            <a:endParaRPr/>
          </a:p>
          <a:p>
            <a:pPr indent="-285750" lvl="1" marL="742950" rtl="0" algn="l">
              <a:lnSpc>
                <a:spcPct val="110000"/>
              </a:lnSpc>
              <a:spcBef>
                <a:spcPts val="444"/>
              </a:spcBef>
              <a:spcAft>
                <a:spcPts val="0"/>
              </a:spcAft>
              <a:buSzPts val="1332"/>
              <a:buChar char="○"/>
            </a:pPr>
            <a:r>
              <a:rPr lang="en" sz="2220"/>
              <a:t>Results in tremendous storage requirements </a:t>
            </a:r>
            <a:endParaRPr/>
          </a:p>
          <a:p>
            <a:pPr indent="-342900" lvl="0" marL="342900" rtl="0" algn="l">
              <a:lnSpc>
                <a:spcPct val="110000"/>
              </a:lnSpc>
              <a:spcBef>
                <a:spcPts val="518"/>
              </a:spcBef>
              <a:spcAft>
                <a:spcPts val="0"/>
              </a:spcAft>
              <a:buSzPts val="2849"/>
              <a:buChar char="●"/>
            </a:pPr>
            <a:r>
              <a:rPr lang="en" sz="2590"/>
              <a:t>Various optimization techniques</a:t>
            </a:r>
            <a:endParaRPr/>
          </a:p>
          <a:p>
            <a:pPr indent="-285750" lvl="1" marL="742950" rtl="0" algn="l">
              <a:lnSpc>
                <a:spcPct val="110000"/>
              </a:lnSpc>
              <a:spcBef>
                <a:spcPts val="444"/>
              </a:spcBef>
              <a:spcAft>
                <a:spcPts val="0"/>
              </a:spcAft>
              <a:buSzPts val="1332"/>
              <a:buChar char="○"/>
            </a:pPr>
            <a:r>
              <a:rPr lang="en" sz="2220"/>
              <a:t>Reduce frame dimensions</a:t>
            </a:r>
            <a:endParaRPr/>
          </a:p>
          <a:p>
            <a:pPr indent="-285750" lvl="1" marL="742950" rtl="0" algn="l">
              <a:lnSpc>
                <a:spcPct val="110000"/>
              </a:lnSpc>
              <a:spcBef>
                <a:spcPts val="444"/>
              </a:spcBef>
              <a:spcAft>
                <a:spcPts val="0"/>
              </a:spcAft>
              <a:buSzPts val="1332"/>
              <a:buChar char="○"/>
            </a:pPr>
            <a:r>
              <a:rPr lang="en" sz="2220"/>
              <a:t>Limit colors</a:t>
            </a:r>
            <a:endParaRPr/>
          </a:p>
          <a:p>
            <a:pPr indent="-285750" lvl="1" marL="742950" rtl="0" algn="l">
              <a:lnSpc>
                <a:spcPct val="110000"/>
              </a:lnSpc>
              <a:spcBef>
                <a:spcPts val="444"/>
              </a:spcBef>
              <a:spcAft>
                <a:spcPts val="0"/>
              </a:spcAft>
              <a:buSzPts val="1332"/>
              <a:buChar char="○"/>
            </a:pPr>
            <a:r>
              <a:rPr lang="en" sz="2220"/>
              <a:t>Reduce frame rate</a:t>
            </a:r>
            <a:endParaRPr/>
          </a:p>
          <a:p>
            <a:pPr indent="-285750" lvl="1" marL="742950" rtl="0" algn="l">
              <a:lnSpc>
                <a:spcPct val="110000"/>
              </a:lnSpc>
              <a:spcBef>
                <a:spcPts val="444"/>
              </a:spcBef>
              <a:spcAft>
                <a:spcPts val="0"/>
              </a:spcAft>
              <a:buSzPts val="1332"/>
              <a:buChar char="○"/>
            </a:pPr>
            <a:r>
              <a:rPr lang="en" sz="2220"/>
              <a:t>Spatial compression</a:t>
            </a:r>
            <a:endParaRPr/>
          </a:p>
          <a:p>
            <a:pPr indent="-285750" lvl="1" marL="742950" rtl="0" algn="l">
              <a:lnSpc>
                <a:spcPct val="110000"/>
              </a:lnSpc>
              <a:spcBef>
                <a:spcPts val="444"/>
              </a:spcBef>
              <a:spcAft>
                <a:spcPts val="0"/>
              </a:spcAft>
              <a:buSzPts val="1332"/>
              <a:buChar char="○"/>
            </a:pPr>
            <a:r>
              <a:rPr lang="en" sz="2220"/>
              <a:t>Temporal compression</a:t>
            </a:r>
            <a:endParaRPr/>
          </a:p>
          <a:p>
            <a:pPr indent="-285750" lvl="1" marL="742950" rtl="0" algn="l">
              <a:lnSpc>
                <a:spcPct val="110000"/>
              </a:lnSpc>
              <a:spcBef>
                <a:spcPts val="444"/>
              </a:spcBef>
              <a:spcAft>
                <a:spcPts val="0"/>
              </a:spcAft>
              <a:buSzPts val="1332"/>
              <a:buChar char="○"/>
            </a:pPr>
            <a:r>
              <a:rPr lang="en" sz="2220"/>
              <a:t>Streaming</a:t>
            </a:r>
            <a:endParaRPr/>
          </a:p>
          <a:p>
            <a:pPr indent="-161988" lvl="0" marL="342900" rtl="0" algn="l">
              <a:lnSpc>
                <a:spcPct val="110000"/>
              </a:lnSpc>
              <a:spcBef>
                <a:spcPts val="518"/>
              </a:spcBef>
              <a:spcAft>
                <a:spcPts val="0"/>
              </a:spcAft>
              <a:buSzPts val="2849"/>
              <a:buNone/>
            </a:pPr>
            <a:r>
              <a:t/>
            </a:r>
            <a:endParaRPr sz="2590"/>
          </a:p>
        </p:txBody>
      </p:sp>
      <p:sp>
        <p:nvSpPr>
          <p:cNvPr id="314" name="Google Shape;314;p44"/>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 sz="1000">
                <a:solidFill>
                  <a:schemeClr val="dk1"/>
                </a:solidFill>
                <a:latin typeface="Tahoma"/>
                <a:ea typeface="Tahoma"/>
                <a:cs typeface="Tahoma"/>
                <a:sym typeface="Tahoma"/>
              </a:rPr>
              <a:t>2/3/2019</a:t>
            </a:r>
            <a:endParaRPr sz="1000">
              <a:solidFill>
                <a:schemeClr val="dk1"/>
              </a:solidFill>
              <a:latin typeface="Tahoma"/>
              <a:ea typeface="Tahoma"/>
              <a:cs typeface="Tahoma"/>
              <a:sym typeface="Tahoma"/>
            </a:endParaRPr>
          </a:p>
        </p:txBody>
      </p:sp>
      <p:sp>
        <p:nvSpPr>
          <p:cNvPr id="315" name="Google Shape;315;p44"/>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Tahoma"/>
                <a:ea typeface="Tahoma"/>
                <a:cs typeface="Tahoma"/>
                <a:sym typeface="Tahoma"/>
              </a:rPr>
              <a:t>IT520 Data Formats</a:t>
            </a:r>
            <a:endParaRPr/>
          </a:p>
        </p:txBody>
      </p:sp>
      <p:sp>
        <p:nvSpPr>
          <p:cNvPr id="316" name="Google Shape;316;p44"/>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000">
                <a:solidFill>
                  <a:schemeClr val="dk1"/>
                </a:solidFill>
                <a:latin typeface="Tahoma"/>
                <a:ea typeface="Tahoma"/>
                <a:cs typeface="Tahoma"/>
                <a:sym typeface="Tahoma"/>
              </a:rPr>
              <a:t>‹#›</a:t>
            </a:fld>
            <a:endParaRPr sz="1000">
              <a:solidFill>
                <a:schemeClr val="dk1"/>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Audio data</a:t>
            </a:r>
            <a:endParaRPr/>
          </a:p>
        </p:txBody>
      </p:sp>
      <p:sp>
        <p:nvSpPr>
          <p:cNvPr descr="Rectangle: Click to edit Master text styles&#10;Second level&#10;Third level&#10;Fourth level&#10;Fifth level" id="322" name="Google Shape;322;p45"/>
          <p:cNvSpPr txBox="1"/>
          <p:nvPr>
            <p:ph idx="1" type="body"/>
          </p:nvPr>
        </p:nvSpPr>
        <p:spPr>
          <a:xfrm>
            <a:off x="240575" y="685800"/>
            <a:ext cx="7772400" cy="2057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94"/>
              <a:buChar char="●"/>
            </a:pPr>
            <a:r>
              <a:rPr lang="en" sz="1540"/>
              <a:t>Sound consists of smooth, continuous waves</a:t>
            </a:r>
            <a:endParaRPr/>
          </a:p>
          <a:p>
            <a:pPr indent="-285750" lvl="1" marL="742950" rtl="0" algn="l">
              <a:lnSpc>
                <a:spcPct val="100000"/>
              </a:lnSpc>
              <a:spcBef>
                <a:spcPts val="264"/>
              </a:spcBef>
              <a:spcAft>
                <a:spcPts val="0"/>
              </a:spcAft>
              <a:buSzPts val="792"/>
              <a:buChar char="○"/>
            </a:pPr>
            <a:r>
              <a:rPr lang="en" sz="1320"/>
              <a:t>Infinite variability between any two points</a:t>
            </a:r>
            <a:endParaRPr/>
          </a:p>
          <a:p>
            <a:pPr indent="-285750" lvl="1" marL="742950" rtl="0" algn="l">
              <a:lnSpc>
                <a:spcPct val="100000"/>
              </a:lnSpc>
              <a:spcBef>
                <a:spcPts val="264"/>
              </a:spcBef>
              <a:spcAft>
                <a:spcPts val="0"/>
              </a:spcAft>
              <a:buSzPts val="792"/>
              <a:buChar char="○"/>
            </a:pPr>
            <a:r>
              <a:rPr lang="en" sz="1320"/>
              <a:t>Must be represented numerically in computer</a:t>
            </a:r>
            <a:endParaRPr/>
          </a:p>
          <a:p>
            <a:pPr indent="-228600" lvl="2" marL="1143000" rtl="0" algn="l">
              <a:lnSpc>
                <a:spcPct val="100000"/>
              </a:lnSpc>
              <a:spcBef>
                <a:spcPts val="220"/>
              </a:spcBef>
              <a:spcAft>
                <a:spcPts val="0"/>
              </a:spcAft>
              <a:buSzPts val="1045"/>
              <a:buAutoNum type="romanLcPeriod"/>
            </a:pPr>
            <a:r>
              <a:rPr lang="en" sz="1100"/>
              <a:t>Numerical representations are discrete and finite</a:t>
            </a:r>
            <a:endParaRPr/>
          </a:p>
          <a:p>
            <a:pPr indent="-342900" lvl="0" marL="342900" rtl="0" algn="l">
              <a:lnSpc>
                <a:spcPct val="100000"/>
              </a:lnSpc>
              <a:spcBef>
                <a:spcPts val="308"/>
              </a:spcBef>
              <a:spcAft>
                <a:spcPts val="0"/>
              </a:spcAft>
              <a:buSzPts val="1694"/>
              <a:buChar char="●"/>
            </a:pPr>
            <a:r>
              <a:rPr lang="en" sz="1540"/>
              <a:t>Sampling determines amplitude of original wave at regular intervals</a:t>
            </a:r>
            <a:endParaRPr/>
          </a:p>
          <a:p>
            <a:pPr indent="-285750" lvl="1" marL="742950" rtl="0" algn="l">
              <a:lnSpc>
                <a:spcPct val="100000"/>
              </a:lnSpc>
              <a:spcBef>
                <a:spcPts val="264"/>
              </a:spcBef>
              <a:spcAft>
                <a:spcPts val="0"/>
              </a:spcAft>
              <a:buSzPts val="792"/>
              <a:buChar char="○"/>
            </a:pPr>
            <a:r>
              <a:rPr lang="en" sz="1320"/>
              <a:t>Records those amplitudes as numeric values</a:t>
            </a:r>
            <a:endParaRPr/>
          </a:p>
          <a:p>
            <a:pPr indent="-228600" lvl="2" marL="1143000" rtl="0" algn="l">
              <a:lnSpc>
                <a:spcPct val="100000"/>
              </a:lnSpc>
              <a:spcBef>
                <a:spcPts val="220"/>
              </a:spcBef>
              <a:spcAft>
                <a:spcPts val="0"/>
              </a:spcAft>
              <a:buSzPts val="1045"/>
              <a:buAutoNum type="romanLcPeriod"/>
            </a:pPr>
            <a:r>
              <a:rPr lang="en" sz="1100"/>
              <a:t>Often supplemented with metadata</a:t>
            </a:r>
            <a:endParaRPr/>
          </a:p>
          <a:p>
            <a:pPr indent="-285750" lvl="1" marL="742950" rtl="0" algn="l">
              <a:lnSpc>
                <a:spcPct val="100000"/>
              </a:lnSpc>
              <a:spcBef>
                <a:spcPts val="264"/>
              </a:spcBef>
              <a:spcAft>
                <a:spcPts val="0"/>
              </a:spcAft>
              <a:buSzPts val="792"/>
              <a:buChar char="○"/>
            </a:pPr>
            <a:r>
              <a:rPr lang="en" sz="1320"/>
              <a:t>Sequence can be used to reconstruct approximation of original wave</a:t>
            </a:r>
            <a:endParaRPr/>
          </a:p>
          <a:p>
            <a:pPr indent="-228600" lvl="2" marL="1143000" rtl="0" algn="l">
              <a:lnSpc>
                <a:spcPct val="100000"/>
              </a:lnSpc>
              <a:spcBef>
                <a:spcPts val="220"/>
              </a:spcBef>
              <a:spcAft>
                <a:spcPts val="0"/>
              </a:spcAft>
              <a:buSzPts val="1045"/>
              <a:buAutoNum type="romanLcPeriod"/>
            </a:pPr>
            <a:r>
              <a:rPr lang="en" sz="1100"/>
              <a:t>Higher sampling rates produce closer approximations, but more numbers means more storage</a:t>
            </a:r>
            <a:endParaRPr/>
          </a:p>
          <a:p>
            <a:pPr indent="-228600" lvl="2" marL="1143000" rtl="0" algn="l">
              <a:lnSpc>
                <a:spcPct val="100000"/>
              </a:lnSpc>
              <a:spcBef>
                <a:spcPts val="220"/>
              </a:spcBef>
              <a:spcAft>
                <a:spcPts val="0"/>
              </a:spcAft>
              <a:buSzPts val="1045"/>
              <a:buAutoNum type="romanLcPeriod"/>
            </a:pPr>
            <a:r>
              <a:rPr lang="en" sz="1100"/>
              <a:t>Common sampling rate is 44,100 Hz (samples per second)</a:t>
            </a:r>
            <a:endParaRPr sz="1100"/>
          </a:p>
          <a:p>
            <a:pPr indent="0" lvl="0" marL="457200" rtl="0" algn="l">
              <a:lnSpc>
                <a:spcPct val="100000"/>
              </a:lnSpc>
              <a:spcBef>
                <a:spcPts val="220"/>
              </a:spcBef>
              <a:spcAft>
                <a:spcPts val="0"/>
              </a:spcAft>
              <a:buNone/>
            </a:pPr>
            <a:r>
              <a:rPr lang="en" sz="1100"/>
              <a:t>MPEG, MP4</a:t>
            </a:r>
            <a:endParaRPr sz="1100"/>
          </a:p>
        </p:txBody>
      </p:sp>
      <p:sp>
        <p:nvSpPr>
          <p:cNvPr id="323" name="Google Shape;323;p45"/>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 sz="1000">
                <a:solidFill>
                  <a:schemeClr val="dk1"/>
                </a:solidFill>
                <a:latin typeface="Tahoma"/>
                <a:ea typeface="Tahoma"/>
                <a:cs typeface="Tahoma"/>
                <a:sym typeface="Tahoma"/>
              </a:rPr>
              <a:t>2/3/2019</a:t>
            </a:r>
            <a:endParaRPr sz="1000">
              <a:solidFill>
                <a:schemeClr val="dk1"/>
              </a:solidFill>
              <a:latin typeface="Tahoma"/>
              <a:ea typeface="Tahoma"/>
              <a:cs typeface="Tahoma"/>
              <a:sym typeface="Tahoma"/>
            </a:endParaRPr>
          </a:p>
        </p:txBody>
      </p:sp>
      <p:sp>
        <p:nvSpPr>
          <p:cNvPr id="324" name="Google Shape;324;p45"/>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Tahoma"/>
                <a:ea typeface="Tahoma"/>
                <a:cs typeface="Tahoma"/>
                <a:sym typeface="Tahoma"/>
              </a:rPr>
              <a:t>IT520 Data Formats</a:t>
            </a:r>
            <a:endParaRPr/>
          </a:p>
        </p:txBody>
      </p:sp>
      <p:sp>
        <p:nvSpPr>
          <p:cNvPr id="325" name="Google Shape;325;p45"/>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000">
                <a:solidFill>
                  <a:schemeClr val="dk1"/>
                </a:solidFill>
                <a:latin typeface="Tahoma"/>
                <a:ea typeface="Tahoma"/>
                <a:cs typeface="Tahoma"/>
                <a:sym typeface="Tahoma"/>
              </a:rPr>
              <a:t>‹#›</a:t>
            </a:fld>
            <a:endParaRPr sz="1000">
              <a:solidFill>
                <a:schemeClr val="dk1"/>
              </a:solidFill>
              <a:latin typeface="Tahoma"/>
              <a:ea typeface="Tahoma"/>
              <a:cs typeface="Tahoma"/>
              <a:sym typeface="Tahoma"/>
            </a:endParaRPr>
          </a:p>
        </p:txBody>
      </p:sp>
      <p:pic>
        <p:nvPicPr>
          <p:cNvPr descr="c03f15" id="326" name="Google Shape;326;p45"/>
          <p:cNvPicPr preferRelativeResize="0"/>
          <p:nvPr/>
        </p:nvPicPr>
        <p:blipFill rotWithShape="1">
          <a:blip r:embed="rId3">
            <a:alphaModFix/>
          </a:blip>
          <a:srcRect b="0" l="0" r="0" t="0"/>
          <a:stretch/>
        </p:blipFill>
        <p:spPr>
          <a:xfrm>
            <a:off x="5495925" y="2855125"/>
            <a:ext cx="2962276" cy="21740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Data compression</a:t>
            </a:r>
            <a:endParaRPr/>
          </a:p>
        </p:txBody>
      </p:sp>
      <p:sp>
        <p:nvSpPr>
          <p:cNvPr descr="Rectangle: Click to edit Master text styles&#10;Second level&#10;Third level&#10;Fourth level&#10;Fifth level" id="332" name="Google Shape;332;p46"/>
          <p:cNvSpPr txBox="1"/>
          <p:nvPr>
            <p:ph idx="1" type="body"/>
          </p:nvPr>
        </p:nvSpPr>
        <p:spPr>
          <a:xfrm>
            <a:off x="838200" y="742950"/>
            <a:ext cx="7772400" cy="4000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80"/>
              <a:buChar char="●"/>
            </a:pPr>
            <a:r>
              <a:rPr lang="en"/>
              <a:t>Reorganizing data so it requires less storage and bandwidth</a:t>
            </a:r>
            <a:endParaRPr/>
          </a:p>
          <a:p>
            <a:pPr indent="-285750" lvl="1" marL="742950" rtl="0" algn="l">
              <a:spcBef>
                <a:spcPts val="480"/>
              </a:spcBef>
              <a:spcAft>
                <a:spcPts val="0"/>
              </a:spcAft>
              <a:buSzPts val="1440"/>
              <a:buChar char="○"/>
            </a:pPr>
            <a:r>
              <a:rPr lang="en"/>
              <a:t>Compression ratio = compressed size/original size</a:t>
            </a:r>
            <a:endParaRPr/>
          </a:p>
          <a:p>
            <a:pPr indent="-228600" lvl="2" marL="1143000" rtl="0" algn="l">
              <a:spcBef>
                <a:spcPts val="400"/>
              </a:spcBef>
              <a:spcAft>
                <a:spcPts val="0"/>
              </a:spcAft>
              <a:buSzPts val="1900"/>
              <a:buChar char="■"/>
            </a:pPr>
            <a:r>
              <a:rPr lang="en"/>
              <a:t>0 &lt; n &lt; 1 – smaller values indicate better compression</a:t>
            </a:r>
            <a:endParaRPr/>
          </a:p>
          <a:p>
            <a:pPr indent="-342900" lvl="0" marL="342900" rtl="0" algn="l">
              <a:spcBef>
                <a:spcPts val="560"/>
              </a:spcBef>
              <a:spcAft>
                <a:spcPts val="0"/>
              </a:spcAft>
              <a:buSzPts val="3080"/>
              <a:buChar char="●"/>
            </a:pPr>
            <a:r>
              <a:rPr lang="en"/>
              <a:t>Compression types</a:t>
            </a:r>
            <a:endParaRPr/>
          </a:p>
          <a:p>
            <a:pPr indent="-285750" lvl="1" marL="742950" rtl="0" algn="l">
              <a:spcBef>
                <a:spcPts val="480"/>
              </a:spcBef>
              <a:spcAft>
                <a:spcPts val="0"/>
              </a:spcAft>
              <a:buSzPts val="1440"/>
              <a:buChar char="○"/>
            </a:pPr>
            <a:r>
              <a:rPr b="1" lang="en"/>
              <a:t>Lossless </a:t>
            </a:r>
            <a:r>
              <a:rPr lang="en"/>
              <a:t>vs. </a:t>
            </a:r>
            <a:r>
              <a:rPr b="1" lang="en"/>
              <a:t>lossy</a:t>
            </a:r>
            <a:endParaRPr b="1"/>
          </a:p>
          <a:p>
            <a:pPr indent="0" lvl="0" marL="0" rtl="0" algn="l">
              <a:spcBef>
                <a:spcPts val="560"/>
              </a:spcBef>
              <a:spcAft>
                <a:spcPts val="0"/>
              </a:spcAft>
              <a:buNone/>
            </a:pPr>
            <a:r>
              <a:t/>
            </a:r>
            <a:endParaRPr/>
          </a:p>
          <a:p>
            <a:pPr indent="-342900" lvl="0" marL="342900" rtl="0" algn="l">
              <a:spcBef>
                <a:spcPts val="560"/>
              </a:spcBef>
              <a:spcAft>
                <a:spcPts val="0"/>
              </a:spcAft>
              <a:buSzPts val="3080"/>
              <a:buChar char="●"/>
            </a:pPr>
            <a:r>
              <a:rPr lang="en"/>
              <a:t>Tradeoffs</a:t>
            </a:r>
            <a:endParaRPr/>
          </a:p>
          <a:p>
            <a:pPr indent="-285750" lvl="1" marL="742950" rtl="0" algn="l">
              <a:spcBef>
                <a:spcPts val="480"/>
              </a:spcBef>
              <a:spcAft>
                <a:spcPts val="0"/>
              </a:spcAft>
              <a:buSzPts val="1440"/>
              <a:buChar char="○"/>
            </a:pPr>
            <a:r>
              <a:rPr lang="en"/>
              <a:t>More processing typically required</a:t>
            </a:r>
            <a:endParaRPr/>
          </a:p>
          <a:p>
            <a:pPr indent="-285750" lvl="1" marL="742950" rtl="0" algn="l">
              <a:spcBef>
                <a:spcPts val="480"/>
              </a:spcBef>
              <a:spcAft>
                <a:spcPts val="0"/>
              </a:spcAft>
              <a:buSzPts val="1440"/>
              <a:buChar char="○"/>
            </a:pPr>
            <a:r>
              <a:rPr lang="en"/>
              <a:t>Point of diminishing returns</a:t>
            </a:r>
            <a:endParaRPr/>
          </a:p>
        </p:txBody>
      </p:sp>
      <p:sp>
        <p:nvSpPr>
          <p:cNvPr id="333" name="Google Shape;333;p46"/>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 sz="1000">
                <a:solidFill>
                  <a:schemeClr val="dk1"/>
                </a:solidFill>
                <a:latin typeface="Tahoma"/>
                <a:ea typeface="Tahoma"/>
                <a:cs typeface="Tahoma"/>
                <a:sym typeface="Tahoma"/>
              </a:rPr>
              <a:t>2/3/2019</a:t>
            </a:r>
            <a:endParaRPr sz="1000">
              <a:solidFill>
                <a:schemeClr val="dk1"/>
              </a:solidFill>
              <a:latin typeface="Tahoma"/>
              <a:ea typeface="Tahoma"/>
              <a:cs typeface="Tahoma"/>
              <a:sym typeface="Tahoma"/>
            </a:endParaRPr>
          </a:p>
        </p:txBody>
      </p:sp>
      <p:sp>
        <p:nvSpPr>
          <p:cNvPr id="334" name="Google Shape;334;p46"/>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Tahoma"/>
                <a:ea typeface="Tahoma"/>
                <a:cs typeface="Tahoma"/>
                <a:sym typeface="Tahoma"/>
              </a:rPr>
              <a:t>IT520 Data Formats</a:t>
            </a:r>
            <a:endParaRPr/>
          </a:p>
        </p:txBody>
      </p:sp>
      <p:sp>
        <p:nvSpPr>
          <p:cNvPr id="335" name="Google Shape;335;p46"/>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000">
                <a:solidFill>
                  <a:schemeClr val="dk1"/>
                </a:solidFill>
                <a:latin typeface="Tahoma"/>
                <a:ea typeface="Tahoma"/>
                <a:cs typeface="Tahoma"/>
                <a:sym typeface="Tahoma"/>
              </a:rPr>
              <a:t>‹#›</a:t>
            </a:fld>
            <a:endParaRPr sz="1000">
              <a:solidFill>
                <a:schemeClr val="dk1"/>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How could we lossless compress this string?</a:t>
            </a:r>
            <a:endParaRPr/>
          </a:p>
        </p:txBody>
      </p:sp>
      <p:sp>
        <p:nvSpPr>
          <p:cNvPr id="341" name="Google Shape;341;p47"/>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111A11B11CD00CDCDA   18 characters</a:t>
            </a:r>
            <a:endParaRPr/>
          </a:p>
          <a:p>
            <a:pPr indent="0" lvl="0" marL="0" rtl="0" algn="l">
              <a:spcBef>
                <a:spcPts val="360"/>
              </a:spcBef>
              <a:spcAft>
                <a:spcPts val="0"/>
              </a:spcAft>
              <a:buNone/>
            </a:pPr>
            <a:r>
              <a:t/>
            </a:r>
            <a:endParaRPr/>
          </a:p>
          <a:p>
            <a:pPr indent="-354330" lvl="0" marL="457200" rtl="0" algn="l">
              <a:spcBef>
                <a:spcPts val="360"/>
              </a:spcBef>
              <a:spcAft>
                <a:spcPts val="0"/>
              </a:spcAft>
              <a:buSzPts val="1980"/>
              <a:buAutoNum type="arabicPeriod"/>
            </a:pPr>
            <a:r>
              <a:rPr lang="en"/>
              <a:t>Counts of a frequent character(s)</a:t>
            </a:r>
            <a:endParaRPr/>
          </a:p>
          <a:p>
            <a:pPr indent="0" lvl="0" marL="914400" rtl="0" algn="l">
              <a:spcBef>
                <a:spcPts val="360"/>
              </a:spcBef>
              <a:spcAft>
                <a:spcPts val="0"/>
              </a:spcAft>
              <a:buNone/>
            </a:pPr>
            <a:r>
              <a:rPr lang="en"/>
              <a:t>111A11B11CD00CDCDA </a:t>
            </a:r>
            <a:endParaRPr/>
          </a:p>
          <a:p>
            <a:pPr indent="-354330" lvl="0" marL="457200" rtl="0" algn="l">
              <a:spcBef>
                <a:spcPts val="360"/>
              </a:spcBef>
              <a:spcAft>
                <a:spcPts val="0"/>
              </a:spcAft>
              <a:buSzPts val="1980"/>
              <a:buAutoNum type="arabicPeriod"/>
            </a:pPr>
            <a:r>
              <a:rPr lang="en"/>
              <a:t>Map patterns to symbols  CD -&gt; X, 11 -&gt; Z</a:t>
            </a:r>
            <a:endParaRPr/>
          </a:p>
          <a:p>
            <a:pPr indent="0" lvl="0" marL="914400" rtl="0" algn="l">
              <a:spcBef>
                <a:spcPts val="360"/>
              </a:spcBef>
              <a:spcAft>
                <a:spcPts val="0"/>
              </a:spcAft>
              <a:buNone/>
            </a:pPr>
            <a:r>
              <a:rPr lang="en"/>
              <a:t>Z1AZBZX00XXA  12 characters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.666 compression ratio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Huffman encoding</a:t>
            </a:r>
            <a:endParaRPr/>
          </a:p>
        </p:txBody>
      </p:sp>
      <p:sp>
        <p:nvSpPr>
          <p:cNvPr descr="Rectangle: Click to edit Master text styles&#10;Second level&#10;Third level&#10;Fourth level&#10;Fifth level" id="347" name="Google Shape;347;p48"/>
          <p:cNvSpPr txBox="1"/>
          <p:nvPr>
            <p:ph idx="1" type="body"/>
          </p:nvPr>
        </p:nvSpPr>
        <p:spPr>
          <a:xfrm>
            <a:off x="838200" y="742950"/>
            <a:ext cx="7772400" cy="182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080"/>
              <a:buChar char="●"/>
            </a:pPr>
            <a:r>
              <a:rPr lang="en"/>
              <a:t>Text compression protocol using variable length bit patterns</a:t>
            </a:r>
            <a:endParaRPr/>
          </a:p>
          <a:p>
            <a:pPr indent="-285750" lvl="1" marL="742950" rtl="0" algn="l">
              <a:spcBef>
                <a:spcPts val="480"/>
              </a:spcBef>
              <a:spcAft>
                <a:spcPts val="0"/>
              </a:spcAft>
              <a:buSzPts val="1440"/>
              <a:buChar char="○"/>
            </a:pPr>
            <a:r>
              <a:rPr lang="en"/>
              <a:t>Short patterns for common characters</a:t>
            </a:r>
            <a:endParaRPr/>
          </a:p>
          <a:p>
            <a:pPr indent="-285750" lvl="1" marL="742950" rtl="0" algn="l">
              <a:spcBef>
                <a:spcPts val="480"/>
              </a:spcBef>
              <a:spcAft>
                <a:spcPts val="0"/>
              </a:spcAft>
              <a:buSzPts val="1440"/>
              <a:buChar char="○"/>
            </a:pPr>
            <a:r>
              <a:rPr lang="en"/>
              <a:t>Requires unambiguous patterns</a:t>
            </a:r>
            <a:endParaRPr/>
          </a:p>
        </p:txBody>
      </p:sp>
      <p:sp>
        <p:nvSpPr>
          <p:cNvPr id="348" name="Google Shape;348;p48"/>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 sz="1000">
                <a:solidFill>
                  <a:schemeClr val="dk1"/>
                </a:solidFill>
                <a:latin typeface="Tahoma"/>
                <a:ea typeface="Tahoma"/>
                <a:cs typeface="Tahoma"/>
                <a:sym typeface="Tahoma"/>
              </a:rPr>
              <a:t>2/3/2019</a:t>
            </a:r>
            <a:endParaRPr sz="1000">
              <a:solidFill>
                <a:schemeClr val="dk1"/>
              </a:solidFill>
              <a:latin typeface="Tahoma"/>
              <a:ea typeface="Tahoma"/>
              <a:cs typeface="Tahoma"/>
              <a:sym typeface="Tahoma"/>
            </a:endParaRPr>
          </a:p>
        </p:txBody>
      </p:sp>
      <p:sp>
        <p:nvSpPr>
          <p:cNvPr id="349" name="Google Shape;349;p48"/>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Tahoma"/>
                <a:ea typeface="Tahoma"/>
                <a:cs typeface="Tahoma"/>
                <a:sym typeface="Tahoma"/>
              </a:rPr>
              <a:t>IT520 Data Formats</a:t>
            </a:r>
            <a:endParaRPr/>
          </a:p>
        </p:txBody>
      </p:sp>
      <p:grpSp>
        <p:nvGrpSpPr>
          <p:cNvPr id="350" name="Google Shape;350;p48"/>
          <p:cNvGrpSpPr/>
          <p:nvPr/>
        </p:nvGrpSpPr>
        <p:grpSpPr>
          <a:xfrm>
            <a:off x="1317096" y="1734674"/>
            <a:ext cx="2895605" cy="3065926"/>
            <a:chOff x="0" y="-1259"/>
            <a:chExt cx="1500" cy="6901"/>
          </a:xfrm>
        </p:grpSpPr>
        <p:grpSp>
          <p:nvGrpSpPr>
            <p:cNvPr id="351" name="Google Shape;351;p48"/>
            <p:cNvGrpSpPr/>
            <p:nvPr/>
          </p:nvGrpSpPr>
          <p:grpSpPr>
            <a:xfrm>
              <a:off x="0" y="0"/>
              <a:ext cx="1415" cy="5642"/>
              <a:chOff x="0" y="0"/>
              <a:chExt cx="1415" cy="5642"/>
            </a:xfrm>
          </p:grpSpPr>
          <p:grpSp>
            <p:nvGrpSpPr>
              <p:cNvPr id="352" name="Google Shape;352;p48"/>
              <p:cNvGrpSpPr/>
              <p:nvPr/>
            </p:nvGrpSpPr>
            <p:grpSpPr>
              <a:xfrm>
                <a:off x="0" y="0"/>
                <a:ext cx="311" cy="404"/>
                <a:chOff x="0" y="0"/>
                <a:chExt cx="311" cy="404"/>
              </a:xfrm>
            </p:grpSpPr>
            <p:sp>
              <p:nvSpPr>
                <p:cNvPr id="353" name="Google Shape;353;p48"/>
                <p:cNvSpPr/>
                <p:nvPr/>
              </p:nvSpPr>
              <p:spPr>
                <a:xfrm>
                  <a:off x="43" y="1"/>
                  <a:ext cx="225"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300">
                      <a:solidFill>
                        <a:schemeClr val="dk1"/>
                      </a:solidFill>
                      <a:latin typeface="Arial"/>
                      <a:ea typeface="Arial"/>
                      <a:cs typeface="Arial"/>
                      <a:sym typeface="Arial"/>
                    </a:rPr>
                    <a:t> </a:t>
                  </a:r>
                  <a:r>
                    <a:rPr b="1" lang="en"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indent="0" lvl="0" marL="0" marR="0" rtl="0" algn="ctr">
                    <a:spcBef>
                      <a:spcPts val="0"/>
                    </a:spcBef>
                    <a:spcAft>
                      <a:spcPts val="0"/>
                    </a:spcAft>
                    <a:buNone/>
                  </a:pPr>
                  <a:r>
                    <a:t/>
                  </a:r>
                  <a:endParaRPr sz="2100">
                    <a:solidFill>
                      <a:schemeClr val="dk1"/>
                    </a:solidFill>
                    <a:latin typeface="Arial"/>
                    <a:ea typeface="Arial"/>
                    <a:cs typeface="Arial"/>
                    <a:sym typeface="Arial"/>
                  </a:endParaRPr>
                </a:p>
              </p:txBody>
            </p:sp>
            <p:sp>
              <p:nvSpPr>
                <p:cNvPr id="354" name="Google Shape;354;p48"/>
                <p:cNvSpPr/>
                <p:nvPr/>
              </p:nvSpPr>
              <p:spPr>
                <a:xfrm>
                  <a:off x="0" y="0"/>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55" name="Google Shape;355;p48"/>
              <p:cNvGrpSpPr/>
              <p:nvPr/>
            </p:nvGrpSpPr>
            <p:grpSpPr>
              <a:xfrm>
                <a:off x="311" y="0"/>
                <a:ext cx="442" cy="404"/>
                <a:chOff x="311" y="0"/>
                <a:chExt cx="442" cy="404"/>
              </a:xfrm>
            </p:grpSpPr>
            <p:sp>
              <p:nvSpPr>
                <p:cNvPr id="356" name="Google Shape;356;p48"/>
                <p:cNvSpPr/>
                <p:nvPr/>
              </p:nvSpPr>
              <p:spPr>
                <a:xfrm>
                  <a:off x="354" y="1"/>
                  <a:ext cx="356"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350">
                      <a:solidFill>
                        <a:schemeClr val="dk1"/>
                      </a:solidFill>
                      <a:latin typeface="Arial"/>
                      <a:ea typeface="Arial"/>
                      <a:cs typeface="Arial"/>
                      <a:sym typeface="Arial"/>
                    </a:rPr>
                    <a:t>Freq </a:t>
                  </a:r>
                  <a:endParaRPr sz="1350">
                    <a:solidFill>
                      <a:schemeClr val="dk1"/>
                    </a:solidFill>
                    <a:latin typeface="Arial"/>
                    <a:ea typeface="Arial"/>
                    <a:cs typeface="Arial"/>
                    <a:sym typeface="Arial"/>
                  </a:endParaRPr>
                </a:p>
                <a:p>
                  <a:pPr indent="0" lvl="0" marL="0" marR="0" rtl="0" algn="ctr">
                    <a:spcBef>
                      <a:spcPts val="0"/>
                    </a:spcBef>
                    <a:spcAft>
                      <a:spcPts val="0"/>
                    </a:spcAft>
                    <a:buNone/>
                  </a:pPr>
                  <a:r>
                    <a:t/>
                  </a:r>
                  <a:endParaRPr sz="2100">
                    <a:solidFill>
                      <a:schemeClr val="dk1"/>
                    </a:solidFill>
                    <a:latin typeface="Arial"/>
                    <a:ea typeface="Arial"/>
                    <a:cs typeface="Arial"/>
                    <a:sym typeface="Arial"/>
                  </a:endParaRPr>
                </a:p>
              </p:txBody>
            </p:sp>
            <p:sp>
              <p:nvSpPr>
                <p:cNvPr id="357" name="Google Shape;357;p48"/>
                <p:cNvSpPr/>
                <p:nvPr/>
              </p:nvSpPr>
              <p:spPr>
                <a:xfrm>
                  <a:off x="311" y="0"/>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58" name="Google Shape;358;p48"/>
              <p:cNvGrpSpPr/>
              <p:nvPr/>
            </p:nvGrpSpPr>
            <p:grpSpPr>
              <a:xfrm>
                <a:off x="753" y="0"/>
                <a:ext cx="662" cy="404"/>
                <a:chOff x="753" y="0"/>
                <a:chExt cx="662" cy="404"/>
              </a:xfrm>
            </p:grpSpPr>
            <p:sp>
              <p:nvSpPr>
                <p:cNvPr id="359" name="Google Shape;359;p48"/>
                <p:cNvSpPr/>
                <p:nvPr/>
              </p:nvSpPr>
              <p:spPr>
                <a:xfrm>
                  <a:off x="796" y="1"/>
                  <a:ext cx="576"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350">
                      <a:solidFill>
                        <a:schemeClr val="dk1"/>
                      </a:solidFill>
                      <a:latin typeface="Arial"/>
                      <a:ea typeface="Arial"/>
                      <a:cs typeface="Arial"/>
                      <a:sym typeface="Arial"/>
                    </a:rPr>
                    <a:t>Code </a:t>
                  </a:r>
                  <a:endParaRPr sz="1350">
                    <a:solidFill>
                      <a:schemeClr val="dk1"/>
                    </a:solidFill>
                    <a:latin typeface="Arial"/>
                    <a:ea typeface="Arial"/>
                    <a:cs typeface="Arial"/>
                    <a:sym typeface="Arial"/>
                  </a:endParaRPr>
                </a:p>
                <a:p>
                  <a:pPr indent="0" lvl="0" marL="0" marR="0" rtl="0" algn="ctr">
                    <a:spcBef>
                      <a:spcPts val="0"/>
                    </a:spcBef>
                    <a:spcAft>
                      <a:spcPts val="0"/>
                    </a:spcAft>
                    <a:buNone/>
                  </a:pPr>
                  <a:r>
                    <a:t/>
                  </a:r>
                  <a:endParaRPr sz="2100">
                    <a:solidFill>
                      <a:schemeClr val="dk1"/>
                    </a:solidFill>
                    <a:latin typeface="Arial"/>
                    <a:ea typeface="Arial"/>
                    <a:cs typeface="Arial"/>
                    <a:sym typeface="Arial"/>
                  </a:endParaRPr>
                </a:p>
              </p:txBody>
            </p:sp>
            <p:sp>
              <p:nvSpPr>
                <p:cNvPr id="360" name="Google Shape;360;p48"/>
                <p:cNvSpPr/>
                <p:nvPr/>
              </p:nvSpPr>
              <p:spPr>
                <a:xfrm>
                  <a:off x="753" y="0"/>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61" name="Google Shape;361;p48"/>
              <p:cNvGrpSpPr/>
              <p:nvPr/>
            </p:nvGrpSpPr>
            <p:grpSpPr>
              <a:xfrm>
                <a:off x="0" y="403"/>
                <a:ext cx="311" cy="404"/>
                <a:chOff x="0" y="403"/>
                <a:chExt cx="311" cy="404"/>
              </a:xfrm>
            </p:grpSpPr>
            <p:sp>
              <p:nvSpPr>
                <p:cNvPr id="362" name="Google Shape;362;p48"/>
                <p:cNvSpPr/>
                <p:nvPr/>
              </p:nvSpPr>
              <p:spPr>
                <a:xfrm>
                  <a:off x="43" y="404"/>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E</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63" name="Google Shape;363;p48"/>
                <p:cNvSpPr/>
                <p:nvPr/>
              </p:nvSpPr>
              <p:spPr>
                <a:xfrm>
                  <a:off x="0" y="403"/>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64" name="Google Shape;364;p48"/>
              <p:cNvGrpSpPr/>
              <p:nvPr/>
            </p:nvGrpSpPr>
            <p:grpSpPr>
              <a:xfrm>
                <a:off x="311" y="403"/>
                <a:ext cx="442" cy="404"/>
                <a:chOff x="311" y="403"/>
                <a:chExt cx="442" cy="404"/>
              </a:xfrm>
            </p:grpSpPr>
            <p:sp>
              <p:nvSpPr>
                <p:cNvPr id="365" name="Google Shape;365;p48"/>
                <p:cNvSpPr/>
                <p:nvPr/>
              </p:nvSpPr>
              <p:spPr>
                <a:xfrm>
                  <a:off x="354" y="404"/>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12.32</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66" name="Google Shape;366;p48"/>
                <p:cNvSpPr/>
                <p:nvPr/>
              </p:nvSpPr>
              <p:spPr>
                <a:xfrm>
                  <a:off x="311" y="403"/>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67" name="Google Shape;367;p48"/>
              <p:cNvGrpSpPr/>
              <p:nvPr/>
            </p:nvGrpSpPr>
            <p:grpSpPr>
              <a:xfrm>
                <a:off x="753" y="403"/>
                <a:ext cx="662" cy="404"/>
                <a:chOff x="753" y="403"/>
                <a:chExt cx="662" cy="404"/>
              </a:xfrm>
            </p:grpSpPr>
            <p:sp>
              <p:nvSpPr>
                <p:cNvPr id="368" name="Google Shape;368;p48"/>
                <p:cNvSpPr/>
                <p:nvPr/>
              </p:nvSpPr>
              <p:spPr>
                <a:xfrm>
                  <a:off x="796" y="404"/>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100</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69" name="Google Shape;369;p48"/>
                <p:cNvSpPr/>
                <p:nvPr/>
              </p:nvSpPr>
              <p:spPr>
                <a:xfrm>
                  <a:off x="753" y="403"/>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70" name="Google Shape;370;p48"/>
              <p:cNvGrpSpPr/>
              <p:nvPr/>
            </p:nvGrpSpPr>
            <p:grpSpPr>
              <a:xfrm>
                <a:off x="0" y="806"/>
                <a:ext cx="311" cy="403"/>
                <a:chOff x="0" y="806"/>
                <a:chExt cx="311" cy="403"/>
              </a:xfrm>
            </p:grpSpPr>
            <p:sp>
              <p:nvSpPr>
                <p:cNvPr id="371" name="Google Shape;371;p48"/>
                <p:cNvSpPr/>
                <p:nvPr/>
              </p:nvSpPr>
              <p:spPr>
                <a:xfrm>
                  <a:off x="43" y="806"/>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T</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72" name="Google Shape;372;p48"/>
                <p:cNvSpPr/>
                <p:nvPr/>
              </p:nvSpPr>
              <p:spPr>
                <a:xfrm>
                  <a:off x="0" y="806"/>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73" name="Google Shape;373;p48"/>
              <p:cNvGrpSpPr/>
              <p:nvPr/>
            </p:nvGrpSpPr>
            <p:grpSpPr>
              <a:xfrm>
                <a:off x="311" y="806"/>
                <a:ext cx="442" cy="403"/>
                <a:chOff x="311" y="806"/>
                <a:chExt cx="442" cy="403"/>
              </a:xfrm>
            </p:grpSpPr>
            <p:sp>
              <p:nvSpPr>
                <p:cNvPr id="374" name="Google Shape;374;p48"/>
                <p:cNvSpPr/>
                <p:nvPr/>
              </p:nvSpPr>
              <p:spPr>
                <a:xfrm>
                  <a:off x="354" y="806"/>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8.37</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75" name="Google Shape;375;p48"/>
                <p:cNvSpPr/>
                <p:nvPr/>
              </p:nvSpPr>
              <p:spPr>
                <a:xfrm>
                  <a:off x="311" y="806"/>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76" name="Google Shape;376;p48"/>
              <p:cNvGrpSpPr/>
              <p:nvPr/>
            </p:nvGrpSpPr>
            <p:grpSpPr>
              <a:xfrm>
                <a:off x="753" y="806"/>
                <a:ext cx="662" cy="403"/>
                <a:chOff x="753" y="806"/>
                <a:chExt cx="662" cy="403"/>
              </a:xfrm>
            </p:grpSpPr>
            <p:sp>
              <p:nvSpPr>
                <p:cNvPr id="377" name="Google Shape;377;p48"/>
                <p:cNvSpPr/>
                <p:nvPr/>
              </p:nvSpPr>
              <p:spPr>
                <a:xfrm>
                  <a:off x="796" y="806"/>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111</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78" name="Google Shape;378;p48"/>
                <p:cNvSpPr/>
                <p:nvPr/>
              </p:nvSpPr>
              <p:spPr>
                <a:xfrm>
                  <a:off x="753" y="806"/>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79" name="Google Shape;379;p48"/>
              <p:cNvGrpSpPr/>
              <p:nvPr/>
            </p:nvGrpSpPr>
            <p:grpSpPr>
              <a:xfrm>
                <a:off x="0" y="1209"/>
                <a:ext cx="311" cy="403"/>
                <a:chOff x="0" y="1209"/>
                <a:chExt cx="311" cy="403"/>
              </a:xfrm>
            </p:grpSpPr>
            <p:sp>
              <p:nvSpPr>
                <p:cNvPr id="380" name="Google Shape;380;p48"/>
                <p:cNvSpPr/>
                <p:nvPr/>
              </p:nvSpPr>
              <p:spPr>
                <a:xfrm>
                  <a:off x="43" y="1209"/>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A</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81" name="Google Shape;381;p48"/>
                <p:cNvSpPr/>
                <p:nvPr/>
              </p:nvSpPr>
              <p:spPr>
                <a:xfrm>
                  <a:off x="0" y="1209"/>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82" name="Google Shape;382;p48"/>
              <p:cNvGrpSpPr/>
              <p:nvPr/>
            </p:nvGrpSpPr>
            <p:grpSpPr>
              <a:xfrm>
                <a:off x="311" y="1209"/>
                <a:ext cx="442" cy="403"/>
                <a:chOff x="311" y="1209"/>
                <a:chExt cx="442" cy="403"/>
              </a:xfrm>
            </p:grpSpPr>
            <p:sp>
              <p:nvSpPr>
                <p:cNvPr id="383" name="Google Shape;383;p48"/>
                <p:cNvSpPr/>
                <p:nvPr/>
              </p:nvSpPr>
              <p:spPr>
                <a:xfrm>
                  <a:off x="354" y="1209"/>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8.23</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84" name="Google Shape;384;p48"/>
                <p:cNvSpPr/>
                <p:nvPr/>
              </p:nvSpPr>
              <p:spPr>
                <a:xfrm>
                  <a:off x="311" y="1209"/>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85" name="Google Shape;385;p48"/>
              <p:cNvGrpSpPr/>
              <p:nvPr/>
            </p:nvGrpSpPr>
            <p:grpSpPr>
              <a:xfrm>
                <a:off x="753" y="1209"/>
                <a:ext cx="662" cy="403"/>
                <a:chOff x="753" y="1209"/>
                <a:chExt cx="662" cy="403"/>
              </a:xfrm>
            </p:grpSpPr>
            <p:sp>
              <p:nvSpPr>
                <p:cNvPr id="386" name="Google Shape;386;p48"/>
                <p:cNvSpPr/>
                <p:nvPr/>
              </p:nvSpPr>
              <p:spPr>
                <a:xfrm>
                  <a:off x="796" y="1209"/>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0000</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87" name="Google Shape;387;p48"/>
                <p:cNvSpPr/>
                <p:nvPr/>
              </p:nvSpPr>
              <p:spPr>
                <a:xfrm>
                  <a:off x="753" y="1209"/>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88" name="Google Shape;388;p48"/>
              <p:cNvGrpSpPr/>
              <p:nvPr/>
            </p:nvGrpSpPr>
            <p:grpSpPr>
              <a:xfrm>
                <a:off x="0" y="1612"/>
                <a:ext cx="311" cy="403"/>
                <a:chOff x="0" y="1612"/>
                <a:chExt cx="311" cy="403"/>
              </a:xfrm>
            </p:grpSpPr>
            <p:sp>
              <p:nvSpPr>
                <p:cNvPr id="389" name="Google Shape;389;p48"/>
                <p:cNvSpPr/>
                <p:nvPr/>
              </p:nvSpPr>
              <p:spPr>
                <a:xfrm>
                  <a:off x="43" y="1612"/>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I</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90" name="Google Shape;390;p48"/>
                <p:cNvSpPr/>
                <p:nvPr/>
              </p:nvSpPr>
              <p:spPr>
                <a:xfrm>
                  <a:off x="0" y="1612"/>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91" name="Google Shape;391;p48"/>
              <p:cNvGrpSpPr/>
              <p:nvPr/>
            </p:nvGrpSpPr>
            <p:grpSpPr>
              <a:xfrm>
                <a:off x="311" y="1612"/>
                <a:ext cx="442" cy="403"/>
                <a:chOff x="311" y="1612"/>
                <a:chExt cx="442" cy="403"/>
              </a:xfrm>
            </p:grpSpPr>
            <p:sp>
              <p:nvSpPr>
                <p:cNvPr id="392" name="Google Shape;392;p48"/>
                <p:cNvSpPr/>
                <p:nvPr/>
              </p:nvSpPr>
              <p:spPr>
                <a:xfrm>
                  <a:off x="354" y="1612"/>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8.08</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93" name="Google Shape;393;p48"/>
                <p:cNvSpPr/>
                <p:nvPr/>
              </p:nvSpPr>
              <p:spPr>
                <a:xfrm>
                  <a:off x="311" y="1612"/>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94" name="Google Shape;394;p48"/>
              <p:cNvGrpSpPr/>
              <p:nvPr/>
            </p:nvGrpSpPr>
            <p:grpSpPr>
              <a:xfrm>
                <a:off x="753" y="1612"/>
                <a:ext cx="662" cy="403"/>
                <a:chOff x="753" y="1612"/>
                <a:chExt cx="662" cy="403"/>
              </a:xfrm>
            </p:grpSpPr>
            <p:sp>
              <p:nvSpPr>
                <p:cNvPr id="395" name="Google Shape;395;p48"/>
                <p:cNvSpPr/>
                <p:nvPr/>
              </p:nvSpPr>
              <p:spPr>
                <a:xfrm>
                  <a:off x="796" y="1612"/>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0001</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96" name="Google Shape;396;p48"/>
                <p:cNvSpPr/>
                <p:nvPr/>
              </p:nvSpPr>
              <p:spPr>
                <a:xfrm>
                  <a:off x="753" y="1612"/>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397" name="Google Shape;397;p48"/>
              <p:cNvGrpSpPr/>
              <p:nvPr/>
            </p:nvGrpSpPr>
            <p:grpSpPr>
              <a:xfrm>
                <a:off x="0" y="2014"/>
                <a:ext cx="311" cy="404"/>
                <a:chOff x="0" y="2014"/>
                <a:chExt cx="311" cy="404"/>
              </a:xfrm>
            </p:grpSpPr>
            <p:sp>
              <p:nvSpPr>
                <p:cNvPr id="398" name="Google Shape;398;p48"/>
                <p:cNvSpPr/>
                <p:nvPr/>
              </p:nvSpPr>
              <p:spPr>
                <a:xfrm>
                  <a:off x="43" y="2014"/>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S</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399" name="Google Shape;399;p48"/>
                <p:cNvSpPr/>
                <p:nvPr/>
              </p:nvSpPr>
              <p:spPr>
                <a:xfrm>
                  <a:off x="0" y="2015"/>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00" name="Google Shape;400;p48"/>
              <p:cNvGrpSpPr/>
              <p:nvPr/>
            </p:nvGrpSpPr>
            <p:grpSpPr>
              <a:xfrm>
                <a:off x="311" y="2014"/>
                <a:ext cx="442" cy="404"/>
                <a:chOff x="311" y="2014"/>
                <a:chExt cx="442" cy="404"/>
              </a:xfrm>
            </p:grpSpPr>
            <p:sp>
              <p:nvSpPr>
                <p:cNvPr id="401" name="Google Shape;401;p48"/>
                <p:cNvSpPr/>
                <p:nvPr/>
              </p:nvSpPr>
              <p:spPr>
                <a:xfrm>
                  <a:off x="354" y="2014"/>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7.64</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02" name="Google Shape;402;p48"/>
                <p:cNvSpPr/>
                <p:nvPr/>
              </p:nvSpPr>
              <p:spPr>
                <a:xfrm>
                  <a:off x="311" y="2015"/>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03" name="Google Shape;403;p48"/>
              <p:cNvGrpSpPr/>
              <p:nvPr/>
            </p:nvGrpSpPr>
            <p:grpSpPr>
              <a:xfrm>
                <a:off x="753" y="2014"/>
                <a:ext cx="662" cy="404"/>
                <a:chOff x="753" y="2014"/>
                <a:chExt cx="662" cy="404"/>
              </a:xfrm>
            </p:grpSpPr>
            <p:sp>
              <p:nvSpPr>
                <p:cNvPr id="404" name="Google Shape;404;p48"/>
                <p:cNvSpPr/>
                <p:nvPr/>
              </p:nvSpPr>
              <p:spPr>
                <a:xfrm>
                  <a:off x="796" y="2014"/>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0011</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05" name="Google Shape;405;p48"/>
                <p:cNvSpPr/>
                <p:nvPr/>
              </p:nvSpPr>
              <p:spPr>
                <a:xfrm>
                  <a:off x="753" y="2015"/>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06" name="Google Shape;406;p48"/>
              <p:cNvGrpSpPr/>
              <p:nvPr/>
            </p:nvGrpSpPr>
            <p:grpSpPr>
              <a:xfrm>
                <a:off x="0" y="2417"/>
                <a:ext cx="311" cy="414"/>
                <a:chOff x="0" y="2417"/>
                <a:chExt cx="311" cy="414"/>
              </a:xfrm>
            </p:grpSpPr>
            <p:sp>
              <p:nvSpPr>
                <p:cNvPr id="407" name="Google Shape;407;p48"/>
                <p:cNvSpPr/>
                <p:nvPr/>
              </p:nvSpPr>
              <p:spPr>
                <a:xfrm>
                  <a:off x="43" y="2417"/>
                  <a:ext cx="225" cy="4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O</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08" name="Google Shape;408;p48"/>
                <p:cNvSpPr/>
                <p:nvPr/>
              </p:nvSpPr>
              <p:spPr>
                <a:xfrm>
                  <a:off x="0" y="2418"/>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09" name="Google Shape;409;p48"/>
              <p:cNvGrpSpPr/>
              <p:nvPr/>
            </p:nvGrpSpPr>
            <p:grpSpPr>
              <a:xfrm>
                <a:off x="311" y="2417"/>
                <a:ext cx="442" cy="414"/>
                <a:chOff x="311" y="2417"/>
                <a:chExt cx="442" cy="414"/>
              </a:xfrm>
            </p:grpSpPr>
            <p:sp>
              <p:nvSpPr>
                <p:cNvPr id="410" name="Google Shape;410;p48"/>
                <p:cNvSpPr/>
                <p:nvPr/>
              </p:nvSpPr>
              <p:spPr>
                <a:xfrm>
                  <a:off x="354" y="2417"/>
                  <a:ext cx="356" cy="4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7.59</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11" name="Google Shape;411;p48"/>
                <p:cNvSpPr/>
                <p:nvPr/>
              </p:nvSpPr>
              <p:spPr>
                <a:xfrm>
                  <a:off x="311" y="2418"/>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12" name="Google Shape;412;p48"/>
              <p:cNvGrpSpPr/>
              <p:nvPr/>
            </p:nvGrpSpPr>
            <p:grpSpPr>
              <a:xfrm>
                <a:off x="753" y="2417"/>
                <a:ext cx="662" cy="414"/>
                <a:chOff x="753" y="2417"/>
                <a:chExt cx="662" cy="414"/>
              </a:xfrm>
            </p:grpSpPr>
            <p:sp>
              <p:nvSpPr>
                <p:cNvPr id="413" name="Google Shape;413;p48"/>
                <p:cNvSpPr/>
                <p:nvPr/>
              </p:nvSpPr>
              <p:spPr>
                <a:xfrm>
                  <a:off x="796" y="2417"/>
                  <a:ext cx="576" cy="4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0100</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14" name="Google Shape;414;p48"/>
                <p:cNvSpPr/>
                <p:nvPr/>
              </p:nvSpPr>
              <p:spPr>
                <a:xfrm>
                  <a:off x="753" y="2418"/>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15" name="Google Shape;415;p48"/>
              <p:cNvGrpSpPr/>
              <p:nvPr/>
            </p:nvGrpSpPr>
            <p:grpSpPr>
              <a:xfrm>
                <a:off x="0" y="2821"/>
                <a:ext cx="311" cy="404"/>
                <a:chOff x="0" y="2821"/>
                <a:chExt cx="311" cy="404"/>
              </a:xfrm>
            </p:grpSpPr>
            <p:sp>
              <p:nvSpPr>
                <p:cNvPr id="416" name="Google Shape;416;p48"/>
                <p:cNvSpPr/>
                <p:nvPr/>
              </p:nvSpPr>
              <p:spPr>
                <a:xfrm>
                  <a:off x="43" y="2822"/>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N</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17" name="Google Shape;417;p48"/>
                <p:cNvSpPr/>
                <p:nvPr/>
              </p:nvSpPr>
              <p:spPr>
                <a:xfrm>
                  <a:off x="0" y="2821"/>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18" name="Google Shape;418;p48"/>
              <p:cNvGrpSpPr/>
              <p:nvPr/>
            </p:nvGrpSpPr>
            <p:grpSpPr>
              <a:xfrm>
                <a:off x="311" y="2821"/>
                <a:ext cx="442" cy="404"/>
                <a:chOff x="311" y="2821"/>
                <a:chExt cx="442" cy="404"/>
              </a:xfrm>
            </p:grpSpPr>
            <p:sp>
              <p:nvSpPr>
                <p:cNvPr id="419" name="Google Shape;419;p48"/>
                <p:cNvSpPr/>
                <p:nvPr/>
              </p:nvSpPr>
              <p:spPr>
                <a:xfrm>
                  <a:off x="354" y="2822"/>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6.81</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20" name="Google Shape;420;p48"/>
                <p:cNvSpPr/>
                <p:nvPr/>
              </p:nvSpPr>
              <p:spPr>
                <a:xfrm>
                  <a:off x="311" y="2821"/>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21" name="Google Shape;421;p48"/>
              <p:cNvGrpSpPr/>
              <p:nvPr/>
            </p:nvGrpSpPr>
            <p:grpSpPr>
              <a:xfrm>
                <a:off x="753" y="2821"/>
                <a:ext cx="662" cy="404"/>
                <a:chOff x="753" y="2821"/>
                <a:chExt cx="662" cy="404"/>
              </a:xfrm>
            </p:grpSpPr>
            <p:sp>
              <p:nvSpPr>
                <p:cNvPr id="422" name="Google Shape;422;p48"/>
                <p:cNvSpPr/>
                <p:nvPr/>
              </p:nvSpPr>
              <p:spPr>
                <a:xfrm>
                  <a:off x="796" y="2822"/>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0110</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23" name="Google Shape;423;p48"/>
                <p:cNvSpPr/>
                <p:nvPr/>
              </p:nvSpPr>
              <p:spPr>
                <a:xfrm>
                  <a:off x="753" y="2821"/>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24" name="Google Shape;424;p48"/>
              <p:cNvGrpSpPr/>
              <p:nvPr/>
            </p:nvGrpSpPr>
            <p:grpSpPr>
              <a:xfrm>
                <a:off x="0" y="3224"/>
                <a:ext cx="311" cy="404"/>
                <a:chOff x="0" y="3224"/>
                <a:chExt cx="311" cy="404"/>
              </a:xfrm>
            </p:grpSpPr>
            <p:sp>
              <p:nvSpPr>
                <p:cNvPr id="425" name="Google Shape;425;p48"/>
                <p:cNvSpPr/>
                <p:nvPr/>
              </p:nvSpPr>
              <p:spPr>
                <a:xfrm>
                  <a:off x="43" y="3225"/>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R</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26" name="Google Shape;426;p48"/>
                <p:cNvSpPr/>
                <p:nvPr/>
              </p:nvSpPr>
              <p:spPr>
                <a:xfrm>
                  <a:off x="0" y="3224"/>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27" name="Google Shape;427;p48"/>
              <p:cNvGrpSpPr/>
              <p:nvPr/>
            </p:nvGrpSpPr>
            <p:grpSpPr>
              <a:xfrm>
                <a:off x="311" y="3224"/>
                <a:ext cx="442" cy="404"/>
                <a:chOff x="311" y="3224"/>
                <a:chExt cx="442" cy="404"/>
              </a:xfrm>
            </p:grpSpPr>
            <p:sp>
              <p:nvSpPr>
                <p:cNvPr id="428" name="Google Shape;428;p48"/>
                <p:cNvSpPr/>
                <p:nvPr/>
              </p:nvSpPr>
              <p:spPr>
                <a:xfrm>
                  <a:off x="354" y="3225"/>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6.67</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29" name="Google Shape;429;p48"/>
                <p:cNvSpPr/>
                <p:nvPr/>
              </p:nvSpPr>
              <p:spPr>
                <a:xfrm>
                  <a:off x="311" y="3224"/>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30" name="Google Shape;430;p48"/>
              <p:cNvGrpSpPr/>
              <p:nvPr/>
            </p:nvGrpSpPr>
            <p:grpSpPr>
              <a:xfrm>
                <a:off x="753" y="3224"/>
                <a:ext cx="662" cy="404"/>
                <a:chOff x="753" y="3224"/>
                <a:chExt cx="662" cy="404"/>
              </a:xfrm>
            </p:grpSpPr>
            <p:sp>
              <p:nvSpPr>
                <p:cNvPr id="431" name="Google Shape;431;p48"/>
                <p:cNvSpPr/>
                <p:nvPr/>
              </p:nvSpPr>
              <p:spPr>
                <a:xfrm>
                  <a:off x="796" y="3225"/>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0111</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32" name="Google Shape;432;p48"/>
                <p:cNvSpPr/>
                <p:nvPr/>
              </p:nvSpPr>
              <p:spPr>
                <a:xfrm>
                  <a:off x="753" y="3224"/>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33" name="Google Shape;433;p48"/>
              <p:cNvGrpSpPr/>
              <p:nvPr/>
            </p:nvGrpSpPr>
            <p:grpSpPr>
              <a:xfrm>
                <a:off x="0" y="3627"/>
                <a:ext cx="311" cy="404"/>
                <a:chOff x="0" y="3627"/>
                <a:chExt cx="311" cy="404"/>
              </a:xfrm>
            </p:grpSpPr>
            <p:sp>
              <p:nvSpPr>
                <p:cNvPr id="434" name="Google Shape;434;p48"/>
                <p:cNvSpPr/>
                <p:nvPr/>
              </p:nvSpPr>
              <p:spPr>
                <a:xfrm>
                  <a:off x="43" y="3628"/>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C</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35" name="Google Shape;435;p48"/>
                <p:cNvSpPr/>
                <p:nvPr/>
              </p:nvSpPr>
              <p:spPr>
                <a:xfrm>
                  <a:off x="0" y="3627"/>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36" name="Google Shape;436;p48"/>
              <p:cNvGrpSpPr/>
              <p:nvPr/>
            </p:nvGrpSpPr>
            <p:grpSpPr>
              <a:xfrm>
                <a:off x="311" y="3627"/>
                <a:ext cx="442" cy="404"/>
                <a:chOff x="311" y="3627"/>
                <a:chExt cx="442" cy="404"/>
              </a:xfrm>
            </p:grpSpPr>
            <p:sp>
              <p:nvSpPr>
                <p:cNvPr id="437" name="Google Shape;437;p48"/>
                <p:cNvSpPr/>
                <p:nvPr/>
              </p:nvSpPr>
              <p:spPr>
                <a:xfrm>
                  <a:off x="354" y="3628"/>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4.04</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38" name="Google Shape;438;p48"/>
                <p:cNvSpPr/>
                <p:nvPr/>
              </p:nvSpPr>
              <p:spPr>
                <a:xfrm>
                  <a:off x="311" y="3627"/>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39" name="Google Shape;439;p48"/>
              <p:cNvGrpSpPr/>
              <p:nvPr/>
            </p:nvGrpSpPr>
            <p:grpSpPr>
              <a:xfrm>
                <a:off x="753" y="3627"/>
                <a:ext cx="662" cy="404"/>
                <a:chOff x="753" y="3627"/>
                <a:chExt cx="662" cy="404"/>
              </a:xfrm>
            </p:grpSpPr>
            <p:sp>
              <p:nvSpPr>
                <p:cNvPr id="440" name="Google Shape;440;p48"/>
                <p:cNvSpPr/>
                <p:nvPr/>
              </p:nvSpPr>
              <p:spPr>
                <a:xfrm>
                  <a:off x="796" y="3628"/>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1101</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41" name="Google Shape;441;p48"/>
                <p:cNvSpPr/>
                <p:nvPr/>
              </p:nvSpPr>
              <p:spPr>
                <a:xfrm>
                  <a:off x="753" y="3627"/>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42" name="Google Shape;442;p48"/>
              <p:cNvGrpSpPr/>
              <p:nvPr/>
            </p:nvGrpSpPr>
            <p:grpSpPr>
              <a:xfrm>
                <a:off x="0" y="4030"/>
                <a:ext cx="311" cy="403"/>
                <a:chOff x="0" y="4030"/>
                <a:chExt cx="311" cy="403"/>
              </a:xfrm>
            </p:grpSpPr>
            <p:sp>
              <p:nvSpPr>
                <p:cNvPr id="443" name="Google Shape;443;p48"/>
                <p:cNvSpPr/>
                <p:nvPr/>
              </p:nvSpPr>
              <p:spPr>
                <a:xfrm>
                  <a:off x="43" y="4030"/>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H</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44" name="Google Shape;444;p48"/>
                <p:cNvSpPr/>
                <p:nvPr/>
              </p:nvSpPr>
              <p:spPr>
                <a:xfrm>
                  <a:off x="0" y="4030"/>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45" name="Google Shape;445;p48"/>
              <p:cNvGrpSpPr/>
              <p:nvPr/>
            </p:nvGrpSpPr>
            <p:grpSpPr>
              <a:xfrm>
                <a:off x="311" y="4030"/>
                <a:ext cx="442" cy="403"/>
                <a:chOff x="311" y="4030"/>
                <a:chExt cx="442" cy="403"/>
              </a:xfrm>
            </p:grpSpPr>
            <p:sp>
              <p:nvSpPr>
                <p:cNvPr id="446" name="Google Shape;446;p48"/>
                <p:cNvSpPr/>
                <p:nvPr/>
              </p:nvSpPr>
              <p:spPr>
                <a:xfrm>
                  <a:off x="354" y="4030"/>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3.94</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47" name="Google Shape;447;p48"/>
                <p:cNvSpPr/>
                <p:nvPr/>
              </p:nvSpPr>
              <p:spPr>
                <a:xfrm>
                  <a:off x="311" y="4030"/>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48" name="Google Shape;448;p48"/>
              <p:cNvGrpSpPr/>
              <p:nvPr/>
            </p:nvGrpSpPr>
            <p:grpSpPr>
              <a:xfrm>
                <a:off x="753" y="4030"/>
                <a:ext cx="662" cy="403"/>
                <a:chOff x="753" y="4030"/>
                <a:chExt cx="662" cy="403"/>
              </a:xfrm>
            </p:grpSpPr>
            <p:sp>
              <p:nvSpPr>
                <p:cNvPr id="449" name="Google Shape;449;p48"/>
                <p:cNvSpPr/>
                <p:nvPr/>
              </p:nvSpPr>
              <p:spPr>
                <a:xfrm>
                  <a:off x="796" y="4030"/>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00100</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50" name="Google Shape;450;p48"/>
                <p:cNvSpPr/>
                <p:nvPr/>
              </p:nvSpPr>
              <p:spPr>
                <a:xfrm>
                  <a:off x="753" y="4030"/>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51" name="Google Shape;451;p48"/>
              <p:cNvGrpSpPr/>
              <p:nvPr/>
            </p:nvGrpSpPr>
            <p:grpSpPr>
              <a:xfrm>
                <a:off x="0" y="4433"/>
                <a:ext cx="311" cy="403"/>
                <a:chOff x="0" y="4433"/>
                <a:chExt cx="311" cy="403"/>
              </a:xfrm>
            </p:grpSpPr>
            <p:sp>
              <p:nvSpPr>
                <p:cNvPr id="452" name="Google Shape;452;p48"/>
                <p:cNvSpPr/>
                <p:nvPr/>
              </p:nvSpPr>
              <p:spPr>
                <a:xfrm>
                  <a:off x="43" y="4433"/>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L</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53" name="Google Shape;453;p48"/>
                <p:cNvSpPr/>
                <p:nvPr/>
              </p:nvSpPr>
              <p:spPr>
                <a:xfrm>
                  <a:off x="0" y="4433"/>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54" name="Google Shape;454;p48"/>
              <p:cNvGrpSpPr/>
              <p:nvPr/>
            </p:nvGrpSpPr>
            <p:grpSpPr>
              <a:xfrm>
                <a:off x="311" y="4433"/>
                <a:ext cx="442" cy="403"/>
                <a:chOff x="311" y="4433"/>
                <a:chExt cx="442" cy="403"/>
              </a:xfrm>
            </p:grpSpPr>
            <p:sp>
              <p:nvSpPr>
                <p:cNvPr id="455" name="Google Shape;455;p48"/>
                <p:cNvSpPr/>
                <p:nvPr/>
              </p:nvSpPr>
              <p:spPr>
                <a:xfrm>
                  <a:off x="354" y="4433"/>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3.79</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56" name="Google Shape;456;p48"/>
                <p:cNvSpPr/>
                <p:nvPr/>
              </p:nvSpPr>
              <p:spPr>
                <a:xfrm>
                  <a:off x="311" y="4433"/>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57" name="Google Shape;457;p48"/>
              <p:cNvGrpSpPr/>
              <p:nvPr/>
            </p:nvGrpSpPr>
            <p:grpSpPr>
              <a:xfrm>
                <a:off x="753" y="4433"/>
                <a:ext cx="662" cy="403"/>
                <a:chOff x="753" y="4433"/>
                <a:chExt cx="662" cy="403"/>
              </a:xfrm>
            </p:grpSpPr>
            <p:sp>
              <p:nvSpPr>
                <p:cNvPr id="458" name="Google Shape;458;p48"/>
                <p:cNvSpPr/>
                <p:nvPr/>
              </p:nvSpPr>
              <p:spPr>
                <a:xfrm>
                  <a:off x="796" y="4433"/>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00101</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59" name="Google Shape;459;p48"/>
                <p:cNvSpPr/>
                <p:nvPr/>
              </p:nvSpPr>
              <p:spPr>
                <a:xfrm>
                  <a:off x="753" y="4433"/>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60" name="Google Shape;460;p48"/>
              <p:cNvGrpSpPr/>
              <p:nvPr/>
            </p:nvGrpSpPr>
            <p:grpSpPr>
              <a:xfrm>
                <a:off x="0" y="4836"/>
                <a:ext cx="311" cy="403"/>
                <a:chOff x="0" y="4836"/>
                <a:chExt cx="311" cy="403"/>
              </a:xfrm>
            </p:grpSpPr>
            <p:sp>
              <p:nvSpPr>
                <p:cNvPr id="461" name="Google Shape;461;p48"/>
                <p:cNvSpPr/>
                <p:nvPr/>
              </p:nvSpPr>
              <p:spPr>
                <a:xfrm>
                  <a:off x="43" y="4836"/>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D</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62" name="Google Shape;462;p48"/>
                <p:cNvSpPr/>
                <p:nvPr/>
              </p:nvSpPr>
              <p:spPr>
                <a:xfrm>
                  <a:off x="0" y="4836"/>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63" name="Google Shape;463;p48"/>
              <p:cNvGrpSpPr/>
              <p:nvPr/>
            </p:nvGrpSpPr>
            <p:grpSpPr>
              <a:xfrm>
                <a:off x="311" y="4836"/>
                <a:ext cx="442" cy="403"/>
                <a:chOff x="311" y="4836"/>
                <a:chExt cx="442" cy="403"/>
              </a:xfrm>
            </p:grpSpPr>
            <p:sp>
              <p:nvSpPr>
                <p:cNvPr id="464" name="Google Shape;464;p48"/>
                <p:cNvSpPr/>
                <p:nvPr/>
              </p:nvSpPr>
              <p:spPr>
                <a:xfrm>
                  <a:off x="354" y="4836"/>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3.40</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65" name="Google Shape;465;p48"/>
                <p:cNvSpPr/>
                <p:nvPr/>
              </p:nvSpPr>
              <p:spPr>
                <a:xfrm>
                  <a:off x="311" y="4836"/>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66" name="Google Shape;466;p48"/>
              <p:cNvGrpSpPr/>
              <p:nvPr/>
            </p:nvGrpSpPr>
            <p:grpSpPr>
              <a:xfrm>
                <a:off x="753" y="4836"/>
                <a:ext cx="662" cy="403"/>
                <a:chOff x="753" y="4836"/>
                <a:chExt cx="662" cy="403"/>
              </a:xfrm>
            </p:grpSpPr>
            <p:sp>
              <p:nvSpPr>
                <p:cNvPr id="467" name="Google Shape;467;p48"/>
                <p:cNvSpPr/>
                <p:nvPr/>
              </p:nvSpPr>
              <p:spPr>
                <a:xfrm>
                  <a:off x="796" y="4836"/>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01011</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68" name="Google Shape;468;p48"/>
                <p:cNvSpPr/>
                <p:nvPr/>
              </p:nvSpPr>
              <p:spPr>
                <a:xfrm>
                  <a:off x="753" y="4836"/>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69" name="Google Shape;469;p48"/>
              <p:cNvGrpSpPr/>
              <p:nvPr/>
            </p:nvGrpSpPr>
            <p:grpSpPr>
              <a:xfrm>
                <a:off x="0" y="5238"/>
                <a:ext cx="311" cy="404"/>
                <a:chOff x="0" y="5238"/>
                <a:chExt cx="311" cy="404"/>
              </a:xfrm>
            </p:grpSpPr>
            <p:sp>
              <p:nvSpPr>
                <p:cNvPr id="470" name="Google Shape;470;p48"/>
                <p:cNvSpPr/>
                <p:nvPr/>
              </p:nvSpPr>
              <p:spPr>
                <a:xfrm>
                  <a:off x="43" y="5238"/>
                  <a:ext cx="225"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M</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71" name="Google Shape;471;p48"/>
                <p:cNvSpPr/>
                <p:nvPr/>
              </p:nvSpPr>
              <p:spPr>
                <a:xfrm>
                  <a:off x="0" y="5239"/>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72" name="Google Shape;472;p48"/>
              <p:cNvGrpSpPr/>
              <p:nvPr/>
            </p:nvGrpSpPr>
            <p:grpSpPr>
              <a:xfrm>
                <a:off x="311" y="5238"/>
                <a:ext cx="442" cy="404"/>
                <a:chOff x="311" y="5238"/>
                <a:chExt cx="442" cy="404"/>
              </a:xfrm>
            </p:grpSpPr>
            <p:sp>
              <p:nvSpPr>
                <p:cNvPr id="473" name="Google Shape;473;p48"/>
                <p:cNvSpPr/>
                <p:nvPr/>
              </p:nvSpPr>
              <p:spPr>
                <a:xfrm>
                  <a:off x="354" y="5238"/>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3.06</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74" name="Google Shape;474;p48"/>
                <p:cNvSpPr/>
                <p:nvPr/>
              </p:nvSpPr>
              <p:spPr>
                <a:xfrm>
                  <a:off x="311" y="5239"/>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75" name="Google Shape;475;p48"/>
              <p:cNvGrpSpPr/>
              <p:nvPr/>
            </p:nvGrpSpPr>
            <p:grpSpPr>
              <a:xfrm>
                <a:off x="753" y="5238"/>
                <a:ext cx="662" cy="404"/>
                <a:chOff x="753" y="5238"/>
                <a:chExt cx="662" cy="404"/>
              </a:xfrm>
            </p:grpSpPr>
            <p:sp>
              <p:nvSpPr>
                <p:cNvPr id="476" name="Google Shape;476;p48"/>
                <p:cNvSpPr/>
                <p:nvPr/>
              </p:nvSpPr>
              <p:spPr>
                <a:xfrm>
                  <a:off x="796" y="5238"/>
                  <a:ext cx="57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350">
                      <a:solidFill>
                        <a:schemeClr val="dk1"/>
                      </a:solidFill>
                      <a:latin typeface="Arial"/>
                      <a:ea typeface="Arial"/>
                      <a:cs typeface="Arial"/>
                      <a:sym typeface="Arial"/>
                    </a:rPr>
                    <a:t>10100</a:t>
                  </a:r>
                  <a:endParaRPr sz="17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77" name="Google Shape;477;p48"/>
                <p:cNvSpPr/>
                <p:nvPr/>
              </p:nvSpPr>
              <p:spPr>
                <a:xfrm>
                  <a:off x="753" y="5239"/>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sp>
          <p:nvSpPr>
            <p:cNvPr id="478" name="Google Shape;478;p48"/>
            <p:cNvSpPr/>
            <p:nvPr/>
          </p:nvSpPr>
          <p:spPr>
            <a:xfrm>
              <a:off x="0" y="-1259"/>
              <a:ext cx="1500" cy="6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Tahoma"/>
                <a:ea typeface="Tahoma"/>
                <a:cs typeface="Tahoma"/>
                <a:sym typeface="Tahoma"/>
              </a:endParaRPr>
            </a:p>
          </p:txBody>
        </p:sp>
      </p:grpSp>
      <p:grpSp>
        <p:nvGrpSpPr>
          <p:cNvPr id="479" name="Google Shape;479;p48"/>
          <p:cNvGrpSpPr/>
          <p:nvPr/>
        </p:nvGrpSpPr>
        <p:grpSpPr>
          <a:xfrm>
            <a:off x="4800600" y="1411700"/>
            <a:ext cx="3414050" cy="3388900"/>
            <a:chOff x="-2" y="-2"/>
            <a:chExt cx="1419" cy="5991"/>
          </a:xfrm>
        </p:grpSpPr>
        <p:grpSp>
          <p:nvGrpSpPr>
            <p:cNvPr id="480" name="Google Shape;480;p48"/>
            <p:cNvGrpSpPr/>
            <p:nvPr/>
          </p:nvGrpSpPr>
          <p:grpSpPr>
            <a:xfrm>
              <a:off x="0" y="0"/>
              <a:ext cx="1415" cy="5987"/>
              <a:chOff x="0" y="0"/>
              <a:chExt cx="1415" cy="5987"/>
            </a:xfrm>
          </p:grpSpPr>
          <p:grpSp>
            <p:nvGrpSpPr>
              <p:cNvPr id="481" name="Google Shape;481;p48"/>
              <p:cNvGrpSpPr/>
              <p:nvPr/>
            </p:nvGrpSpPr>
            <p:grpSpPr>
              <a:xfrm>
                <a:off x="0" y="0"/>
                <a:ext cx="311" cy="404"/>
                <a:chOff x="0" y="0"/>
                <a:chExt cx="311" cy="404"/>
              </a:xfrm>
            </p:grpSpPr>
            <p:sp>
              <p:nvSpPr>
                <p:cNvPr id="482" name="Google Shape;482;p48"/>
                <p:cNvSpPr/>
                <p:nvPr/>
              </p:nvSpPr>
              <p:spPr>
                <a:xfrm>
                  <a:off x="41" y="1"/>
                  <a:ext cx="2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Arial"/>
                      <a:ea typeface="Arial"/>
                      <a:cs typeface="Arial"/>
                      <a:sym typeface="Arial"/>
                    </a:rPr>
                    <a:t> </a:t>
                  </a:r>
                  <a:r>
                    <a:rPr b="1" lang="en" sz="1000">
                      <a:solidFill>
                        <a:schemeClr val="dk1"/>
                      </a:solidFill>
                      <a:latin typeface="Arial"/>
                      <a:ea typeface="Arial"/>
                      <a:cs typeface="Arial"/>
                      <a:sym typeface="Arial"/>
                    </a:rPr>
                    <a:t> </a:t>
                  </a:r>
                  <a:endParaRPr sz="10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3" name="Google Shape;483;p48"/>
                <p:cNvSpPr/>
                <p:nvPr/>
              </p:nvSpPr>
              <p:spPr>
                <a:xfrm>
                  <a:off x="0" y="0"/>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484" name="Google Shape;484;p48"/>
              <p:cNvGrpSpPr/>
              <p:nvPr/>
            </p:nvGrpSpPr>
            <p:grpSpPr>
              <a:xfrm>
                <a:off x="311" y="0"/>
                <a:ext cx="442" cy="404"/>
                <a:chOff x="311" y="0"/>
                <a:chExt cx="442" cy="404"/>
              </a:xfrm>
            </p:grpSpPr>
            <p:sp>
              <p:nvSpPr>
                <p:cNvPr id="485" name="Google Shape;485;p48"/>
                <p:cNvSpPr/>
                <p:nvPr/>
              </p:nvSpPr>
              <p:spPr>
                <a:xfrm>
                  <a:off x="354" y="1"/>
                  <a:ext cx="356"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050">
                      <a:solidFill>
                        <a:schemeClr val="dk1"/>
                      </a:solidFill>
                      <a:latin typeface="Arial"/>
                      <a:ea typeface="Arial"/>
                      <a:cs typeface="Arial"/>
                      <a:sym typeface="Arial"/>
                    </a:rPr>
                    <a:t>Freq </a:t>
                  </a:r>
                  <a:endParaRPr sz="105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p48"/>
                <p:cNvSpPr/>
                <p:nvPr/>
              </p:nvSpPr>
              <p:spPr>
                <a:xfrm>
                  <a:off x="311" y="0"/>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487" name="Google Shape;487;p48"/>
              <p:cNvGrpSpPr/>
              <p:nvPr/>
            </p:nvGrpSpPr>
            <p:grpSpPr>
              <a:xfrm>
                <a:off x="753" y="0"/>
                <a:ext cx="662" cy="404"/>
                <a:chOff x="753" y="0"/>
                <a:chExt cx="662" cy="404"/>
              </a:xfrm>
            </p:grpSpPr>
            <p:sp>
              <p:nvSpPr>
                <p:cNvPr id="488" name="Google Shape;488;p48"/>
                <p:cNvSpPr/>
                <p:nvPr/>
              </p:nvSpPr>
              <p:spPr>
                <a:xfrm>
                  <a:off x="794" y="1"/>
                  <a:ext cx="58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050">
                      <a:solidFill>
                        <a:schemeClr val="dk1"/>
                      </a:solidFill>
                      <a:latin typeface="Arial"/>
                      <a:ea typeface="Arial"/>
                      <a:cs typeface="Arial"/>
                      <a:sym typeface="Arial"/>
                    </a:rPr>
                    <a:t>Code </a:t>
                  </a:r>
                  <a:endParaRPr sz="105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9" name="Google Shape;489;p48"/>
                <p:cNvSpPr/>
                <p:nvPr/>
              </p:nvSpPr>
              <p:spPr>
                <a:xfrm>
                  <a:off x="753" y="0"/>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490" name="Google Shape;490;p48"/>
              <p:cNvGrpSpPr/>
              <p:nvPr/>
            </p:nvGrpSpPr>
            <p:grpSpPr>
              <a:xfrm>
                <a:off x="0" y="403"/>
                <a:ext cx="311" cy="404"/>
                <a:chOff x="0" y="403"/>
                <a:chExt cx="311" cy="404"/>
              </a:xfrm>
            </p:grpSpPr>
            <p:sp>
              <p:nvSpPr>
                <p:cNvPr id="491" name="Google Shape;491;p48"/>
                <p:cNvSpPr/>
                <p:nvPr/>
              </p:nvSpPr>
              <p:spPr>
                <a:xfrm>
                  <a:off x="41" y="404"/>
                  <a:ext cx="230"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2" name="Google Shape;492;p48"/>
                <p:cNvSpPr/>
                <p:nvPr/>
              </p:nvSpPr>
              <p:spPr>
                <a:xfrm>
                  <a:off x="0" y="403"/>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493" name="Google Shape;493;p48"/>
              <p:cNvGrpSpPr/>
              <p:nvPr/>
            </p:nvGrpSpPr>
            <p:grpSpPr>
              <a:xfrm>
                <a:off x="311" y="403"/>
                <a:ext cx="442" cy="404"/>
                <a:chOff x="311" y="403"/>
                <a:chExt cx="442" cy="404"/>
              </a:xfrm>
            </p:grpSpPr>
            <p:sp>
              <p:nvSpPr>
                <p:cNvPr id="494" name="Google Shape;494;p48"/>
                <p:cNvSpPr/>
                <p:nvPr/>
              </p:nvSpPr>
              <p:spPr>
                <a:xfrm>
                  <a:off x="354" y="404"/>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2.77</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5" name="Google Shape;495;p48"/>
                <p:cNvSpPr/>
                <p:nvPr/>
              </p:nvSpPr>
              <p:spPr>
                <a:xfrm>
                  <a:off x="311" y="403"/>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496" name="Google Shape;496;p48"/>
              <p:cNvGrpSpPr/>
              <p:nvPr/>
            </p:nvGrpSpPr>
            <p:grpSpPr>
              <a:xfrm>
                <a:off x="753" y="403"/>
                <a:ext cx="662" cy="404"/>
                <a:chOff x="753" y="403"/>
                <a:chExt cx="662" cy="404"/>
              </a:xfrm>
            </p:grpSpPr>
            <p:sp>
              <p:nvSpPr>
                <p:cNvPr id="497" name="Google Shape;497;p48"/>
                <p:cNvSpPr/>
                <p:nvPr/>
              </p:nvSpPr>
              <p:spPr>
                <a:xfrm>
                  <a:off x="794" y="404"/>
                  <a:ext cx="58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10101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8" name="Google Shape;498;p48"/>
                <p:cNvSpPr/>
                <p:nvPr/>
              </p:nvSpPr>
              <p:spPr>
                <a:xfrm>
                  <a:off x="753" y="403"/>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499" name="Google Shape;499;p48"/>
              <p:cNvGrpSpPr/>
              <p:nvPr/>
            </p:nvGrpSpPr>
            <p:grpSpPr>
              <a:xfrm>
                <a:off x="0" y="806"/>
                <a:ext cx="311" cy="404"/>
                <a:chOff x="0" y="806"/>
                <a:chExt cx="311" cy="404"/>
              </a:xfrm>
            </p:grpSpPr>
            <p:sp>
              <p:nvSpPr>
                <p:cNvPr id="500" name="Google Shape;500;p48"/>
                <p:cNvSpPr/>
                <p:nvPr/>
              </p:nvSpPr>
              <p:spPr>
                <a:xfrm>
                  <a:off x="41" y="807"/>
                  <a:ext cx="230"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P</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p48"/>
                <p:cNvSpPr/>
                <p:nvPr/>
              </p:nvSpPr>
              <p:spPr>
                <a:xfrm>
                  <a:off x="0" y="806"/>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02" name="Google Shape;502;p48"/>
              <p:cNvGrpSpPr/>
              <p:nvPr/>
            </p:nvGrpSpPr>
            <p:grpSpPr>
              <a:xfrm>
                <a:off x="311" y="806"/>
                <a:ext cx="442" cy="404"/>
                <a:chOff x="311" y="806"/>
                <a:chExt cx="442" cy="404"/>
              </a:xfrm>
            </p:grpSpPr>
            <p:sp>
              <p:nvSpPr>
                <p:cNvPr id="503" name="Google Shape;503;p48"/>
                <p:cNvSpPr/>
                <p:nvPr/>
              </p:nvSpPr>
              <p:spPr>
                <a:xfrm>
                  <a:off x="354" y="807"/>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2.58</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4" name="Google Shape;504;p48"/>
                <p:cNvSpPr/>
                <p:nvPr/>
              </p:nvSpPr>
              <p:spPr>
                <a:xfrm>
                  <a:off x="311" y="806"/>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05" name="Google Shape;505;p48"/>
              <p:cNvGrpSpPr/>
              <p:nvPr/>
            </p:nvGrpSpPr>
            <p:grpSpPr>
              <a:xfrm>
                <a:off x="753" y="806"/>
                <a:ext cx="662" cy="404"/>
                <a:chOff x="753" y="806"/>
                <a:chExt cx="662" cy="404"/>
              </a:xfrm>
            </p:grpSpPr>
            <p:sp>
              <p:nvSpPr>
                <p:cNvPr id="506" name="Google Shape;506;p48"/>
                <p:cNvSpPr/>
                <p:nvPr/>
              </p:nvSpPr>
              <p:spPr>
                <a:xfrm>
                  <a:off x="794" y="807"/>
                  <a:ext cx="58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10110</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7" name="Google Shape;507;p48"/>
                <p:cNvSpPr/>
                <p:nvPr/>
              </p:nvSpPr>
              <p:spPr>
                <a:xfrm>
                  <a:off x="753" y="806"/>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08" name="Google Shape;508;p48"/>
              <p:cNvGrpSpPr/>
              <p:nvPr/>
            </p:nvGrpSpPr>
            <p:grpSpPr>
              <a:xfrm>
                <a:off x="0" y="1209"/>
                <a:ext cx="311" cy="403"/>
                <a:chOff x="0" y="1209"/>
                <a:chExt cx="311" cy="403"/>
              </a:xfrm>
            </p:grpSpPr>
            <p:sp>
              <p:nvSpPr>
                <p:cNvPr id="509" name="Google Shape;509;p48"/>
                <p:cNvSpPr/>
                <p:nvPr/>
              </p:nvSpPr>
              <p:spPr>
                <a:xfrm>
                  <a:off x="41" y="1209"/>
                  <a:ext cx="230"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U</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p48"/>
                <p:cNvSpPr/>
                <p:nvPr/>
              </p:nvSpPr>
              <p:spPr>
                <a:xfrm>
                  <a:off x="0" y="1209"/>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11" name="Google Shape;511;p48"/>
              <p:cNvGrpSpPr/>
              <p:nvPr/>
            </p:nvGrpSpPr>
            <p:grpSpPr>
              <a:xfrm>
                <a:off x="311" y="1209"/>
                <a:ext cx="442" cy="403"/>
                <a:chOff x="311" y="1209"/>
                <a:chExt cx="442" cy="403"/>
              </a:xfrm>
            </p:grpSpPr>
            <p:sp>
              <p:nvSpPr>
                <p:cNvPr id="512" name="Google Shape;512;p48"/>
                <p:cNvSpPr/>
                <p:nvPr/>
              </p:nvSpPr>
              <p:spPr>
                <a:xfrm>
                  <a:off x="354" y="1209"/>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2.43</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3" name="Google Shape;513;p48"/>
                <p:cNvSpPr/>
                <p:nvPr/>
              </p:nvSpPr>
              <p:spPr>
                <a:xfrm>
                  <a:off x="311" y="1209"/>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14" name="Google Shape;514;p48"/>
              <p:cNvGrpSpPr/>
              <p:nvPr/>
            </p:nvGrpSpPr>
            <p:grpSpPr>
              <a:xfrm>
                <a:off x="753" y="1209"/>
                <a:ext cx="662" cy="403"/>
                <a:chOff x="753" y="1209"/>
                <a:chExt cx="662" cy="403"/>
              </a:xfrm>
            </p:grpSpPr>
            <p:sp>
              <p:nvSpPr>
                <p:cNvPr id="515" name="Google Shape;515;p48"/>
                <p:cNvSpPr/>
                <p:nvPr/>
              </p:nvSpPr>
              <p:spPr>
                <a:xfrm>
                  <a:off x="794" y="1209"/>
                  <a:ext cx="58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10111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p48"/>
                <p:cNvSpPr/>
                <p:nvPr/>
              </p:nvSpPr>
              <p:spPr>
                <a:xfrm>
                  <a:off x="753" y="1209"/>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17" name="Google Shape;517;p48"/>
              <p:cNvGrpSpPr/>
              <p:nvPr/>
            </p:nvGrpSpPr>
            <p:grpSpPr>
              <a:xfrm>
                <a:off x="0" y="1612"/>
                <a:ext cx="311" cy="403"/>
                <a:chOff x="0" y="1612"/>
                <a:chExt cx="311" cy="403"/>
              </a:xfrm>
            </p:grpSpPr>
            <p:sp>
              <p:nvSpPr>
                <p:cNvPr id="518" name="Google Shape;518;p48"/>
                <p:cNvSpPr/>
                <p:nvPr/>
              </p:nvSpPr>
              <p:spPr>
                <a:xfrm>
                  <a:off x="41" y="1612"/>
                  <a:ext cx="230"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F</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9" name="Google Shape;519;p48"/>
                <p:cNvSpPr/>
                <p:nvPr/>
              </p:nvSpPr>
              <p:spPr>
                <a:xfrm>
                  <a:off x="0" y="1612"/>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20" name="Google Shape;520;p48"/>
              <p:cNvGrpSpPr/>
              <p:nvPr/>
            </p:nvGrpSpPr>
            <p:grpSpPr>
              <a:xfrm>
                <a:off x="311" y="1612"/>
                <a:ext cx="442" cy="403"/>
                <a:chOff x="311" y="1612"/>
                <a:chExt cx="442" cy="403"/>
              </a:xfrm>
            </p:grpSpPr>
            <p:sp>
              <p:nvSpPr>
                <p:cNvPr id="521" name="Google Shape;521;p48"/>
                <p:cNvSpPr/>
                <p:nvPr/>
              </p:nvSpPr>
              <p:spPr>
                <a:xfrm>
                  <a:off x="354" y="1612"/>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2.28</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p48"/>
                <p:cNvSpPr/>
                <p:nvPr/>
              </p:nvSpPr>
              <p:spPr>
                <a:xfrm>
                  <a:off x="311" y="1612"/>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23" name="Google Shape;523;p48"/>
              <p:cNvGrpSpPr/>
              <p:nvPr/>
            </p:nvGrpSpPr>
            <p:grpSpPr>
              <a:xfrm>
                <a:off x="753" y="1612"/>
                <a:ext cx="662" cy="403"/>
                <a:chOff x="753" y="1612"/>
                <a:chExt cx="662" cy="403"/>
              </a:xfrm>
            </p:grpSpPr>
            <p:sp>
              <p:nvSpPr>
                <p:cNvPr id="524" name="Google Shape;524;p48"/>
                <p:cNvSpPr/>
                <p:nvPr/>
              </p:nvSpPr>
              <p:spPr>
                <a:xfrm>
                  <a:off x="794" y="1612"/>
                  <a:ext cx="58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11001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5" name="Google Shape;525;p48"/>
                <p:cNvSpPr/>
                <p:nvPr/>
              </p:nvSpPr>
              <p:spPr>
                <a:xfrm>
                  <a:off x="753" y="1612"/>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26" name="Google Shape;526;p48"/>
              <p:cNvGrpSpPr/>
              <p:nvPr/>
            </p:nvGrpSpPr>
            <p:grpSpPr>
              <a:xfrm>
                <a:off x="0" y="2015"/>
                <a:ext cx="311" cy="403"/>
                <a:chOff x="0" y="2015"/>
                <a:chExt cx="311" cy="403"/>
              </a:xfrm>
            </p:grpSpPr>
            <p:sp>
              <p:nvSpPr>
                <p:cNvPr id="527" name="Google Shape;527;p48"/>
                <p:cNvSpPr/>
                <p:nvPr/>
              </p:nvSpPr>
              <p:spPr>
                <a:xfrm>
                  <a:off x="41" y="2015"/>
                  <a:ext cx="230"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Y</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p48"/>
                <p:cNvSpPr/>
                <p:nvPr/>
              </p:nvSpPr>
              <p:spPr>
                <a:xfrm>
                  <a:off x="0" y="2015"/>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29" name="Google Shape;529;p48"/>
              <p:cNvGrpSpPr/>
              <p:nvPr/>
            </p:nvGrpSpPr>
            <p:grpSpPr>
              <a:xfrm>
                <a:off x="311" y="2015"/>
                <a:ext cx="442" cy="403"/>
                <a:chOff x="311" y="2015"/>
                <a:chExt cx="442" cy="403"/>
              </a:xfrm>
            </p:grpSpPr>
            <p:sp>
              <p:nvSpPr>
                <p:cNvPr id="530" name="Google Shape;530;p48"/>
                <p:cNvSpPr/>
                <p:nvPr/>
              </p:nvSpPr>
              <p:spPr>
                <a:xfrm>
                  <a:off x="354" y="2015"/>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1.46</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1" name="Google Shape;531;p48"/>
                <p:cNvSpPr/>
                <p:nvPr/>
              </p:nvSpPr>
              <p:spPr>
                <a:xfrm>
                  <a:off x="311" y="2015"/>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32" name="Google Shape;532;p48"/>
              <p:cNvGrpSpPr/>
              <p:nvPr/>
            </p:nvGrpSpPr>
            <p:grpSpPr>
              <a:xfrm>
                <a:off x="753" y="2015"/>
                <a:ext cx="662" cy="403"/>
                <a:chOff x="753" y="2015"/>
                <a:chExt cx="662" cy="403"/>
              </a:xfrm>
            </p:grpSpPr>
            <p:sp>
              <p:nvSpPr>
                <p:cNvPr id="533" name="Google Shape;533;p48"/>
                <p:cNvSpPr/>
                <p:nvPr/>
              </p:nvSpPr>
              <p:spPr>
                <a:xfrm>
                  <a:off x="794" y="2015"/>
                  <a:ext cx="58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010101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4" name="Google Shape;534;p48"/>
                <p:cNvSpPr/>
                <p:nvPr/>
              </p:nvSpPr>
              <p:spPr>
                <a:xfrm>
                  <a:off x="753" y="2015"/>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35" name="Google Shape;535;p48"/>
              <p:cNvGrpSpPr/>
              <p:nvPr/>
            </p:nvGrpSpPr>
            <p:grpSpPr>
              <a:xfrm>
                <a:off x="0" y="2418"/>
                <a:ext cx="311" cy="403"/>
                <a:chOff x="0" y="2418"/>
                <a:chExt cx="311" cy="403"/>
              </a:xfrm>
            </p:grpSpPr>
            <p:sp>
              <p:nvSpPr>
                <p:cNvPr id="536" name="Google Shape;536;p48"/>
                <p:cNvSpPr/>
                <p:nvPr/>
              </p:nvSpPr>
              <p:spPr>
                <a:xfrm>
                  <a:off x="41" y="2418"/>
                  <a:ext cx="230"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B</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7" name="Google Shape;537;p48"/>
                <p:cNvSpPr/>
                <p:nvPr/>
              </p:nvSpPr>
              <p:spPr>
                <a:xfrm>
                  <a:off x="0" y="2418"/>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38" name="Google Shape;538;p48"/>
              <p:cNvGrpSpPr/>
              <p:nvPr/>
            </p:nvGrpSpPr>
            <p:grpSpPr>
              <a:xfrm>
                <a:off x="311" y="2418"/>
                <a:ext cx="442" cy="403"/>
                <a:chOff x="311" y="2418"/>
                <a:chExt cx="442" cy="403"/>
              </a:xfrm>
            </p:grpSpPr>
            <p:sp>
              <p:nvSpPr>
                <p:cNvPr id="539" name="Google Shape;539;p48"/>
                <p:cNvSpPr/>
                <p:nvPr/>
              </p:nvSpPr>
              <p:spPr>
                <a:xfrm>
                  <a:off x="354" y="2418"/>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1.26</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0" name="Google Shape;540;p48"/>
                <p:cNvSpPr/>
                <p:nvPr/>
              </p:nvSpPr>
              <p:spPr>
                <a:xfrm>
                  <a:off x="311" y="2418"/>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41" name="Google Shape;541;p48"/>
              <p:cNvGrpSpPr/>
              <p:nvPr/>
            </p:nvGrpSpPr>
            <p:grpSpPr>
              <a:xfrm>
                <a:off x="753" y="2418"/>
                <a:ext cx="662" cy="403"/>
                <a:chOff x="753" y="2418"/>
                <a:chExt cx="662" cy="403"/>
              </a:xfrm>
            </p:grpSpPr>
            <p:sp>
              <p:nvSpPr>
                <p:cNvPr id="542" name="Google Shape;542;p48"/>
                <p:cNvSpPr/>
                <p:nvPr/>
              </p:nvSpPr>
              <p:spPr>
                <a:xfrm>
                  <a:off x="794" y="2418"/>
                  <a:ext cx="58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110000</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3" name="Google Shape;543;p48"/>
                <p:cNvSpPr/>
                <p:nvPr/>
              </p:nvSpPr>
              <p:spPr>
                <a:xfrm>
                  <a:off x="753" y="2418"/>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44" name="Google Shape;544;p48"/>
              <p:cNvGrpSpPr/>
              <p:nvPr/>
            </p:nvGrpSpPr>
            <p:grpSpPr>
              <a:xfrm>
                <a:off x="0" y="2820"/>
                <a:ext cx="311" cy="404"/>
                <a:chOff x="0" y="2820"/>
                <a:chExt cx="311" cy="404"/>
              </a:xfrm>
            </p:grpSpPr>
            <p:sp>
              <p:nvSpPr>
                <p:cNvPr id="545" name="Google Shape;545;p48"/>
                <p:cNvSpPr/>
                <p:nvPr/>
              </p:nvSpPr>
              <p:spPr>
                <a:xfrm>
                  <a:off x="41" y="2820"/>
                  <a:ext cx="230"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W</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p48"/>
                <p:cNvSpPr/>
                <p:nvPr/>
              </p:nvSpPr>
              <p:spPr>
                <a:xfrm>
                  <a:off x="0" y="2821"/>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47" name="Google Shape;547;p48"/>
              <p:cNvGrpSpPr/>
              <p:nvPr/>
            </p:nvGrpSpPr>
            <p:grpSpPr>
              <a:xfrm>
                <a:off x="311" y="2820"/>
                <a:ext cx="442" cy="404"/>
                <a:chOff x="311" y="2820"/>
                <a:chExt cx="442" cy="404"/>
              </a:xfrm>
            </p:grpSpPr>
            <p:sp>
              <p:nvSpPr>
                <p:cNvPr id="548" name="Google Shape;548;p48"/>
                <p:cNvSpPr/>
                <p:nvPr/>
              </p:nvSpPr>
              <p:spPr>
                <a:xfrm>
                  <a:off x="354" y="2820"/>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1.07</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9" name="Google Shape;549;p48"/>
                <p:cNvSpPr/>
                <p:nvPr/>
              </p:nvSpPr>
              <p:spPr>
                <a:xfrm>
                  <a:off x="311" y="2821"/>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50" name="Google Shape;550;p48"/>
              <p:cNvGrpSpPr/>
              <p:nvPr/>
            </p:nvGrpSpPr>
            <p:grpSpPr>
              <a:xfrm>
                <a:off x="753" y="2820"/>
                <a:ext cx="662" cy="404"/>
                <a:chOff x="753" y="2820"/>
                <a:chExt cx="662" cy="404"/>
              </a:xfrm>
            </p:grpSpPr>
            <p:sp>
              <p:nvSpPr>
                <p:cNvPr id="551" name="Google Shape;551;p48"/>
                <p:cNvSpPr/>
                <p:nvPr/>
              </p:nvSpPr>
              <p:spPr>
                <a:xfrm>
                  <a:off x="794" y="2820"/>
                  <a:ext cx="58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0101000</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2" name="Google Shape;552;p48"/>
                <p:cNvSpPr/>
                <p:nvPr/>
              </p:nvSpPr>
              <p:spPr>
                <a:xfrm>
                  <a:off x="753" y="2821"/>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53" name="Google Shape;553;p48"/>
              <p:cNvGrpSpPr/>
              <p:nvPr/>
            </p:nvGrpSpPr>
            <p:grpSpPr>
              <a:xfrm>
                <a:off x="0" y="3223"/>
                <a:ext cx="311" cy="404"/>
                <a:chOff x="0" y="3223"/>
                <a:chExt cx="311" cy="404"/>
              </a:xfrm>
            </p:grpSpPr>
            <p:sp>
              <p:nvSpPr>
                <p:cNvPr id="554" name="Google Shape;554;p48"/>
                <p:cNvSpPr/>
                <p:nvPr/>
              </p:nvSpPr>
              <p:spPr>
                <a:xfrm>
                  <a:off x="41" y="3223"/>
                  <a:ext cx="230"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V</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p48"/>
                <p:cNvSpPr/>
                <p:nvPr/>
              </p:nvSpPr>
              <p:spPr>
                <a:xfrm>
                  <a:off x="0" y="3224"/>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56" name="Google Shape;556;p48"/>
              <p:cNvGrpSpPr/>
              <p:nvPr/>
            </p:nvGrpSpPr>
            <p:grpSpPr>
              <a:xfrm>
                <a:off x="311" y="3223"/>
                <a:ext cx="442" cy="404"/>
                <a:chOff x="311" y="3223"/>
                <a:chExt cx="442" cy="404"/>
              </a:xfrm>
            </p:grpSpPr>
            <p:sp>
              <p:nvSpPr>
                <p:cNvPr id="557" name="Google Shape;557;p48"/>
                <p:cNvSpPr/>
                <p:nvPr/>
              </p:nvSpPr>
              <p:spPr>
                <a:xfrm>
                  <a:off x="354" y="3223"/>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0.97</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8" name="Google Shape;558;p48"/>
                <p:cNvSpPr/>
                <p:nvPr/>
              </p:nvSpPr>
              <p:spPr>
                <a:xfrm>
                  <a:off x="311" y="3224"/>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59" name="Google Shape;559;p48"/>
              <p:cNvGrpSpPr/>
              <p:nvPr/>
            </p:nvGrpSpPr>
            <p:grpSpPr>
              <a:xfrm>
                <a:off x="753" y="3223"/>
                <a:ext cx="662" cy="404"/>
                <a:chOff x="753" y="3223"/>
                <a:chExt cx="662" cy="404"/>
              </a:xfrm>
            </p:grpSpPr>
            <p:sp>
              <p:nvSpPr>
                <p:cNvPr id="560" name="Google Shape;560;p48"/>
                <p:cNvSpPr/>
                <p:nvPr/>
              </p:nvSpPr>
              <p:spPr>
                <a:xfrm>
                  <a:off x="794" y="3223"/>
                  <a:ext cx="58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0101001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1" name="Google Shape;561;p48"/>
                <p:cNvSpPr/>
                <p:nvPr/>
              </p:nvSpPr>
              <p:spPr>
                <a:xfrm>
                  <a:off x="753" y="3224"/>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62" name="Google Shape;562;p48"/>
              <p:cNvGrpSpPr/>
              <p:nvPr/>
            </p:nvGrpSpPr>
            <p:grpSpPr>
              <a:xfrm>
                <a:off x="0" y="3626"/>
                <a:ext cx="311" cy="404"/>
                <a:chOff x="0" y="3626"/>
                <a:chExt cx="311" cy="404"/>
              </a:xfrm>
            </p:grpSpPr>
            <p:sp>
              <p:nvSpPr>
                <p:cNvPr id="563" name="Google Shape;563;p48"/>
                <p:cNvSpPr/>
                <p:nvPr/>
              </p:nvSpPr>
              <p:spPr>
                <a:xfrm>
                  <a:off x="41" y="3626"/>
                  <a:ext cx="230"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K</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4" name="Google Shape;564;p48"/>
                <p:cNvSpPr/>
                <p:nvPr/>
              </p:nvSpPr>
              <p:spPr>
                <a:xfrm>
                  <a:off x="0" y="3627"/>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65" name="Google Shape;565;p48"/>
              <p:cNvGrpSpPr/>
              <p:nvPr/>
            </p:nvGrpSpPr>
            <p:grpSpPr>
              <a:xfrm>
                <a:off x="311" y="3626"/>
                <a:ext cx="442" cy="404"/>
                <a:chOff x="311" y="3626"/>
                <a:chExt cx="442" cy="404"/>
              </a:xfrm>
            </p:grpSpPr>
            <p:sp>
              <p:nvSpPr>
                <p:cNvPr id="566" name="Google Shape;566;p48"/>
                <p:cNvSpPr/>
                <p:nvPr/>
              </p:nvSpPr>
              <p:spPr>
                <a:xfrm>
                  <a:off x="354" y="3626"/>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0.43</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7" name="Google Shape;567;p48"/>
                <p:cNvSpPr/>
                <p:nvPr/>
              </p:nvSpPr>
              <p:spPr>
                <a:xfrm>
                  <a:off x="311" y="3627"/>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68" name="Google Shape;568;p48"/>
              <p:cNvGrpSpPr/>
              <p:nvPr/>
            </p:nvGrpSpPr>
            <p:grpSpPr>
              <a:xfrm>
                <a:off x="753" y="3626"/>
                <a:ext cx="662" cy="404"/>
                <a:chOff x="753" y="3626"/>
                <a:chExt cx="662" cy="404"/>
              </a:xfrm>
            </p:grpSpPr>
            <p:sp>
              <p:nvSpPr>
                <p:cNvPr id="569" name="Google Shape;569;p48"/>
                <p:cNvSpPr/>
                <p:nvPr/>
              </p:nvSpPr>
              <p:spPr>
                <a:xfrm>
                  <a:off x="794" y="3626"/>
                  <a:ext cx="58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1100011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0" name="Google Shape;570;p48"/>
                <p:cNvSpPr/>
                <p:nvPr/>
              </p:nvSpPr>
              <p:spPr>
                <a:xfrm>
                  <a:off x="753" y="3627"/>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71" name="Google Shape;571;p48"/>
              <p:cNvGrpSpPr/>
              <p:nvPr/>
            </p:nvGrpSpPr>
            <p:grpSpPr>
              <a:xfrm>
                <a:off x="0" y="4016"/>
                <a:ext cx="311" cy="417"/>
                <a:chOff x="0" y="4016"/>
                <a:chExt cx="311" cy="417"/>
              </a:xfrm>
            </p:grpSpPr>
            <p:sp>
              <p:nvSpPr>
                <p:cNvPr id="572" name="Google Shape;572;p48"/>
                <p:cNvSpPr/>
                <p:nvPr/>
              </p:nvSpPr>
              <p:spPr>
                <a:xfrm>
                  <a:off x="41" y="4016"/>
                  <a:ext cx="230"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X</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3" name="Google Shape;573;p48"/>
                <p:cNvSpPr/>
                <p:nvPr/>
              </p:nvSpPr>
              <p:spPr>
                <a:xfrm>
                  <a:off x="0" y="4030"/>
                  <a:ext cx="311"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74" name="Google Shape;574;p48"/>
              <p:cNvGrpSpPr/>
              <p:nvPr/>
            </p:nvGrpSpPr>
            <p:grpSpPr>
              <a:xfrm>
                <a:off x="311" y="4016"/>
                <a:ext cx="442" cy="417"/>
                <a:chOff x="311" y="4016"/>
                <a:chExt cx="442" cy="417"/>
              </a:xfrm>
            </p:grpSpPr>
            <p:sp>
              <p:nvSpPr>
                <p:cNvPr id="575" name="Google Shape;575;p48"/>
                <p:cNvSpPr/>
                <p:nvPr/>
              </p:nvSpPr>
              <p:spPr>
                <a:xfrm>
                  <a:off x="354" y="4016"/>
                  <a:ext cx="356"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0.29</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6" name="Google Shape;576;p48"/>
                <p:cNvSpPr/>
                <p:nvPr/>
              </p:nvSpPr>
              <p:spPr>
                <a:xfrm>
                  <a:off x="311" y="4030"/>
                  <a:ext cx="44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77" name="Google Shape;577;p48"/>
              <p:cNvGrpSpPr/>
              <p:nvPr/>
            </p:nvGrpSpPr>
            <p:grpSpPr>
              <a:xfrm>
                <a:off x="753" y="4016"/>
                <a:ext cx="662" cy="417"/>
                <a:chOff x="753" y="4016"/>
                <a:chExt cx="662" cy="417"/>
              </a:xfrm>
            </p:grpSpPr>
            <p:sp>
              <p:nvSpPr>
                <p:cNvPr id="578" name="Google Shape;578;p48"/>
                <p:cNvSpPr/>
                <p:nvPr/>
              </p:nvSpPr>
              <p:spPr>
                <a:xfrm>
                  <a:off x="794" y="4016"/>
                  <a:ext cx="58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11000101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9" name="Google Shape;579;p48"/>
                <p:cNvSpPr/>
                <p:nvPr/>
              </p:nvSpPr>
              <p:spPr>
                <a:xfrm>
                  <a:off x="753" y="4030"/>
                  <a:ext cx="66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80" name="Google Shape;580;p48"/>
              <p:cNvGrpSpPr/>
              <p:nvPr/>
            </p:nvGrpSpPr>
            <p:grpSpPr>
              <a:xfrm>
                <a:off x="0" y="4419"/>
                <a:ext cx="311" cy="532"/>
                <a:chOff x="0" y="4419"/>
                <a:chExt cx="311" cy="532"/>
              </a:xfrm>
            </p:grpSpPr>
            <p:sp>
              <p:nvSpPr>
                <p:cNvPr id="581" name="Google Shape;581;p48"/>
                <p:cNvSpPr/>
                <p:nvPr/>
              </p:nvSpPr>
              <p:spPr>
                <a:xfrm>
                  <a:off x="41" y="4419"/>
                  <a:ext cx="230" cy="5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J</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p48"/>
                <p:cNvSpPr/>
                <p:nvPr/>
              </p:nvSpPr>
              <p:spPr>
                <a:xfrm>
                  <a:off x="0" y="4433"/>
                  <a:ext cx="311"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83" name="Google Shape;583;p48"/>
              <p:cNvGrpSpPr/>
              <p:nvPr/>
            </p:nvGrpSpPr>
            <p:grpSpPr>
              <a:xfrm>
                <a:off x="311" y="4419"/>
                <a:ext cx="442" cy="532"/>
                <a:chOff x="311" y="4419"/>
                <a:chExt cx="442" cy="532"/>
              </a:xfrm>
            </p:grpSpPr>
            <p:sp>
              <p:nvSpPr>
                <p:cNvPr id="584" name="Google Shape;584;p48"/>
                <p:cNvSpPr/>
                <p:nvPr/>
              </p:nvSpPr>
              <p:spPr>
                <a:xfrm>
                  <a:off x="354" y="4419"/>
                  <a:ext cx="356" cy="5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0.14</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p48"/>
                <p:cNvSpPr/>
                <p:nvPr/>
              </p:nvSpPr>
              <p:spPr>
                <a:xfrm>
                  <a:off x="311" y="4433"/>
                  <a:ext cx="442"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86" name="Google Shape;586;p48"/>
              <p:cNvGrpSpPr/>
              <p:nvPr/>
            </p:nvGrpSpPr>
            <p:grpSpPr>
              <a:xfrm>
                <a:off x="753" y="4419"/>
                <a:ext cx="662" cy="532"/>
                <a:chOff x="753" y="4419"/>
                <a:chExt cx="662" cy="532"/>
              </a:xfrm>
            </p:grpSpPr>
            <p:sp>
              <p:nvSpPr>
                <p:cNvPr id="587" name="Google Shape;587;p48"/>
                <p:cNvSpPr/>
                <p:nvPr/>
              </p:nvSpPr>
              <p:spPr>
                <a:xfrm>
                  <a:off x="794" y="4419"/>
                  <a:ext cx="581" cy="5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110001001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p48"/>
                <p:cNvSpPr/>
                <p:nvPr/>
              </p:nvSpPr>
              <p:spPr>
                <a:xfrm>
                  <a:off x="753" y="4433"/>
                  <a:ext cx="662"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89" name="Google Shape;589;p48"/>
              <p:cNvGrpSpPr/>
              <p:nvPr/>
            </p:nvGrpSpPr>
            <p:grpSpPr>
              <a:xfrm>
                <a:off x="0" y="4937"/>
                <a:ext cx="311" cy="532"/>
                <a:chOff x="0" y="4937"/>
                <a:chExt cx="311" cy="532"/>
              </a:xfrm>
            </p:grpSpPr>
            <p:sp>
              <p:nvSpPr>
                <p:cNvPr id="590" name="Google Shape;590;p48"/>
                <p:cNvSpPr/>
                <p:nvPr/>
              </p:nvSpPr>
              <p:spPr>
                <a:xfrm>
                  <a:off x="41" y="4937"/>
                  <a:ext cx="230" cy="5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Q</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1" name="Google Shape;591;p48"/>
                <p:cNvSpPr/>
                <p:nvPr/>
              </p:nvSpPr>
              <p:spPr>
                <a:xfrm>
                  <a:off x="0" y="4951"/>
                  <a:ext cx="311"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92" name="Google Shape;592;p48"/>
              <p:cNvGrpSpPr/>
              <p:nvPr/>
            </p:nvGrpSpPr>
            <p:grpSpPr>
              <a:xfrm>
                <a:off x="311" y="4937"/>
                <a:ext cx="442" cy="532"/>
                <a:chOff x="311" y="4937"/>
                <a:chExt cx="442" cy="532"/>
              </a:xfrm>
            </p:grpSpPr>
            <p:sp>
              <p:nvSpPr>
                <p:cNvPr id="593" name="Google Shape;593;p48"/>
                <p:cNvSpPr/>
                <p:nvPr/>
              </p:nvSpPr>
              <p:spPr>
                <a:xfrm>
                  <a:off x="354" y="4937"/>
                  <a:ext cx="356" cy="5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0.14</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p48"/>
                <p:cNvSpPr/>
                <p:nvPr/>
              </p:nvSpPr>
              <p:spPr>
                <a:xfrm>
                  <a:off x="311" y="4951"/>
                  <a:ext cx="442"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95" name="Google Shape;595;p48"/>
              <p:cNvGrpSpPr/>
              <p:nvPr/>
            </p:nvGrpSpPr>
            <p:grpSpPr>
              <a:xfrm>
                <a:off x="753" y="4937"/>
                <a:ext cx="662" cy="532"/>
                <a:chOff x="753" y="4937"/>
                <a:chExt cx="662" cy="532"/>
              </a:xfrm>
            </p:grpSpPr>
            <p:sp>
              <p:nvSpPr>
                <p:cNvPr id="596" name="Google Shape;596;p48"/>
                <p:cNvSpPr/>
                <p:nvPr/>
              </p:nvSpPr>
              <p:spPr>
                <a:xfrm>
                  <a:off x="794" y="4937"/>
                  <a:ext cx="581" cy="5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1100010000</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48"/>
                <p:cNvSpPr/>
                <p:nvPr/>
              </p:nvSpPr>
              <p:spPr>
                <a:xfrm>
                  <a:off x="753" y="4951"/>
                  <a:ext cx="662"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598" name="Google Shape;598;p48"/>
              <p:cNvGrpSpPr/>
              <p:nvPr/>
            </p:nvGrpSpPr>
            <p:grpSpPr>
              <a:xfrm>
                <a:off x="0" y="5468"/>
                <a:ext cx="311" cy="519"/>
                <a:chOff x="0" y="5468"/>
                <a:chExt cx="311" cy="519"/>
              </a:xfrm>
            </p:grpSpPr>
            <p:sp>
              <p:nvSpPr>
                <p:cNvPr id="599" name="Google Shape;599;p48"/>
                <p:cNvSpPr/>
                <p:nvPr/>
              </p:nvSpPr>
              <p:spPr>
                <a:xfrm>
                  <a:off x="41" y="5468"/>
                  <a:ext cx="230" cy="5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Z</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0" name="Google Shape;600;p48"/>
                <p:cNvSpPr/>
                <p:nvPr/>
              </p:nvSpPr>
              <p:spPr>
                <a:xfrm>
                  <a:off x="0" y="5469"/>
                  <a:ext cx="311"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601" name="Google Shape;601;p48"/>
              <p:cNvGrpSpPr/>
              <p:nvPr/>
            </p:nvGrpSpPr>
            <p:grpSpPr>
              <a:xfrm>
                <a:off x="311" y="5468"/>
                <a:ext cx="442" cy="519"/>
                <a:chOff x="311" y="5468"/>
                <a:chExt cx="442" cy="519"/>
              </a:xfrm>
            </p:grpSpPr>
            <p:sp>
              <p:nvSpPr>
                <p:cNvPr id="602" name="Google Shape;602;p48"/>
                <p:cNvSpPr/>
                <p:nvPr/>
              </p:nvSpPr>
              <p:spPr>
                <a:xfrm>
                  <a:off x="354" y="5468"/>
                  <a:ext cx="356" cy="5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0.09</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3" name="Google Shape;603;p48"/>
                <p:cNvSpPr/>
                <p:nvPr/>
              </p:nvSpPr>
              <p:spPr>
                <a:xfrm>
                  <a:off x="311" y="5469"/>
                  <a:ext cx="442"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nvGrpSpPr>
              <p:cNvPr id="604" name="Google Shape;604;p48"/>
              <p:cNvGrpSpPr/>
              <p:nvPr/>
            </p:nvGrpSpPr>
            <p:grpSpPr>
              <a:xfrm>
                <a:off x="753" y="5468"/>
                <a:ext cx="662" cy="519"/>
                <a:chOff x="753" y="5468"/>
                <a:chExt cx="662" cy="519"/>
              </a:xfrm>
            </p:grpSpPr>
            <p:sp>
              <p:nvSpPr>
                <p:cNvPr id="605" name="Google Shape;605;p48"/>
                <p:cNvSpPr/>
                <p:nvPr/>
              </p:nvSpPr>
              <p:spPr>
                <a:xfrm>
                  <a:off x="794" y="5468"/>
                  <a:ext cx="581" cy="5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50">
                      <a:solidFill>
                        <a:schemeClr val="dk1"/>
                      </a:solidFill>
                      <a:latin typeface="Arial"/>
                      <a:ea typeface="Arial"/>
                      <a:cs typeface="Arial"/>
                      <a:sym typeface="Arial"/>
                    </a:rPr>
                    <a:t>1100010001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6" name="Google Shape;606;p48"/>
                <p:cNvSpPr/>
                <p:nvPr/>
              </p:nvSpPr>
              <p:spPr>
                <a:xfrm>
                  <a:off x="753" y="5469"/>
                  <a:ext cx="662"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grpSp>
        <p:sp>
          <p:nvSpPr>
            <p:cNvPr id="607" name="Google Shape;607;p48"/>
            <p:cNvSpPr/>
            <p:nvPr/>
          </p:nvSpPr>
          <p:spPr>
            <a:xfrm>
              <a:off x="-2" y="-2"/>
              <a:ext cx="1419" cy="599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9"/>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Example</a:t>
            </a:r>
            <a:r>
              <a:rPr lang="en"/>
              <a:t> "CAT"</a:t>
            </a:r>
            <a:endParaRPr/>
          </a:p>
        </p:txBody>
      </p:sp>
      <p:sp>
        <p:nvSpPr>
          <p:cNvPr id="613" name="Google Shape;613;p49"/>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Bit sequence for UTF-8</a:t>
            </a:r>
            <a:endParaRPr/>
          </a:p>
          <a:p>
            <a:pPr indent="0" lvl="0" marL="0" rtl="0" algn="l">
              <a:spcBef>
                <a:spcPts val="360"/>
              </a:spcBef>
              <a:spcAft>
                <a:spcPts val="0"/>
              </a:spcAft>
              <a:buNone/>
            </a:pPr>
            <a:r>
              <a:rPr lang="en"/>
              <a:t>4 3 4 1 5 4</a:t>
            </a:r>
            <a:endParaRPr/>
          </a:p>
          <a:p>
            <a:pPr indent="0" lvl="0" marL="0" rtl="0" algn="l">
              <a:spcBef>
                <a:spcPts val="360"/>
              </a:spcBef>
              <a:spcAft>
                <a:spcPts val="0"/>
              </a:spcAft>
              <a:buNone/>
            </a:pPr>
            <a:r>
              <a:rPr lang="en"/>
              <a:t>0100 0011 0100 0001 0101 0100  3 bytes 24bits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Huffman</a:t>
            </a:r>
            <a:endParaRPr/>
          </a:p>
          <a:p>
            <a:pPr indent="0" lvl="0" marL="0" rtl="0" algn="l">
              <a:spcBef>
                <a:spcPts val="360"/>
              </a:spcBef>
              <a:spcAft>
                <a:spcPts val="0"/>
              </a:spcAft>
              <a:buNone/>
            </a:pPr>
            <a:r>
              <a:rPr lang="en"/>
              <a:t>1101 0000 111       11 bits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11/24</a:t>
            </a:r>
            <a:endParaRPr/>
          </a:p>
          <a:p>
            <a:pPr indent="0" lvl="0" marL="0" rtl="0" algn="l">
              <a:spcBef>
                <a:spcPts val="360"/>
              </a:spcBef>
              <a:spcAft>
                <a:spcPts val="0"/>
              </a:spcAft>
              <a:buNone/>
            </a:pPr>
            <a:r>
              <a:rPr lang="en"/>
              <a:t>Lossless compression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609600" y="247650"/>
            <a:ext cx="8229600" cy="514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Considering data formats</a:t>
            </a:r>
            <a:endParaRPr/>
          </a:p>
        </p:txBody>
      </p:sp>
      <p:sp>
        <p:nvSpPr>
          <p:cNvPr descr="Rectangle: Click to edit Master text styles&#10;Second level&#10;Third level&#10;Fourth level&#10;Fifth level" id="83" name="Google Shape;83;p17"/>
          <p:cNvSpPr txBox="1"/>
          <p:nvPr>
            <p:ph idx="1" type="body"/>
          </p:nvPr>
        </p:nvSpPr>
        <p:spPr>
          <a:xfrm>
            <a:off x="838200" y="742950"/>
            <a:ext cx="7772400" cy="4000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156"/>
              <a:buChar char="●"/>
            </a:pPr>
            <a:r>
              <a:rPr lang="en" sz="1960"/>
              <a:t>Many different ways to represent data</a:t>
            </a:r>
            <a:endParaRPr/>
          </a:p>
          <a:p>
            <a:pPr indent="-285750" lvl="1" marL="742950" marR="0" rtl="0" algn="l">
              <a:lnSpc>
                <a:spcPct val="100000"/>
              </a:lnSpc>
              <a:spcBef>
                <a:spcPts val="336"/>
              </a:spcBef>
              <a:spcAft>
                <a:spcPts val="0"/>
              </a:spcAft>
              <a:buClr>
                <a:schemeClr val="dk2"/>
              </a:buClr>
              <a:buSzPts val="1007"/>
              <a:buFont typeface="Arial"/>
              <a:buChar char="○"/>
            </a:pPr>
            <a:r>
              <a:t/>
            </a:r>
            <a:endParaRPr/>
          </a:p>
          <a:p>
            <a:pPr indent="-342900" lvl="0" marL="342900" rtl="0" algn="l">
              <a:lnSpc>
                <a:spcPct val="100000"/>
              </a:lnSpc>
              <a:spcBef>
                <a:spcPts val="392"/>
              </a:spcBef>
              <a:spcAft>
                <a:spcPts val="0"/>
              </a:spcAft>
              <a:buSzPts val="2156"/>
              <a:buChar char="●"/>
            </a:pPr>
            <a:r>
              <a:rPr lang="en" sz="1960"/>
              <a:t>Once in binary form, data can be stored indefinitely and transmitted repeatedly</a:t>
            </a:r>
            <a:endParaRPr/>
          </a:p>
          <a:p>
            <a:pPr indent="-285750" lvl="1" marL="742950" rtl="0" algn="l">
              <a:lnSpc>
                <a:spcPct val="100000"/>
              </a:lnSpc>
              <a:spcBef>
                <a:spcPts val="336"/>
              </a:spcBef>
              <a:spcAft>
                <a:spcPts val="0"/>
              </a:spcAft>
              <a:buSzPts val="1007"/>
              <a:buChar char="○"/>
            </a:pPr>
            <a:r>
              <a:rPr b="1" lang="en" sz="1679"/>
              <a:t>Metadata</a:t>
            </a:r>
            <a:r>
              <a:rPr lang="en" sz="1679"/>
              <a:t> often added to enhance compatibility</a:t>
            </a:r>
            <a:endParaRPr/>
          </a:p>
          <a:p>
            <a:pPr indent="-342900" lvl="0" marL="342900" rtl="0" algn="l">
              <a:lnSpc>
                <a:spcPct val="100000"/>
              </a:lnSpc>
              <a:spcBef>
                <a:spcPts val="392"/>
              </a:spcBef>
              <a:spcAft>
                <a:spcPts val="0"/>
              </a:spcAft>
              <a:buSzPts val="2156"/>
              <a:buChar char="●"/>
            </a:pPr>
            <a:r>
              <a:rPr lang="en" sz="1960"/>
              <a:t>Each program free to decide how best to represent its data</a:t>
            </a:r>
            <a:endParaRPr/>
          </a:p>
          <a:p>
            <a:pPr indent="-285750" lvl="1" marL="742950" rtl="0" algn="l">
              <a:lnSpc>
                <a:spcPct val="100000"/>
              </a:lnSpc>
              <a:spcBef>
                <a:spcPts val="336"/>
              </a:spcBef>
              <a:spcAft>
                <a:spcPts val="0"/>
              </a:spcAft>
              <a:buSzPts val="1007"/>
              <a:buChar char="○"/>
            </a:pPr>
            <a:r>
              <a:rPr lang="en" sz="1679"/>
              <a:t>Standard, open formats</a:t>
            </a:r>
            <a:endParaRPr/>
          </a:p>
          <a:p>
            <a:pPr indent="-285750" lvl="1" marL="742950" rtl="0" algn="l">
              <a:lnSpc>
                <a:spcPct val="100000"/>
              </a:lnSpc>
              <a:spcBef>
                <a:spcPts val="336"/>
              </a:spcBef>
              <a:spcAft>
                <a:spcPts val="0"/>
              </a:spcAft>
              <a:buSzPts val="1007"/>
              <a:buChar char="○"/>
            </a:pPr>
            <a:r>
              <a:rPr lang="en" sz="1679"/>
              <a:t>Proprietary formats</a:t>
            </a:r>
            <a:endParaRPr/>
          </a:p>
          <a:p>
            <a:pPr indent="0" lvl="0" marL="0" rtl="0" algn="l">
              <a:lnSpc>
                <a:spcPct val="100000"/>
              </a:lnSpc>
              <a:spcBef>
                <a:spcPts val="280"/>
              </a:spcBef>
              <a:spcAft>
                <a:spcPts val="0"/>
              </a:spcAft>
              <a:buNone/>
            </a:pPr>
            <a:r>
              <a:t/>
            </a:r>
            <a:endParaRPr/>
          </a:p>
        </p:txBody>
      </p:sp>
      <p:sp>
        <p:nvSpPr>
          <p:cNvPr id="84" name="Google Shape;84;p17"/>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 sz="1000">
                <a:solidFill>
                  <a:schemeClr val="dk1"/>
                </a:solidFill>
                <a:latin typeface="Tahoma"/>
                <a:ea typeface="Tahoma"/>
                <a:cs typeface="Tahoma"/>
                <a:sym typeface="Tahoma"/>
              </a:rPr>
              <a:t>2/3/2019</a:t>
            </a:r>
            <a:endParaRPr sz="1000">
              <a:solidFill>
                <a:schemeClr val="dk1"/>
              </a:solidFill>
              <a:latin typeface="Tahoma"/>
              <a:ea typeface="Tahoma"/>
              <a:cs typeface="Tahoma"/>
              <a:sym typeface="Tahoma"/>
            </a:endParaRPr>
          </a:p>
        </p:txBody>
      </p:sp>
      <p:sp>
        <p:nvSpPr>
          <p:cNvPr id="85" name="Google Shape;85;p17"/>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Tahoma"/>
                <a:ea typeface="Tahoma"/>
                <a:cs typeface="Tahoma"/>
                <a:sym typeface="Tahoma"/>
              </a:rPr>
              <a:t>IT520 Data Formats</a:t>
            </a:r>
            <a:endParaRPr/>
          </a:p>
        </p:txBody>
      </p:sp>
      <p:sp>
        <p:nvSpPr>
          <p:cNvPr id="86" name="Google Shape;86;p17"/>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000">
                <a:solidFill>
                  <a:schemeClr val="dk1"/>
                </a:solidFill>
                <a:latin typeface="Tahoma"/>
                <a:ea typeface="Tahoma"/>
                <a:cs typeface="Tahoma"/>
                <a:sym typeface="Tahoma"/>
              </a:rPr>
              <a:t>‹#›</a:t>
            </a:fld>
            <a:endParaRPr sz="1000">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Alphanumeric character data</a:t>
            </a:r>
            <a:endParaRPr/>
          </a:p>
        </p:txBody>
      </p:sp>
      <p:sp>
        <p:nvSpPr>
          <p:cNvPr descr="Rectangle: Click to edit Master text styles&#10;Second level&#10;Third level&#10;Fourth level&#10;Fifth level" id="92" name="Google Shape;92;p18"/>
          <p:cNvSpPr txBox="1"/>
          <p:nvPr>
            <p:ph idx="1" type="body"/>
          </p:nvPr>
        </p:nvSpPr>
        <p:spPr>
          <a:xfrm>
            <a:off x="838200" y="742950"/>
            <a:ext cx="7772400" cy="400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Char char="●"/>
            </a:pPr>
            <a:r>
              <a:rPr lang="en"/>
              <a:t>Text – letters, digits, punctuation, special characters, control characters</a:t>
            </a:r>
            <a:endParaRPr/>
          </a:p>
          <a:p>
            <a:pPr indent="-285750" lvl="1" marL="742950" rtl="0" algn="l">
              <a:lnSpc>
                <a:spcPct val="90000"/>
              </a:lnSpc>
              <a:spcBef>
                <a:spcPts val="480"/>
              </a:spcBef>
              <a:spcAft>
                <a:spcPts val="0"/>
              </a:spcAft>
              <a:buSzPts val="1440"/>
              <a:buChar char="○"/>
            </a:pPr>
            <a:r>
              <a:rPr lang="en"/>
              <a:t>Each character gets mapped to a unique pattern of bits</a:t>
            </a:r>
            <a:endParaRPr/>
          </a:p>
          <a:p>
            <a:pPr indent="-228600" lvl="2" marL="1143000" rtl="0" algn="l">
              <a:lnSpc>
                <a:spcPct val="90000"/>
              </a:lnSpc>
              <a:spcBef>
                <a:spcPts val="400"/>
              </a:spcBef>
              <a:spcAft>
                <a:spcPts val="0"/>
              </a:spcAft>
              <a:buSzPts val="1900"/>
              <a:buChar char="■"/>
            </a:pPr>
            <a:r>
              <a:rPr lang="en"/>
              <a:t>Many such mappings are possible</a:t>
            </a:r>
            <a:endParaRPr/>
          </a:p>
          <a:p>
            <a:pPr indent="-228600" lvl="2" marL="1143000" rtl="0" algn="l">
              <a:lnSpc>
                <a:spcPct val="90000"/>
              </a:lnSpc>
              <a:spcBef>
                <a:spcPts val="400"/>
              </a:spcBef>
              <a:spcAft>
                <a:spcPts val="0"/>
              </a:spcAft>
              <a:buSzPts val="1900"/>
              <a:buChar char="■"/>
            </a:pPr>
            <a:r>
              <a:rPr lang="en"/>
              <a:t>Choice arbitrary as long as writer and reader agree</a:t>
            </a:r>
            <a:endParaRPr/>
          </a:p>
          <a:p>
            <a:pPr indent="-228600" lvl="2" marL="1143000" rtl="0" algn="l">
              <a:lnSpc>
                <a:spcPct val="90000"/>
              </a:lnSpc>
              <a:spcBef>
                <a:spcPts val="400"/>
              </a:spcBef>
              <a:spcAft>
                <a:spcPts val="0"/>
              </a:spcAft>
              <a:buSzPts val="1900"/>
              <a:buChar char="■"/>
            </a:pPr>
            <a:r>
              <a:rPr lang="en"/>
              <a:t>Standardized mappings/encodings (character sets) preferable</a:t>
            </a:r>
            <a:endParaRPr/>
          </a:p>
          <a:p>
            <a:pPr indent="-228600" lvl="3" marL="1600200" rtl="0" algn="l">
              <a:lnSpc>
                <a:spcPct val="90000"/>
              </a:lnSpc>
              <a:spcBef>
                <a:spcPts val="320"/>
              </a:spcBef>
              <a:spcAft>
                <a:spcPts val="0"/>
              </a:spcAft>
              <a:buSzPts val="1040"/>
              <a:buChar char="●"/>
            </a:pPr>
            <a:r>
              <a:rPr lang="en"/>
              <a:t>ASCII – 7-bit (128 chars) – ANSI</a:t>
            </a:r>
            <a:endParaRPr/>
          </a:p>
          <a:p>
            <a:pPr indent="-228600" lvl="3" marL="1600200" rtl="0" algn="l">
              <a:lnSpc>
                <a:spcPct val="90000"/>
              </a:lnSpc>
              <a:spcBef>
                <a:spcPts val="320"/>
              </a:spcBef>
              <a:spcAft>
                <a:spcPts val="0"/>
              </a:spcAft>
              <a:buSzPts val="1040"/>
              <a:buChar char="●"/>
            </a:pPr>
            <a:r>
              <a:rPr lang="en"/>
              <a:t>Latin-1 Extended ASCII – 8-bit (256 chars) – ISO</a:t>
            </a:r>
            <a:endParaRPr/>
          </a:p>
          <a:p>
            <a:pPr indent="-228600" lvl="3" marL="1600200" rtl="0" algn="l">
              <a:lnSpc>
                <a:spcPct val="90000"/>
              </a:lnSpc>
              <a:spcBef>
                <a:spcPts val="320"/>
              </a:spcBef>
              <a:spcAft>
                <a:spcPts val="0"/>
              </a:spcAft>
              <a:buSzPts val="1040"/>
              <a:buChar char="●"/>
            </a:pPr>
            <a:r>
              <a:rPr lang="en"/>
              <a:t>Unicode</a:t>
            </a:r>
            <a:endParaRPr/>
          </a:p>
          <a:p>
            <a:pPr indent="-285750" lvl="1" marL="742950" rtl="0" algn="l">
              <a:lnSpc>
                <a:spcPct val="90000"/>
              </a:lnSpc>
              <a:spcBef>
                <a:spcPts val="480"/>
              </a:spcBef>
              <a:spcAft>
                <a:spcPts val="0"/>
              </a:spcAft>
              <a:buSzPts val="1440"/>
              <a:buChar char="○"/>
            </a:pPr>
            <a:r>
              <a:rPr lang="en"/>
              <a:t>Sources of textual input</a:t>
            </a:r>
            <a:endParaRPr/>
          </a:p>
          <a:p>
            <a:pPr indent="-228600" lvl="2" marL="1143000" rtl="0" algn="l">
              <a:lnSpc>
                <a:spcPct val="90000"/>
              </a:lnSpc>
              <a:spcBef>
                <a:spcPts val="400"/>
              </a:spcBef>
              <a:spcAft>
                <a:spcPts val="0"/>
              </a:spcAft>
              <a:buSzPts val="1900"/>
              <a:buChar char="■"/>
            </a:pPr>
            <a:r>
              <a:rPr lang="en"/>
              <a:t>Keyboard, OCR, bar code reader, magnetic stripe reader, RFID reader, natural language software </a:t>
            </a:r>
            <a:endParaRPr/>
          </a:p>
        </p:txBody>
      </p:sp>
      <p:sp>
        <p:nvSpPr>
          <p:cNvPr id="93" name="Google Shape;93;p18"/>
          <p:cNvSpPr txBox="1"/>
          <p:nvPr>
            <p:ph idx="10" type="dt"/>
          </p:nvPr>
        </p:nvSpPr>
        <p:spPr>
          <a:xfrm>
            <a:off x="6858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 sz="1000">
                <a:solidFill>
                  <a:schemeClr val="dk1"/>
                </a:solidFill>
                <a:latin typeface="Tahoma"/>
                <a:ea typeface="Tahoma"/>
                <a:cs typeface="Tahoma"/>
                <a:sym typeface="Tahoma"/>
              </a:rPr>
              <a:t>2/3/2019</a:t>
            </a:r>
            <a:endParaRPr sz="1000">
              <a:solidFill>
                <a:schemeClr val="dk1"/>
              </a:solidFill>
              <a:latin typeface="Tahoma"/>
              <a:ea typeface="Tahoma"/>
              <a:cs typeface="Tahoma"/>
              <a:sym typeface="Tahoma"/>
            </a:endParaRPr>
          </a:p>
        </p:txBody>
      </p:sp>
      <p:sp>
        <p:nvSpPr>
          <p:cNvPr id="94" name="Google Shape;94;p18"/>
          <p:cNvSpPr txBox="1"/>
          <p:nvPr>
            <p:ph idx="11" type="ftr"/>
          </p:nvPr>
        </p:nvSpPr>
        <p:spPr>
          <a:xfrm>
            <a:off x="3124200" y="4800600"/>
            <a:ext cx="2895600" cy="228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 sz="1000">
                <a:solidFill>
                  <a:schemeClr val="dk1"/>
                </a:solidFill>
                <a:latin typeface="Tahoma"/>
                <a:ea typeface="Tahoma"/>
                <a:cs typeface="Tahoma"/>
                <a:sym typeface="Tahoma"/>
              </a:rPr>
              <a:t>IT520 Data Formats</a:t>
            </a:r>
            <a:endParaRPr/>
          </a:p>
        </p:txBody>
      </p:sp>
      <p:sp>
        <p:nvSpPr>
          <p:cNvPr id="95" name="Google Shape;95;p18"/>
          <p:cNvSpPr txBox="1"/>
          <p:nvPr>
            <p:ph idx="12" type="sldNum"/>
          </p:nvPr>
        </p:nvSpPr>
        <p:spPr>
          <a:xfrm>
            <a:off x="6553200" y="4800600"/>
            <a:ext cx="1905000" cy="228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000">
                <a:solidFill>
                  <a:schemeClr val="dk1"/>
                </a:solidFill>
                <a:latin typeface="Tahoma"/>
                <a:ea typeface="Tahoma"/>
                <a:cs typeface="Tahoma"/>
                <a:sym typeface="Tahoma"/>
              </a:rPr>
              <a:t>‹#›</a:t>
            </a:fld>
            <a:endParaRPr sz="10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ASCII Encoding</a:t>
            </a:r>
            <a:endParaRPr/>
          </a:p>
        </p:txBody>
      </p:sp>
      <p:sp>
        <p:nvSpPr>
          <p:cNvPr id="101" name="Google Shape;101;p19"/>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02" name="Google Shape;102;p19"/>
          <p:cNvPicPr preferRelativeResize="0"/>
          <p:nvPr/>
        </p:nvPicPr>
        <p:blipFill>
          <a:blip r:embed="rId3">
            <a:alphaModFix/>
          </a:blip>
          <a:stretch>
            <a:fillRect/>
          </a:stretch>
        </p:blipFill>
        <p:spPr>
          <a:xfrm>
            <a:off x="328649" y="840925"/>
            <a:ext cx="8626299" cy="350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Binary Encoding</a:t>
            </a:r>
            <a:endParaRPr/>
          </a:p>
        </p:txBody>
      </p:sp>
      <p:sp>
        <p:nvSpPr>
          <p:cNvPr id="108" name="Google Shape;108;p20"/>
          <p:cNvSpPr txBox="1"/>
          <p:nvPr>
            <p:ph idx="1" type="body"/>
          </p:nvPr>
        </p:nvSpPr>
        <p:spPr>
          <a:xfrm>
            <a:off x="838200" y="742950"/>
            <a:ext cx="7772400" cy="4000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09" name="Google Shape;109;p20"/>
          <p:cNvPicPr preferRelativeResize="0"/>
          <p:nvPr/>
        </p:nvPicPr>
        <p:blipFill>
          <a:blip r:embed="rId3">
            <a:alphaModFix/>
          </a:blip>
          <a:stretch>
            <a:fillRect/>
          </a:stretch>
        </p:blipFill>
        <p:spPr>
          <a:xfrm>
            <a:off x="119633" y="847450"/>
            <a:ext cx="8490975" cy="23026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609600" y="171450"/>
            <a:ext cx="8229600" cy="5143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ASCII</a:t>
            </a:r>
            <a:endParaRPr/>
          </a:p>
        </p:txBody>
      </p:sp>
      <p:sp>
        <p:nvSpPr>
          <p:cNvPr descr="Rectangle: Click to edit Master text styles&#10;Second level&#10;Third level&#10;Fourth level&#10;Fifth level" id="115" name="Google Shape;115;p21"/>
          <p:cNvSpPr txBox="1"/>
          <p:nvPr>
            <p:ph idx="1" type="body"/>
          </p:nvPr>
        </p:nvSpPr>
        <p:spPr>
          <a:xfrm>
            <a:off x="696913" y="4343400"/>
            <a:ext cx="7772400" cy="457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980"/>
              <a:buChar char="●"/>
            </a:pPr>
            <a:r>
              <a:rPr lang="en" sz="1800"/>
              <a:t>Collating sequence – uppercase vs. lowercase – digits </a:t>
            </a:r>
            <a:endParaRPr/>
          </a:p>
          <a:p>
            <a:pPr indent="-342900" lvl="0" marL="342900" rtl="0" algn="l">
              <a:lnSpc>
                <a:spcPct val="80000"/>
              </a:lnSpc>
              <a:spcBef>
                <a:spcPts val="360"/>
              </a:spcBef>
              <a:spcAft>
                <a:spcPts val="0"/>
              </a:spcAft>
              <a:buSzPts val="1980"/>
              <a:buChar char="●"/>
            </a:pPr>
            <a:r>
              <a:rPr lang="en" sz="1800"/>
              <a:t>Printing characters vs. control characters</a:t>
            </a:r>
            <a:endParaRPr/>
          </a:p>
        </p:txBody>
      </p:sp>
      <p:graphicFrame>
        <p:nvGraphicFramePr>
          <p:cNvPr id="116" name="Google Shape;116;p21"/>
          <p:cNvGraphicFramePr/>
          <p:nvPr/>
        </p:nvGraphicFramePr>
        <p:xfrm>
          <a:off x="685800" y="742950"/>
          <a:ext cx="3000000" cy="3000000"/>
        </p:xfrm>
        <a:graphic>
          <a:graphicData uri="http://schemas.openxmlformats.org/drawingml/2006/table">
            <a:tbl>
              <a:tblPr>
                <a:noFill/>
                <a:tableStyleId>{31E63016-33AA-4BEF-A3E5-9E5204B40B3B}</a:tableStyleId>
              </a:tblPr>
              <a:tblGrid>
                <a:gridCol w="787400"/>
                <a:gridCol w="787400"/>
                <a:gridCol w="787400"/>
                <a:gridCol w="787400"/>
                <a:gridCol w="787400"/>
                <a:gridCol w="787400"/>
                <a:gridCol w="787400"/>
                <a:gridCol w="787400"/>
                <a:gridCol w="787400"/>
              </a:tblGrid>
              <a:tr h="370275">
                <a:tc>
                  <a:txBody>
                    <a:bodyPr/>
                    <a:lstStyle/>
                    <a:p>
                      <a:pPr indent="0" lvl="0" marL="0" marR="0" rtl="0" algn="r">
                        <a:lnSpc>
                          <a:spcPct val="100000"/>
                        </a:lnSpc>
                        <a:spcBef>
                          <a:spcPts val="0"/>
                        </a:spcBef>
                        <a:spcAft>
                          <a:spcPts val="0"/>
                        </a:spcAft>
                        <a:buClr>
                          <a:srgbClr val="000080"/>
                        </a:buClr>
                        <a:buSzPts val="900"/>
                        <a:buFont typeface="Noto Sans Symbols"/>
                        <a:buNone/>
                      </a:pPr>
                      <a:r>
                        <a:rPr b="1" i="0" lang="en" sz="900" u="none" cap="none" strike="noStrike">
                          <a:solidFill>
                            <a:schemeClr val="lt1"/>
                          </a:solidFill>
                          <a:latin typeface="Arial"/>
                          <a:ea typeface="Arial"/>
                          <a:cs typeface="Arial"/>
                          <a:sym typeface="Arial"/>
                        </a:rPr>
                        <a:t>MSD</a:t>
                      </a:r>
                      <a:endParaRPr sz="1100"/>
                    </a:p>
                    <a:p>
                      <a:pPr indent="0" lvl="0" marL="0" marR="0" rtl="0" algn="l">
                        <a:lnSpc>
                          <a:spcPct val="100000"/>
                        </a:lnSpc>
                        <a:spcBef>
                          <a:spcPts val="200"/>
                        </a:spcBef>
                        <a:spcAft>
                          <a:spcPts val="0"/>
                        </a:spcAft>
                        <a:buClr>
                          <a:srgbClr val="000080"/>
                        </a:buClr>
                        <a:buSzPts val="900"/>
                        <a:buFont typeface="Noto Sans Symbols"/>
                        <a:buNone/>
                      </a:pPr>
                      <a:r>
                        <a:rPr b="1" i="0" lang="en" sz="900" u="none" cap="none" strike="noStrike">
                          <a:solidFill>
                            <a:schemeClr val="lt1"/>
                          </a:solidFill>
                          <a:latin typeface="Arial"/>
                          <a:ea typeface="Arial"/>
                          <a:cs typeface="Arial"/>
                          <a:sym typeface="Arial"/>
                        </a:rPr>
                        <a:t>LSD</a:t>
                      </a:r>
                      <a:endParaRPr sz="1100"/>
                    </a:p>
                  </a:txBody>
                  <a:tcPr marT="34300" marB="34300" marR="91450" marL="91450">
                    <a:lnL cap="flat" cmpd="sng" w="12700">
                      <a:solidFill>
                        <a:srgbClr val="FF9F1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9F1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900"/>
                        <a:buFont typeface="Noto Sans Symbols"/>
                        <a:buNone/>
                      </a:pPr>
                      <a:r>
                        <a:t/>
                      </a:r>
                      <a:endParaRPr b="1" i="0"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80"/>
                        </a:buClr>
                        <a:buSzPts val="900"/>
                        <a:buFont typeface="Noto Sans Symbols"/>
                        <a:buNone/>
                      </a:pPr>
                      <a:r>
                        <a:rPr b="1" i="0" lang="en" sz="900" u="none" cap="none" strike="noStrike">
                          <a:solidFill>
                            <a:schemeClr val="lt1"/>
                          </a:solidFill>
                          <a:latin typeface="Arial"/>
                          <a:ea typeface="Arial"/>
                          <a:cs typeface="Arial"/>
                          <a:sym typeface="Arial"/>
                        </a:rPr>
                        <a:t>0</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9F11"/>
                      </a:solidFill>
                      <a:prstDash val="solid"/>
                      <a:round/>
                      <a:headEnd len="sm" w="sm" type="none"/>
                      <a:tailEnd len="sm" w="sm" type="none"/>
                    </a:lnT>
                    <a:lnB cap="flat" cmpd="sng" w="12700">
                      <a:solidFill>
                        <a:srgbClr val="000099"/>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900"/>
                        <a:buFont typeface="Noto Sans Symbols"/>
                        <a:buNone/>
                      </a:pPr>
                      <a:r>
                        <a:t/>
                      </a:r>
                      <a:endParaRPr b="1" i="0"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80"/>
                        </a:buClr>
                        <a:buSzPts val="900"/>
                        <a:buFont typeface="Noto Sans Symbols"/>
                        <a:buNone/>
                      </a:pPr>
                      <a:r>
                        <a:rPr b="1" i="0" lang="en" sz="900" u="none" cap="none" strike="noStrike">
                          <a:solidFill>
                            <a:schemeClr val="lt1"/>
                          </a:solidFill>
                          <a:latin typeface="Arial"/>
                          <a:ea typeface="Arial"/>
                          <a:cs typeface="Arial"/>
                          <a:sym typeface="Arial"/>
                        </a:rPr>
                        <a:t>1</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9F11"/>
                      </a:solidFill>
                      <a:prstDash val="solid"/>
                      <a:round/>
                      <a:headEnd len="sm" w="sm" type="none"/>
                      <a:tailEnd len="sm" w="sm" type="none"/>
                    </a:lnT>
                    <a:lnB cap="flat" cmpd="sng" w="12700">
                      <a:solidFill>
                        <a:srgbClr val="000099"/>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900"/>
                        <a:buFont typeface="Noto Sans Symbols"/>
                        <a:buNone/>
                      </a:pPr>
                      <a:r>
                        <a:t/>
                      </a:r>
                      <a:endParaRPr b="1" i="0"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80"/>
                        </a:buClr>
                        <a:buSzPts val="900"/>
                        <a:buFont typeface="Noto Sans Symbols"/>
                        <a:buNone/>
                      </a:pPr>
                      <a:r>
                        <a:rPr b="1" i="0" lang="en" sz="900" u="none" cap="none" strike="noStrike">
                          <a:solidFill>
                            <a:schemeClr val="lt1"/>
                          </a:solidFill>
                          <a:latin typeface="Arial"/>
                          <a:ea typeface="Arial"/>
                          <a:cs typeface="Arial"/>
                          <a:sym typeface="Arial"/>
                        </a:rPr>
                        <a:t>2</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9F11"/>
                      </a:solidFill>
                      <a:prstDash val="solid"/>
                      <a:round/>
                      <a:headEnd len="sm" w="sm" type="none"/>
                      <a:tailEnd len="sm" w="sm" type="none"/>
                    </a:lnT>
                    <a:lnB cap="flat" cmpd="sng" w="12700">
                      <a:solidFill>
                        <a:srgbClr val="000099"/>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900"/>
                        <a:buFont typeface="Noto Sans Symbols"/>
                        <a:buNone/>
                      </a:pPr>
                      <a:r>
                        <a:t/>
                      </a:r>
                      <a:endParaRPr b="1" i="0"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80"/>
                        </a:buClr>
                        <a:buSzPts val="900"/>
                        <a:buFont typeface="Noto Sans Symbols"/>
                        <a:buNone/>
                      </a:pPr>
                      <a:r>
                        <a:rPr b="1" i="0" lang="en" sz="900" u="none" cap="none" strike="noStrike">
                          <a:solidFill>
                            <a:schemeClr val="lt1"/>
                          </a:solidFill>
                          <a:latin typeface="Arial"/>
                          <a:ea typeface="Arial"/>
                          <a:cs typeface="Arial"/>
                          <a:sym typeface="Arial"/>
                        </a:rPr>
                        <a:t>3</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9F11"/>
                      </a:solidFill>
                      <a:prstDash val="solid"/>
                      <a:round/>
                      <a:headEnd len="sm" w="sm" type="none"/>
                      <a:tailEnd len="sm" w="sm" type="none"/>
                    </a:lnT>
                    <a:lnB cap="flat" cmpd="sng" w="12700">
                      <a:solidFill>
                        <a:srgbClr val="000099"/>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900"/>
                        <a:buFont typeface="Noto Sans Symbols"/>
                        <a:buNone/>
                      </a:pPr>
                      <a:r>
                        <a:t/>
                      </a:r>
                      <a:endParaRPr b="1" i="0"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80"/>
                        </a:buClr>
                        <a:buSzPts val="900"/>
                        <a:buFont typeface="Noto Sans Symbols"/>
                        <a:buNone/>
                      </a:pPr>
                      <a:r>
                        <a:rPr b="1" i="0" lang="en" sz="900" u="none" cap="none" strike="noStrike">
                          <a:solidFill>
                            <a:schemeClr val="lt1"/>
                          </a:solidFill>
                          <a:latin typeface="Arial"/>
                          <a:ea typeface="Arial"/>
                          <a:cs typeface="Arial"/>
                          <a:sym typeface="Arial"/>
                        </a:rPr>
                        <a:t>4</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9F11"/>
                      </a:solidFill>
                      <a:prstDash val="solid"/>
                      <a:round/>
                      <a:headEnd len="sm" w="sm" type="none"/>
                      <a:tailEnd len="sm" w="sm" type="none"/>
                    </a:lnT>
                    <a:lnB cap="flat" cmpd="sng" w="12700">
                      <a:solidFill>
                        <a:srgbClr val="000099"/>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900"/>
                        <a:buFont typeface="Noto Sans Symbols"/>
                        <a:buNone/>
                      </a:pPr>
                      <a:r>
                        <a:t/>
                      </a:r>
                      <a:endParaRPr b="1" i="0"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80"/>
                        </a:buClr>
                        <a:buSzPts val="900"/>
                        <a:buFont typeface="Noto Sans Symbols"/>
                        <a:buNone/>
                      </a:pPr>
                      <a:r>
                        <a:rPr b="1" i="0" lang="en" sz="900" u="none" cap="none" strike="noStrike">
                          <a:solidFill>
                            <a:schemeClr val="lt1"/>
                          </a:solidFill>
                          <a:latin typeface="Arial"/>
                          <a:ea typeface="Arial"/>
                          <a:cs typeface="Arial"/>
                          <a:sym typeface="Arial"/>
                        </a:rPr>
                        <a:t>5</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9F11"/>
                      </a:solidFill>
                      <a:prstDash val="solid"/>
                      <a:round/>
                      <a:headEnd len="sm" w="sm" type="none"/>
                      <a:tailEnd len="sm" w="sm" type="none"/>
                    </a:lnT>
                    <a:lnB cap="flat" cmpd="sng" w="12700">
                      <a:solidFill>
                        <a:srgbClr val="000099"/>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900"/>
                        <a:buFont typeface="Noto Sans Symbols"/>
                        <a:buNone/>
                      </a:pPr>
                      <a:r>
                        <a:t/>
                      </a:r>
                      <a:endParaRPr b="1" i="0"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80"/>
                        </a:buClr>
                        <a:buSzPts val="900"/>
                        <a:buFont typeface="Noto Sans Symbols"/>
                        <a:buNone/>
                      </a:pPr>
                      <a:r>
                        <a:rPr b="1" i="0" lang="en" sz="900" u="none" cap="none" strike="noStrike">
                          <a:solidFill>
                            <a:schemeClr val="lt1"/>
                          </a:solidFill>
                          <a:latin typeface="Arial"/>
                          <a:ea typeface="Arial"/>
                          <a:cs typeface="Arial"/>
                          <a:sym typeface="Arial"/>
                        </a:rPr>
                        <a:t>6</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9F11"/>
                      </a:solidFill>
                      <a:prstDash val="solid"/>
                      <a:round/>
                      <a:headEnd len="sm" w="sm" type="none"/>
                      <a:tailEnd len="sm" w="sm" type="none"/>
                    </a:lnT>
                    <a:lnB cap="flat" cmpd="sng" w="12700">
                      <a:solidFill>
                        <a:srgbClr val="000099"/>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900"/>
                        <a:buFont typeface="Noto Sans Symbols"/>
                        <a:buNone/>
                      </a:pPr>
                      <a:r>
                        <a:t/>
                      </a:r>
                      <a:endParaRPr b="1" i="0"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80"/>
                        </a:buClr>
                        <a:buSzPts val="900"/>
                        <a:buFont typeface="Noto Sans Symbols"/>
                        <a:buNone/>
                      </a:pPr>
                      <a:r>
                        <a:rPr b="1" i="0" lang="en" sz="900" u="none" cap="none" strike="noStrike">
                          <a:solidFill>
                            <a:schemeClr val="lt1"/>
                          </a:solidFill>
                          <a:latin typeface="Arial"/>
                          <a:ea typeface="Arial"/>
                          <a:cs typeface="Arial"/>
                          <a:sym typeface="Arial"/>
                        </a:rPr>
                        <a:t>7</a:t>
                      </a:r>
                      <a:endParaRPr sz="1100"/>
                    </a:p>
                  </a:txBody>
                  <a:tcPr marT="34300" marB="34300" marR="91450" marL="91450">
                    <a:lnL cap="flat" cmpd="sng" w="12700">
                      <a:solidFill>
                        <a:schemeClr val="lt1"/>
                      </a:solidFill>
                      <a:prstDash val="solid"/>
                      <a:round/>
                      <a:headEnd len="sm" w="sm" type="none"/>
                      <a:tailEnd len="sm" w="sm" type="none"/>
                    </a:lnL>
                    <a:lnR cap="flat" cmpd="sng" w="12700">
                      <a:solidFill>
                        <a:srgbClr val="FF9F11"/>
                      </a:solidFill>
                      <a:prstDash val="solid"/>
                      <a:round/>
                      <a:headEnd len="sm" w="sm" type="none"/>
                      <a:tailEnd len="sm" w="sm" type="none"/>
                    </a:lnR>
                    <a:lnT cap="flat" cmpd="sng" w="12700">
                      <a:solidFill>
                        <a:srgbClr val="FF9F11"/>
                      </a:solidFill>
                      <a:prstDash val="solid"/>
                      <a:round/>
                      <a:headEnd len="sm" w="sm" type="none"/>
                      <a:tailEnd len="sm" w="sm" type="none"/>
                    </a:lnT>
                    <a:lnB cap="flat" cmpd="sng" w="12700">
                      <a:solidFill>
                        <a:srgbClr val="000099"/>
                      </a:solidFill>
                      <a:prstDash val="solid"/>
                      <a:round/>
                      <a:headEnd len="sm" w="sm" type="none"/>
                      <a:tailEnd len="sm" w="sm" type="none"/>
                    </a:lnB>
                    <a:solidFill>
                      <a:schemeClr val="dk2"/>
                    </a:solidFill>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0</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NUL</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DLE</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SP</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0</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P</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b="0" i="0" sz="800" u="none" cap="none" strike="noStrike">
                        <a:solidFill>
                          <a:schemeClr val="dk1"/>
                        </a:solidFill>
                        <a:latin typeface="Arial"/>
                        <a:ea typeface="Arial"/>
                        <a:cs typeface="Arial"/>
                        <a:sym typeface="Arial"/>
                      </a:endParaRPr>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p</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1</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SOH</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DC1</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1</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Q</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W</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2</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STX</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DC2</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b="0" i="0" sz="800" u="none" cap="none" strike="noStrike">
                        <a:solidFill>
                          <a:schemeClr val="dk1"/>
                        </a:solidFill>
                        <a:latin typeface="Arial"/>
                        <a:ea typeface="Arial"/>
                        <a:cs typeface="Arial"/>
                        <a:sym typeface="Arial"/>
                      </a:endParaRPr>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2</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B</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R</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b</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r</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3</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ETX</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DC3</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3</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C</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S</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c</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s</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4</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EOT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DC4</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4</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D</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d</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lt1"/>
                          </a:solidFill>
                          <a:latin typeface="Arial"/>
                          <a:ea typeface="Arial"/>
                          <a:cs typeface="Arial"/>
                          <a:sym typeface="Arial"/>
                        </a:rPr>
                        <a:t>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solidFill>
                      <a:srgbClr val="000099"/>
                    </a:solidFill>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5</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ENQ</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NAK</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5</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E</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U</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e</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u</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6</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ACJ</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SYN</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&amp;</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6</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F</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V</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f</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v</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7</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BEL</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ETB</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b="0" i="0" sz="800" u="none" cap="none" strike="noStrike">
                        <a:solidFill>
                          <a:schemeClr val="dk1"/>
                        </a:solidFill>
                        <a:latin typeface="Arial"/>
                        <a:ea typeface="Arial"/>
                        <a:cs typeface="Arial"/>
                        <a:sym typeface="Arial"/>
                      </a:endParaRPr>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7</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G</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W</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g</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w</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8</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BS</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CAN</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8</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H</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X</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h</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x</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9</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HT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EM</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9</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I</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Y</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i</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y</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A</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LF</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SUB</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J</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Z</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j</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z</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B</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VT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ESC</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K</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k</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21712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C</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FF</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FS</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&lt;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L</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l</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1000"/>
                        <a:buFont typeface="Noto Sans Symbols"/>
                        <a:buNone/>
                      </a:pPr>
                      <a:r>
                        <a:rPr b="0" i="0" lang="en" sz="10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D</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CR</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GS</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M</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m</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207150">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E</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SO</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RS</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&gt;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N</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n</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r h="194275">
                <a:tc>
                  <a:txBody>
                    <a:bodyPr/>
                    <a:lstStyle/>
                    <a:p>
                      <a:pPr indent="0" lvl="0" marL="0" marR="0" rtl="0" algn="ctr">
                        <a:lnSpc>
                          <a:spcPct val="100000"/>
                        </a:lnSpc>
                        <a:spcBef>
                          <a:spcPts val="0"/>
                        </a:spcBef>
                        <a:spcAft>
                          <a:spcPts val="0"/>
                        </a:spcAft>
                        <a:buClr>
                          <a:srgbClr val="000080"/>
                        </a:buClr>
                        <a:buSzPts val="800"/>
                        <a:buFont typeface="Noto Sans Symbols"/>
                        <a:buNone/>
                      </a:pPr>
                      <a:r>
                        <a:rPr b="1" i="0" lang="en" sz="800" u="none" cap="none" strike="noStrike">
                          <a:solidFill>
                            <a:schemeClr val="lt1"/>
                          </a:solidFill>
                          <a:latin typeface="Arial"/>
                          <a:ea typeface="Arial"/>
                          <a:cs typeface="Arial"/>
                          <a:sym typeface="Arial"/>
                        </a:rPr>
                        <a:t>F</a:t>
                      </a:r>
                      <a:endParaRPr sz="1100"/>
                    </a:p>
                  </a:txBody>
                  <a:tcPr marT="34300" marB="34300" marR="91450" marL="91450">
                    <a:lnL cap="flat" cmpd="sng" w="12700">
                      <a:solidFill>
                        <a:srgbClr val="FF9F11"/>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000099"/>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SI</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US</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O</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_</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o</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80"/>
                        </a:buClr>
                        <a:buSzPts val="800"/>
                        <a:buFont typeface="Noto Sans Symbols"/>
                        <a:buNone/>
                      </a:pPr>
                      <a:r>
                        <a:rPr b="0" i="0" lang="en" sz="800" u="none" cap="none" strike="noStrike">
                          <a:solidFill>
                            <a:schemeClr val="dk1"/>
                          </a:solidFill>
                          <a:latin typeface="Arial"/>
                          <a:ea typeface="Arial"/>
                          <a:cs typeface="Arial"/>
                          <a:sym typeface="Arial"/>
                        </a:rPr>
                        <a:t>DEL</a:t>
                      </a:r>
                      <a:endParaRPr sz="1100"/>
                    </a:p>
                  </a:txBody>
                  <a:tcPr marT="34300" marB="34300" marR="91450" marL="91450">
                    <a:lnL cap="flat" cmpd="sng" w="12700">
                      <a:solidFill>
                        <a:srgbClr val="000099"/>
                      </a:solidFill>
                      <a:prstDash val="solid"/>
                      <a:round/>
                      <a:headEnd len="sm" w="sm" type="none"/>
                      <a:tailEnd len="sm" w="sm" type="none"/>
                    </a:lnL>
                    <a:lnR cap="flat" cmpd="sng" w="12700">
                      <a:solidFill>
                        <a:srgbClr val="000099"/>
                      </a:solidFill>
                      <a:prstDash val="solid"/>
                      <a:round/>
                      <a:headEnd len="sm" w="sm" type="none"/>
                      <a:tailEnd len="sm" w="sm" type="none"/>
                    </a:lnR>
                    <a:lnT cap="flat" cmpd="sng" w="12700">
                      <a:solidFill>
                        <a:srgbClr val="000099"/>
                      </a:solidFill>
                      <a:prstDash val="solid"/>
                      <a:round/>
                      <a:headEnd len="sm" w="sm" type="none"/>
                      <a:tailEnd len="sm" w="sm" type="none"/>
                    </a:lnT>
                    <a:lnB cap="flat" cmpd="sng" w="12700">
                      <a:solidFill>
                        <a:srgbClr val="000099"/>
                      </a:solidFill>
                      <a:prstDash val="solid"/>
                      <a:round/>
                      <a:headEnd len="sm" w="sm" type="none"/>
                      <a:tailEnd len="sm" w="sm" type="none"/>
                    </a:lnB>
                  </a:tcPr>
                </a:tc>
              </a:tr>
            </a:tbl>
          </a:graphicData>
        </a:graphic>
      </p:graphicFrame>
      <p:sp>
        <p:nvSpPr>
          <p:cNvPr id="117" name="Google Shape;117;p21"/>
          <p:cNvSpPr txBox="1"/>
          <p:nvPr/>
        </p:nvSpPr>
        <p:spPr>
          <a:xfrm>
            <a:off x="7696200" y="2114550"/>
            <a:ext cx="1143000" cy="46791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400">
                <a:solidFill>
                  <a:srgbClr val="000099"/>
                </a:solidFill>
                <a:latin typeface="Tahoma"/>
                <a:ea typeface="Tahoma"/>
                <a:cs typeface="Tahoma"/>
                <a:sym typeface="Tahoma"/>
              </a:rPr>
              <a:t>74</a:t>
            </a:r>
            <a:r>
              <a:rPr b="1" baseline="-25000" lang="en" sz="1400">
                <a:solidFill>
                  <a:srgbClr val="000099"/>
                </a:solidFill>
                <a:latin typeface="Tahoma"/>
                <a:ea typeface="Tahoma"/>
                <a:cs typeface="Tahoma"/>
                <a:sym typeface="Tahoma"/>
              </a:rPr>
              <a:t>16</a:t>
            </a:r>
            <a:endParaRPr/>
          </a:p>
          <a:p>
            <a:pPr indent="0" lvl="0" marL="0" marR="0" rtl="0" algn="ctr">
              <a:spcBef>
                <a:spcPts val="700"/>
              </a:spcBef>
              <a:spcAft>
                <a:spcPts val="0"/>
              </a:spcAft>
              <a:buNone/>
            </a:pPr>
            <a:r>
              <a:rPr b="1" lang="en" sz="1400">
                <a:solidFill>
                  <a:srgbClr val="000099"/>
                </a:solidFill>
                <a:latin typeface="Tahoma"/>
                <a:ea typeface="Tahoma"/>
                <a:cs typeface="Tahoma"/>
                <a:sym typeface="Tahoma"/>
              </a:rPr>
              <a:t>111 0100</a:t>
            </a:r>
            <a:endParaRPr/>
          </a:p>
        </p:txBody>
      </p:sp>
      <p:sp>
        <p:nvSpPr>
          <p:cNvPr id="118" name="Google Shape;118;p21"/>
          <p:cNvSpPr/>
          <p:nvPr/>
        </p:nvSpPr>
        <p:spPr>
          <a:xfrm rot="10271307">
            <a:off x="1219586" y="821238"/>
            <a:ext cx="6725466" cy="2027031"/>
          </a:xfrm>
          <a:custGeom>
            <a:rect b="b" l="l" r="r" t="t"/>
            <a:pathLst>
              <a:path extrusionOk="0" fill="none" h="21600" w="22999">
                <a:moveTo>
                  <a:pt x="-1" y="147"/>
                </a:moveTo>
                <a:cubicBezTo>
                  <a:pt x="837" y="49"/>
                  <a:pt x="1680" y="-1"/>
                  <a:pt x="2524" y="0"/>
                </a:cubicBezTo>
                <a:cubicBezTo>
                  <a:pt x="11801" y="0"/>
                  <a:pt x="20043" y="5924"/>
                  <a:pt x="22998" y="14719"/>
                </a:cubicBezTo>
              </a:path>
              <a:path extrusionOk="0" h="21600" w="22999">
                <a:moveTo>
                  <a:pt x="-1" y="147"/>
                </a:moveTo>
                <a:cubicBezTo>
                  <a:pt x="837" y="49"/>
                  <a:pt x="1680" y="-1"/>
                  <a:pt x="2524" y="0"/>
                </a:cubicBezTo>
                <a:cubicBezTo>
                  <a:pt x="11801" y="0"/>
                  <a:pt x="20043" y="5924"/>
                  <a:pt x="22998" y="14719"/>
                </a:cubicBezTo>
                <a:lnTo>
                  <a:pt x="2524" y="21600"/>
                </a:lnTo>
                <a:lnTo>
                  <a:pt x="-1" y="147"/>
                </a:lnTo>
                <a:close/>
              </a:path>
            </a:pathLst>
          </a:custGeom>
          <a:noFill/>
          <a:ln cap="flat" cmpd="sng" w="15875">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ahoma"/>
              <a:ea typeface="Tahoma"/>
              <a:cs typeface="Tahoma"/>
              <a:sym typeface="Tahoma"/>
            </a:endParaRPr>
          </a:p>
        </p:txBody>
      </p:sp>
      <p:cxnSp>
        <p:nvCxnSpPr>
          <p:cNvPr id="119" name="Google Shape;119;p21"/>
          <p:cNvCxnSpPr/>
          <p:nvPr/>
        </p:nvCxnSpPr>
        <p:spPr>
          <a:xfrm>
            <a:off x="7391400" y="1085850"/>
            <a:ext cx="685800" cy="1085850"/>
          </a:xfrm>
          <a:prstGeom prst="straightConnector1">
            <a:avLst/>
          </a:prstGeom>
          <a:noFill/>
          <a:ln cap="flat" cmpd="sng" w="15875">
            <a:solidFill>
              <a:srgbClr val="00009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609600" y="171450"/>
            <a:ext cx="8229600" cy="51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ASCII Table</a:t>
            </a:r>
            <a:endParaRPr/>
          </a:p>
        </p:txBody>
      </p:sp>
      <p:pic>
        <p:nvPicPr>
          <p:cNvPr id="125" name="Google Shape;125;p22"/>
          <p:cNvPicPr preferRelativeResize="0"/>
          <p:nvPr/>
        </p:nvPicPr>
        <p:blipFill>
          <a:blip r:embed="rId3">
            <a:alphaModFix/>
          </a:blip>
          <a:stretch>
            <a:fillRect/>
          </a:stretch>
        </p:blipFill>
        <p:spPr>
          <a:xfrm>
            <a:off x="2681750" y="171450"/>
            <a:ext cx="4991074" cy="4972050"/>
          </a:xfrm>
          <a:prstGeom prst="rect">
            <a:avLst/>
          </a:prstGeom>
          <a:noFill/>
          <a:ln>
            <a:noFill/>
          </a:ln>
        </p:spPr>
      </p:pic>
      <p:sp>
        <p:nvSpPr>
          <p:cNvPr id="126" name="Google Shape;126;p22"/>
          <p:cNvSpPr txBox="1"/>
          <p:nvPr/>
        </p:nvSpPr>
        <p:spPr>
          <a:xfrm>
            <a:off x="452175" y="1681525"/>
            <a:ext cx="2133600" cy="12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is the string "</a:t>
            </a:r>
            <a:r>
              <a:rPr b="1" lang="en"/>
              <a:t>Hello\n</a:t>
            </a:r>
            <a:r>
              <a:rPr lang="en"/>
              <a:t>" in Extended ASCII expressed as binary space separated nibbles?  Ignore quotes</a:t>
            </a:r>
            <a:endParaRPr/>
          </a:p>
        </p:txBody>
      </p:sp>
      <p:sp>
        <p:nvSpPr>
          <p:cNvPr id="127" name="Google Shape;127;p22"/>
          <p:cNvSpPr txBox="1"/>
          <p:nvPr/>
        </p:nvSpPr>
        <p:spPr>
          <a:xfrm>
            <a:off x="183700" y="4295675"/>
            <a:ext cx="21336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https://www.cs.cmu.edu/~pattis/15-1XX/common/handouts/ascii.html</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