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HelveticaNeue-bold.fntdata"/><Relationship Id="rId10" Type="http://schemas.openxmlformats.org/officeDocument/2006/relationships/slide" Target="slides/slide5.xml"/><Relationship Id="rId21" Type="http://schemas.openxmlformats.org/officeDocument/2006/relationships/font" Target="fonts/HelveticaNeue-regular.fntdata"/><Relationship Id="rId13" Type="http://schemas.openxmlformats.org/officeDocument/2006/relationships/slide" Target="slides/slide8.xml"/><Relationship Id="rId24" Type="http://schemas.openxmlformats.org/officeDocument/2006/relationships/font" Target="fonts/HelveticaNeue-boldItalic.fntdata"/><Relationship Id="rId12" Type="http://schemas.openxmlformats.org/officeDocument/2006/relationships/slide" Target="slides/slide7.xml"/><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e40fb2cc5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9e40fb2cc5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cfc4b7f6f_1_49:notes"/>
          <p:cNvSpPr txBox="1"/>
          <p:nvPr>
            <p:ph idx="1" type="body"/>
          </p:nvPr>
        </p:nvSpPr>
        <p:spPr>
          <a:xfrm>
            <a:off x="515908" y="4346025"/>
            <a:ext cx="5908790" cy="4111443"/>
          </a:xfrm>
          <a:prstGeom prst="rect">
            <a:avLst/>
          </a:prstGeom>
        </p:spPr>
        <p:txBody>
          <a:bodyPr anchorCtr="0" anchor="t" bIns="89875" lIns="89875" spcFirstLastPara="1" rIns="89875" wrap="square" tIns="89875">
            <a:noAutofit/>
          </a:bodyPr>
          <a:lstStyle/>
          <a:p>
            <a:pPr indent="0" lvl="0" marL="0" rtl="0" algn="l">
              <a:spcBef>
                <a:spcPts val="0"/>
              </a:spcBef>
              <a:spcAft>
                <a:spcPts val="0"/>
              </a:spcAft>
              <a:buNone/>
            </a:pPr>
            <a:r>
              <a:t/>
            </a:r>
            <a:endParaRPr/>
          </a:p>
        </p:txBody>
      </p:sp>
      <p:sp>
        <p:nvSpPr>
          <p:cNvPr id="148" name="Google Shape;148;gecfc4b7f6f_1_49:notes"/>
          <p:cNvSpPr/>
          <p:nvPr>
            <p:ph idx="2" type="sldImg"/>
          </p:nvPr>
        </p:nvSpPr>
        <p:spPr>
          <a:xfrm>
            <a:off x="1170535" y="586455"/>
            <a:ext cx="4540307" cy="341708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cfc4b7f6f_1_54:notes"/>
          <p:cNvSpPr txBox="1"/>
          <p:nvPr>
            <p:ph idx="1" type="body"/>
          </p:nvPr>
        </p:nvSpPr>
        <p:spPr>
          <a:xfrm>
            <a:off x="515908" y="4346025"/>
            <a:ext cx="5908790" cy="4111443"/>
          </a:xfrm>
          <a:prstGeom prst="rect">
            <a:avLst/>
          </a:prstGeom>
        </p:spPr>
        <p:txBody>
          <a:bodyPr anchorCtr="0" anchor="t" bIns="89875" lIns="89875" spcFirstLastPara="1" rIns="89875" wrap="square" tIns="89875">
            <a:noAutofit/>
          </a:bodyPr>
          <a:lstStyle/>
          <a:p>
            <a:pPr indent="0" lvl="0" marL="0" rtl="0" algn="l">
              <a:spcBef>
                <a:spcPts val="0"/>
              </a:spcBef>
              <a:spcAft>
                <a:spcPts val="0"/>
              </a:spcAft>
              <a:buNone/>
            </a:pPr>
            <a:r>
              <a:t/>
            </a:r>
            <a:endParaRPr/>
          </a:p>
        </p:txBody>
      </p:sp>
      <p:sp>
        <p:nvSpPr>
          <p:cNvPr id="154" name="Google Shape;154;gecfc4b7f6f_1_54:notes"/>
          <p:cNvSpPr/>
          <p:nvPr>
            <p:ph idx="2" type="sldImg"/>
          </p:nvPr>
        </p:nvSpPr>
        <p:spPr>
          <a:xfrm>
            <a:off x="1170535" y="586455"/>
            <a:ext cx="4540307" cy="341708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cfc4b7f6f_1_64:notes"/>
          <p:cNvSpPr txBox="1"/>
          <p:nvPr>
            <p:ph idx="1" type="body"/>
          </p:nvPr>
        </p:nvSpPr>
        <p:spPr>
          <a:xfrm>
            <a:off x="515908" y="4346025"/>
            <a:ext cx="5908790" cy="4111443"/>
          </a:xfrm>
          <a:prstGeom prst="rect">
            <a:avLst/>
          </a:prstGeom>
        </p:spPr>
        <p:txBody>
          <a:bodyPr anchorCtr="0" anchor="t" bIns="89875" lIns="89875" spcFirstLastPara="1" rIns="89875" wrap="square" tIns="89875">
            <a:noAutofit/>
          </a:bodyPr>
          <a:lstStyle/>
          <a:p>
            <a:pPr indent="0" lvl="0" marL="0" rtl="0" algn="l">
              <a:spcBef>
                <a:spcPts val="0"/>
              </a:spcBef>
              <a:spcAft>
                <a:spcPts val="0"/>
              </a:spcAft>
              <a:buNone/>
            </a:pPr>
            <a:r>
              <a:t/>
            </a:r>
            <a:endParaRPr/>
          </a:p>
        </p:txBody>
      </p:sp>
      <p:sp>
        <p:nvSpPr>
          <p:cNvPr id="160" name="Google Shape;160;gecfc4b7f6f_1_64:notes"/>
          <p:cNvSpPr/>
          <p:nvPr>
            <p:ph idx="2" type="sldImg"/>
          </p:nvPr>
        </p:nvSpPr>
        <p:spPr>
          <a:xfrm>
            <a:off x="1170535" y="586455"/>
            <a:ext cx="4540307" cy="341708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cfc4b7f6f_1_69:notes"/>
          <p:cNvSpPr txBox="1"/>
          <p:nvPr>
            <p:ph idx="1" type="body"/>
          </p:nvPr>
        </p:nvSpPr>
        <p:spPr>
          <a:xfrm>
            <a:off x="515908" y="4346025"/>
            <a:ext cx="5908800" cy="4111500"/>
          </a:xfrm>
          <a:prstGeom prst="rect">
            <a:avLst/>
          </a:prstGeom>
        </p:spPr>
        <p:txBody>
          <a:bodyPr anchorCtr="0" anchor="t" bIns="89875" lIns="89875" spcFirstLastPara="1" rIns="89875" wrap="square" tIns="89875">
            <a:noAutofit/>
          </a:bodyPr>
          <a:lstStyle/>
          <a:p>
            <a:pPr indent="0" lvl="0" marL="0" rtl="0" algn="l">
              <a:spcBef>
                <a:spcPts val="0"/>
              </a:spcBef>
              <a:spcAft>
                <a:spcPts val="0"/>
              </a:spcAft>
              <a:buNone/>
            </a:pPr>
            <a:r>
              <a:t/>
            </a:r>
            <a:endParaRPr/>
          </a:p>
        </p:txBody>
      </p:sp>
      <p:sp>
        <p:nvSpPr>
          <p:cNvPr id="166" name="Google Shape;166;gecfc4b7f6f_1_69:notes"/>
          <p:cNvSpPr/>
          <p:nvPr>
            <p:ph idx="2" type="sldImg"/>
          </p:nvPr>
        </p:nvSpPr>
        <p:spPr>
          <a:xfrm>
            <a:off x="1170535" y="586455"/>
            <a:ext cx="4540200" cy="341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cfc4b7f6f_1_74:notes"/>
          <p:cNvSpPr txBox="1"/>
          <p:nvPr>
            <p:ph idx="1" type="body"/>
          </p:nvPr>
        </p:nvSpPr>
        <p:spPr>
          <a:xfrm>
            <a:off x="515908" y="4346025"/>
            <a:ext cx="5908800" cy="4111500"/>
          </a:xfrm>
          <a:prstGeom prst="rect">
            <a:avLst/>
          </a:prstGeom>
        </p:spPr>
        <p:txBody>
          <a:bodyPr anchorCtr="0" anchor="t" bIns="89875" lIns="89875" spcFirstLastPara="1" rIns="89875" wrap="square" tIns="89875">
            <a:noAutofit/>
          </a:bodyPr>
          <a:lstStyle/>
          <a:p>
            <a:pPr indent="0" lvl="0" marL="0" rtl="0" algn="l">
              <a:spcBef>
                <a:spcPts val="0"/>
              </a:spcBef>
              <a:spcAft>
                <a:spcPts val="0"/>
              </a:spcAft>
              <a:buNone/>
            </a:pPr>
            <a:r>
              <a:t/>
            </a:r>
            <a:endParaRPr/>
          </a:p>
        </p:txBody>
      </p:sp>
      <p:sp>
        <p:nvSpPr>
          <p:cNvPr id="172" name="Google Shape;172;gecfc4b7f6f_1_74:notes"/>
          <p:cNvSpPr/>
          <p:nvPr>
            <p:ph idx="2" type="sldImg"/>
          </p:nvPr>
        </p:nvSpPr>
        <p:spPr>
          <a:xfrm>
            <a:off x="1170535" y="586455"/>
            <a:ext cx="4540200" cy="341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7b384a9d5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sz="1400">
              <a:latin typeface="Arial"/>
              <a:ea typeface="Arial"/>
              <a:cs typeface="Arial"/>
              <a:sym typeface="Arial"/>
            </a:endParaRPr>
          </a:p>
        </p:txBody>
      </p:sp>
      <p:sp>
        <p:nvSpPr>
          <p:cNvPr id="178" name="Google Shape;178;g277b384a9d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7b384a9d5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77b384a9d5_0_0:notes"/>
          <p:cNvSpPr txBox="1"/>
          <p:nvPr>
            <p:ph idx="3"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e40fb2cc5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9e40fb2cc5_1_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7ab034a60_2_0:notes"/>
          <p:cNvSpPr txBox="1"/>
          <p:nvPr/>
        </p:nvSpPr>
        <p:spPr>
          <a:xfrm>
            <a:off x="0" y="0"/>
            <a:ext cx="2972100" cy="456600"/>
          </a:xfrm>
          <a:prstGeom prst="rect">
            <a:avLst/>
          </a:prstGeom>
          <a:noFill/>
          <a:ln>
            <a:noFill/>
          </a:ln>
        </p:spPr>
        <p:txBody>
          <a:bodyPr anchorCtr="0" anchor="t" bIns="45525" lIns="91025" spcFirstLastPara="1" rIns="91025" wrap="square" tIns="4552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The University of Adelaide, School of Computer Science</a:t>
            </a:r>
            <a:endParaRPr sz="1300"/>
          </a:p>
        </p:txBody>
      </p:sp>
      <p:sp>
        <p:nvSpPr>
          <p:cNvPr id="97" name="Google Shape;97;g277ab034a60_2_0:notes"/>
          <p:cNvSpPr txBox="1"/>
          <p:nvPr/>
        </p:nvSpPr>
        <p:spPr>
          <a:xfrm>
            <a:off x="3885996" y="0"/>
            <a:ext cx="2972100" cy="456600"/>
          </a:xfrm>
          <a:prstGeom prst="rect">
            <a:avLst/>
          </a:prstGeom>
          <a:noFill/>
          <a:ln>
            <a:noFill/>
          </a:ln>
        </p:spPr>
        <p:txBody>
          <a:bodyPr anchorCtr="0" anchor="t" bIns="45525" lIns="91025" spcFirstLastPara="1" rIns="91025" wrap="square" tIns="45525">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sz="1300"/>
          </a:p>
        </p:txBody>
      </p:sp>
      <p:sp>
        <p:nvSpPr>
          <p:cNvPr id="98" name="Google Shape;98;g277ab034a60_2_0:notes"/>
          <p:cNvSpPr txBox="1"/>
          <p:nvPr/>
        </p:nvSpPr>
        <p:spPr>
          <a:xfrm>
            <a:off x="0" y="8687306"/>
            <a:ext cx="2972100" cy="456600"/>
          </a:xfrm>
          <a:prstGeom prst="rect">
            <a:avLst/>
          </a:prstGeom>
          <a:noFill/>
          <a:ln>
            <a:noFill/>
          </a:ln>
        </p:spPr>
        <p:txBody>
          <a:bodyPr anchorCtr="0" anchor="b" bIns="45525" lIns="91025" spcFirstLastPara="1" rIns="91025" wrap="square" tIns="45525">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Chapter 2 — Instructions: Language of the Computer</a:t>
            </a:r>
            <a:endParaRPr sz="1300"/>
          </a:p>
        </p:txBody>
      </p:sp>
      <p:sp>
        <p:nvSpPr>
          <p:cNvPr id="99" name="Google Shape;99;g277ab034a60_2_0:notes"/>
          <p:cNvSpPr txBox="1"/>
          <p:nvPr/>
        </p:nvSpPr>
        <p:spPr>
          <a:xfrm>
            <a:off x="3885996" y="8687306"/>
            <a:ext cx="2972100" cy="456600"/>
          </a:xfrm>
          <a:prstGeom prst="rect">
            <a:avLst/>
          </a:prstGeom>
          <a:noFill/>
          <a:ln>
            <a:noFill/>
          </a:ln>
        </p:spPr>
        <p:txBody>
          <a:bodyPr anchorCtr="0" anchor="b" bIns="45525" lIns="91025" spcFirstLastPara="1" rIns="91025" wrap="square" tIns="455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sz="1300"/>
          </a:p>
        </p:txBody>
      </p:sp>
      <p:sp>
        <p:nvSpPr>
          <p:cNvPr id="100" name="Google Shape;100;g277ab034a60_2_0:notes"/>
          <p:cNvSpPr/>
          <p:nvPr>
            <p:ph idx="2" type="sldImg"/>
          </p:nvPr>
        </p:nvSpPr>
        <p:spPr>
          <a:xfrm>
            <a:off x="956932" y="686475"/>
            <a:ext cx="4944300" cy="3429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g277ab034a60_2_0:notes"/>
          <p:cNvSpPr txBox="1"/>
          <p:nvPr>
            <p:ph idx="1" type="body"/>
          </p:nvPr>
        </p:nvSpPr>
        <p:spPr>
          <a:xfrm>
            <a:off x="913991" y="4344362"/>
            <a:ext cx="5030100" cy="4113300"/>
          </a:xfrm>
          <a:prstGeom prst="rect">
            <a:avLst/>
          </a:prstGeom>
          <a:noFill/>
          <a:ln>
            <a:noFill/>
          </a:ln>
        </p:spPr>
        <p:txBody>
          <a:bodyPr anchorCtr="0" anchor="t" bIns="45525" lIns="91025" spcFirstLastPara="1" rIns="91025" wrap="square" tIns="455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e40fb2cc5_1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9e40fb2cc5_1_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cfc4b7f6f_1_10:notes"/>
          <p:cNvSpPr txBox="1"/>
          <p:nvPr>
            <p:ph idx="1" type="body"/>
          </p:nvPr>
        </p:nvSpPr>
        <p:spPr>
          <a:xfrm>
            <a:off x="515908" y="4346025"/>
            <a:ext cx="5908790" cy="4111443"/>
          </a:xfrm>
          <a:prstGeom prst="rect">
            <a:avLst/>
          </a:prstGeom>
        </p:spPr>
        <p:txBody>
          <a:bodyPr anchorCtr="0" anchor="t" bIns="89875" lIns="89875" spcFirstLastPara="1" rIns="89875" wrap="square" tIns="89875">
            <a:noAutofit/>
          </a:bodyPr>
          <a:lstStyle/>
          <a:p>
            <a:pPr indent="0" lvl="0" marL="0" rtl="0" algn="l">
              <a:spcBef>
                <a:spcPts val="0"/>
              </a:spcBef>
              <a:spcAft>
                <a:spcPts val="0"/>
              </a:spcAft>
              <a:buNone/>
            </a:pPr>
            <a:r>
              <a:t/>
            </a:r>
            <a:endParaRPr/>
          </a:p>
        </p:txBody>
      </p:sp>
      <p:sp>
        <p:nvSpPr>
          <p:cNvPr id="118" name="Google Shape;118;gecfc4b7f6f_1_10:notes"/>
          <p:cNvSpPr/>
          <p:nvPr>
            <p:ph idx="2" type="sldImg"/>
          </p:nvPr>
        </p:nvSpPr>
        <p:spPr>
          <a:xfrm>
            <a:off x="1170535" y="586455"/>
            <a:ext cx="4540307" cy="341708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7b384a9d5_0_9:notes"/>
          <p:cNvSpPr txBox="1"/>
          <p:nvPr>
            <p:ph idx="1" type="body"/>
          </p:nvPr>
        </p:nvSpPr>
        <p:spPr>
          <a:xfrm>
            <a:off x="913991" y="4344362"/>
            <a:ext cx="5030100" cy="4113300"/>
          </a:xfrm>
          <a:prstGeom prst="rect">
            <a:avLst/>
          </a:prstGeom>
        </p:spPr>
        <p:txBody>
          <a:bodyPr anchorCtr="0" anchor="t" bIns="86100" lIns="86100" spcFirstLastPara="1" rIns="86100" wrap="square" tIns="86100">
            <a:noAutofit/>
          </a:bodyPr>
          <a:lstStyle/>
          <a:p>
            <a:pPr indent="0" lvl="0" marL="0" rtl="0" algn="l">
              <a:spcBef>
                <a:spcPts val="0"/>
              </a:spcBef>
              <a:spcAft>
                <a:spcPts val="0"/>
              </a:spcAft>
              <a:buNone/>
            </a:pPr>
            <a:r>
              <a:t/>
            </a:r>
            <a:endParaRPr/>
          </a:p>
        </p:txBody>
      </p:sp>
      <p:sp>
        <p:nvSpPr>
          <p:cNvPr id="124" name="Google Shape;124;g277b384a9d5_0_9:notes"/>
          <p:cNvSpPr/>
          <p:nvPr>
            <p:ph idx="2" type="sldImg"/>
          </p:nvPr>
        </p:nvSpPr>
        <p:spPr>
          <a:xfrm>
            <a:off x="956932" y="686475"/>
            <a:ext cx="49443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cfc4b7f6f_1_34:notes"/>
          <p:cNvSpPr txBox="1"/>
          <p:nvPr>
            <p:ph idx="1" type="body"/>
          </p:nvPr>
        </p:nvSpPr>
        <p:spPr>
          <a:xfrm>
            <a:off x="515908" y="4346025"/>
            <a:ext cx="5908790" cy="4111443"/>
          </a:xfrm>
          <a:prstGeom prst="rect">
            <a:avLst/>
          </a:prstGeom>
        </p:spPr>
        <p:txBody>
          <a:bodyPr anchorCtr="0" anchor="t" bIns="89875" lIns="89875" spcFirstLastPara="1" rIns="89875" wrap="square" tIns="89875">
            <a:noAutofit/>
          </a:bodyPr>
          <a:lstStyle/>
          <a:p>
            <a:pPr indent="0" lvl="0" marL="0" rtl="0" algn="l">
              <a:spcBef>
                <a:spcPts val="0"/>
              </a:spcBef>
              <a:spcAft>
                <a:spcPts val="0"/>
              </a:spcAft>
              <a:buNone/>
            </a:pPr>
            <a:r>
              <a:t/>
            </a:r>
            <a:endParaRPr/>
          </a:p>
        </p:txBody>
      </p:sp>
      <p:sp>
        <p:nvSpPr>
          <p:cNvPr id="130" name="Google Shape;130;gecfc4b7f6f_1_34:notes"/>
          <p:cNvSpPr/>
          <p:nvPr>
            <p:ph idx="2" type="sldImg"/>
          </p:nvPr>
        </p:nvSpPr>
        <p:spPr>
          <a:xfrm>
            <a:off x="1170535" y="586455"/>
            <a:ext cx="4540307" cy="341708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cfc4b7f6f_1_39:notes"/>
          <p:cNvSpPr txBox="1"/>
          <p:nvPr>
            <p:ph idx="1" type="body"/>
          </p:nvPr>
        </p:nvSpPr>
        <p:spPr>
          <a:xfrm>
            <a:off x="515908" y="4346025"/>
            <a:ext cx="5908790" cy="4111443"/>
          </a:xfrm>
          <a:prstGeom prst="rect">
            <a:avLst/>
          </a:prstGeom>
        </p:spPr>
        <p:txBody>
          <a:bodyPr anchorCtr="0" anchor="t" bIns="89875" lIns="89875" spcFirstLastPara="1" rIns="89875" wrap="square" tIns="89875">
            <a:noAutofit/>
          </a:bodyPr>
          <a:lstStyle/>
          <a:p>
            <a:pPr indent="0" lvl="0" marL="0" rtl="0" algn="l">
              <a:spcBef>
                <a:spcPts val="0"/>
              </a:spcBef>
              <a:spcAft>
                <a:spcPts val="0"/>
              </a:spcAft>
              <a:buNone/>
            </a:pPr>
            <a:r>
              <a:t/>
            </a:r>
            <a:endParaRPr/>
          </a:p>
        </p:txBody>
      </p:sp>
      <p:sp>
        <p:nvSpPr>
          <p:cNvPr id="136" name="Google Shape;136;gecfc4b7f6f_1_39:notes"/>
          <p:cNvSpPr/>
          <p:nvPr>
            <p:ph idx="2" type="sldImg"/>
          </p:nvPr>
        </p:nvSpPr>
        <p:spPr>
          <a:xfrm>
            <a:off x="1170535" y="586455"/>
            <a:ext cx="4540307" cy="341708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cfc4b7f6f_1_44:notes"/>
          <p:cNvSpPr txBox="1"/>
          <p:nvPr>
            <p:ph idx="1" type="body"/>
          </p:nvPr>
        </p:nvSpPr>
        <p:spPr>
          <a:xfrm>
            <a:off x="515908" y="4346025"/>
            <a:ext cx="5908790" cy="4111443"/>
          </a:xfrm>
          <a:prstGeom prst="rect">
            <a:avLst/>
          </a:prstGeom>
        </p:spPr>
        <p:txBody>
          <a:bodyPr anchorCtr="0" anchor="t" bIns="89875" lIns="89875" spcFirstLastPara="1" rIns="89875" wrap="square" tIns="89875">
            <a:noAutofit/>
          </a:bodyPr>
          <a:lstStyle/>
          <a:p>
            <a:pPr indent="0" lvl="0" marL="0" rtl="0" algn="l">
              <a:spcBef>
                <a:spcPts val="0"/>
              </a:spcBef>
              <a:spcAft>
                <a:spcPts val="0"/>
              </a:spcAft>
              <a:buNone/>
            </a:pPr>
            <a:r>
              <a:t/>
            </a:r>
            <a:endParaRPr/>
          </a:p>
        </p:txBody>
      </p:sp>
      <p:sp>
        <p:nvSpPr>
          <p:cNvPr id="142" name="Google Shape;142;gecfc4b7f6f_1_44:notes"/>
          <p:cNvSpPr/>
          <p:nvPr>
            <p:ph idx="2" type="sldImg"/>
          </p:nvPr>
        </p:nvSpPr>
        <p:spPr>
          <a:xfrm>
            <a:off x="1170535" y="586455"/>
            <a:ext cx="4540307" cy="341708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p:cSld name="TITLE_AND_TWO_COLUMNS_1">
    <p:spTree>
      <p:nvGrpSpPr>
        <p:cNvPr id="55" name="Shape 55"/>
        <p:cNvGrpSpPr/>
        <p:nvPr/>
      </p:nvGrpSpPr>
      <p:grpSpPr>
        <a:xfrm>
          <a:off x="0" y="0"/>
          <a:ext cx="0" cy="0"/>
          <a:chOff x="0" y="0"/>
          <a:chExt cx="0" cy="0"/>
        </a:xfrm>
      </p:grpSpPr>
      <p:sp>
        <p:nvSpPr>
          <p:cNvPr id="56" name="Google Shape;56;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458787" y="8636"/>
            <a:ext cx="8226425" cy="8788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2800"/>
              <a:buNone/>
              <a:defRPr b="1" i="0" sz="2800">
                <a:solidFill>
                  <a:srgbClr val="0000CC"/>
                </a:solidFill>
                <a:latin typeface="Arial"/>
                <a:ea typeface="Arial"/>
                <a:cs typeface="Arial"/>
                <a:sym typeface="Aria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4"/>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8572500" y="6364583"/>
            <a:ext cx="381000" cy="363220"/>
          </a:xfrm>
          <a:prstGeom prst="rect">
            <a:avLst/>
          </a:prstGeom>
          <a:noFill/>
          <a:ln>
            <a:noFill/>
          </a:ln>
        </p:spPr>
        <p:txBody>
          <a:bodyPr anchorCtr="0" anchor="t" bIns="0" lIns="0" spcFirstLastPara="1" rIns="0" wrap="square" tIns="0">
            <a:noAutofit/>
          </a:bodyPr>
          <a:lstStyle>
            <a:lvl1pPr indent="0" lvl="0"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1pPr>
            <a:lvl2pPr indent="0" lvl="1"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2pPr>
            <a:lvl3pPr indent="0" lvl="2"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3pPr>
            <a:lvl4pPr indent="0" lvl="3"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4pPr>
            <a:lvl5pPr indent="0" lvl="4"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5pPr>
            <a:lvl6pPr indent="0" lvl="5"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6pPr>
            <a:lvl7pPr indent="0" lvl="6"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7pPr>
            <a:lvl8pPr indent="0" lvl="7"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8pPr>
            <a:lvl9pPr indent="0" lvl="8"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4" name="Shape 64"/>
        <p:cNvGrpSpPr/>
        <p:nvPr/>
      </p:nvGrpSpPr>
      <p:grpSpPr>
        <a:xfrm>
          <a:off x="0" y="0"/>
          <a:ext cx="0" cy="0"/>
          <a:chOff x="0" y="0"/>
          <a:chExt cx="0" cy="0"/>
        </a:xfrm>
      </p:grpSpPr>
      <p:sp>
        <p:nvSpPr>
          <p:cNvPr id="65" name="Google Shape;65;p15"/>
          <p:cNvSpPr txBox="1"/>
          <p:nvPr>
            <p:ph type="title"/>
          </p:nvPr>
        </p:nvSpPr>
        <p:spPr>
          <a:xfrm>
            <a:off x="458787" y="8636"/>
            <a:ext cx="8226425" cy="8788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2800"/>
              <a:buNone/>
              <a:defRPr b="1" i="0" sz="2800">
                <a:solidFill>
                  <a:srgbClr val="0000CC"/>
                </a:solidFill>
                <a:latin typeface="Arial"/>
                <a:ea typeface="Arial"/>
                <a:cs typeface="Arial"/>
                <a:sym typeface="Aria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5"/>
          <p:cNvSpPr txBox="1"/>
          <p:nvPr>
            <p:ph idx="1" type="body"/>
          </p:nvPr>
        </p:nvSpPr>
        <p:spPr>
          <a:xfrm>
            <a:off x="542952" y="1181188"/>
            <a:ext cx="7586345" cy="243776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800"/>
              <a:buNone/>
              <a:defRPr b="1" i="0" sz="2000">
                <a:solidFill>
                  <a:srgbClr val="0000CC"/>
                </a:solidFill>
                <a:latin typeface="Times New Roman"/>
                <a:ea typeface="Times New Roman"/>
                <a:cs typeface="Times New Roman"/>
                <a:sym typeface="Times New Roman"/>
              </a:defRPr>
            </a:lvl1pPr>
            <a:lvl2pPr indent="-228600" lvl="1" marL="914400" algn="l">
              <a:spcBef>
                <a:spcPts val="1600"/>
              </a:spcBef>
              <a:spcAft>
                <a:spcPts val="0"/>
              </a:spcAft>
              <a:buSzPts val="1400"/>
              <a:buNone/>
              <a:defRPr/>
            </a:lvl2pPr>
            <a:lvl3pPr indent="-228600" lvl="2" marL="1371600" algn="l">
              <a:spcBef>
                <a:spcPts val="1600"/>
              </a:spcBef>
              <a:spcAft>
                <a:spcPts val="0"/>
              </a:spcAft>
              <a:buSzPts val="1400"/>
              <a:buNone/>
              <a:defRPr/>
            </a:lvl3pPr>
            <a:lvl4pPr indent="-228600" lvl="3" marL="1828800" algn="l">
              <a:spcBef>
                <a:spcPts val="1600"/>
              </a:spcBef>
              <a:spcAft>
                <a:spcPts val="0"/>
              </a:spcAft>
              <a:buSzPts val="1400"/>
              <a:buNone/>
              <a:defRPr/>
            </a:lvl4pPr>
            <a:lvl5pPr indent="-228600" lvl="4" marL="2286000" algn="l">
              <a:spcBef>
                <a:spcPts val="1600"/>
              </a:spcBef>
              <a:spcAft>
                <a:spcPts val="0"/>
              </a:spcAft>
              <a:buSzPts val="1400"/>
              <a:buNone/>
              <a:defRPr/>
            </a:lvl5pPr>
            <a:lvl6pPr indent="-228600" lvl="5" marL="2743200" algn="l">
              <a:spcBef>
                <a:spcPts val="1600"/>
              </a:spcBef>
              <a:spcAft>
                <a:spcPts val="0"/>
              </a:spcAft>
              <a:buSzPts val="1400"/>
              <a:buNone/>
              <a:defRPr/>
            </a:lvl6pPr>
            <a:lvl7pPr indent="-228600" lvl="6" marL="3200400" algn="l">
              <a:spcBef>
                <a:spcPts val="1600"/>
              </a:spcBef>
              <a:spcAft>
                <a:spcPts val="0"/>
              </a:spcAft>
              <a:buSzPts val="1400"/>
              <a:buNone/>
              <a:defRPr/>
            </a:lvl7pPr>
            <a:lvl8pPr indent="-228600" lvl="7" marL="3657600" algn="l">
              <a:spcBef>
                <a:spcPts val="1600"/>
              </a:spcBef>
              <a:spcAft>
                <a:spcPts val="0"/>
              </a:spcAft>
              <a:buSzPts val="1400"/>
              <a:buNone/>
              <a:defRPr/>
            </a:lvl8pPr>
            <a:lvl9pPr indent="-228600" lvl="8" marL="4114800" algn="l">
              <a:spcBef>
                <a:spcPts val="1600"/>
              </a:spcBef>
              <a:spcAft>
                <a:spcPts val="1600"/>
              </a:spcAft>
              <a:buSzPts val="1400"/>
              <a:buNone/>
              <a:defRPr/>
            </a:lvl9pPr>
          </a:lstStyle>
          <a:p/>
        </p:txBody>
      </p:sp>
      <p:sp>
        <p:nvSpPr>
          <p:cNvPr id="67" name="Google Shape;67;p15"/>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2" type="sldNum"/>
          </p:nvPr>
        </p:nvSpPr>
        <p:spPr>
          <a:xfrm>
            <a:off x="8572500" y="6364583"/>
            <a:ext cx="381000" cy="363220"/>
          </a:xfrm>
          <a:prstGeom prst="rect">
            <a:avLst/>
          </a:prstGeom>
          <a:noFill/>
          <a:ln>
            <a:noFill/>
          </a:ln>
        </p:spPr>
        <p:txBody>
          <a:bodyPr anchorCtr="0" anchor="t" bIns="0" lIns="0" spcFirstLastPara="1" rIns="0" wrap="square" tIns="0">
            <a:noAutofit/>
          </a:bodyPr>
          <a:lstStyle>
            <a:lvl1pPr indent="0" lvl="0"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1pPr>
            <a:lvl2pPr indent="0" lvl="1"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2pPr>
            <a:lvl3pPr indent="0" lvl="2"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3pPr>
            <a:lvl4pPr indent="0" lvl="3"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4pPr>
            <a:lvl5pPr indent="0" lvl="4"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5pPr>
            <a:lvl6pPr indent="0" lvl="5"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6pPr>
            <a:lvl7pPr indent="0" lvl="6"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7pPr>
            <a:lvl8pPr indent="0" lvl="7"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8pPr>
            <a:lvl9pPr indent="0" lvl="8" marL="38100" marR="0" algn="l">
              <a:lnSpc>
                <a:spcPct val="113333"/>
              </a:lnSpc>
              <a:spcBef>
                <a:spcPts val="0"/>
              </a:spcBef>
              <a:buNone/>
              <a:defRPr b="0" i="0" sz="2400">
                <a:solidFill>
                  <a:schemeClr val="dk1"/>
                </a:solidFill>
                <a:latin typeface="Times New Roman"/>
                <a:ea typeface="Times New Roman"/>
                <a:cs typeface="Times New Roman"/>
                <a:sym typeface="Times New Roman"/>
              </a:defRPr>
            </a:lvl9pPr>
          </a:lstStyle>
          <a:p>
            <a:pPr indent="0" lvl="0" marL="38100" rtl="0" algn="l">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_1">
    <p:spTree>
      <p:nvGrpSpPr>
        <p:cNvPr id="70" name="Shape 70"/>
        <p:cNvGrpSpPr/>
        <p:nvPr/>
      </p:nvGrpSpPr>
      <p:grpSpPr>
        <a:xfrm>
          <a:off x="0" y="0"/>
          <a:ext cx="0" cy="0"/>
          <a:chOff x="0" y="0"/>
          <a:chExt cx="0" cy="0"/>
        </a:xfrm>
      </p:grpSpPr>
      <p:sp>
        <p:nvSpPr>
          <p:cNvPr id="71" name="Google Shape;71;p16"/>
          <p:cNvSpPr txBox="1"/>
          <p:nvPr>
            <p:ph type="title"/>
          </p:nvPr>
        </p:nvSpPr>
        <p:spPr>
          <a:xfrm>
            <a:off x="762000" y="152400"/>
            <a:ext cx="5727700" cy="474662"/>
          </a:xfrm>
          <a:prstGeom prst="rect">
            <a:avLst/>
          </a:prstGeom>
          <a:noFill/>
          <a:ln>
            <a:noFill/>
          </a:ln>
        </p:spPr>
        <p:txBody>
          <a:bodyPr anchorCtr="0" anchor="t" bIns="25400" lIns="63500" spcFirstLastPara="1" rIns="63500" wrap="square" tIns="25400">
            <a:spAutoFit/>
          </a:bodyPr>
          <a:lstStyle>
            <a:lvl1pPr lvl="0" algn="l">
              <a:lnSpc>
                <a:spcPct val="87000"/>
              </a:lnSpc>
              <a:spcBef>
                <a:spcPts val="0"/>
              </a:spcBef>
              <a:spcAft>
                <a:spcPts val="0"/>
              </a:spcAft>
              <a:buSzPts val="2800"/>
              <a:buNone/>
              <a:defRPr/>
            </a:lvl1pPr>
            <a:lvl2pPr lvl="1" algn="l">
              <a:lnSpc>
                <a:spcPct val="87000"/>
              </a:lnSpc>
              <a:spcBef>
                <a:spcPts val="0"/>
              </a:spcBef>
              <a:spcAft>
                <a:spcPts val="0"/>
              </a:spcAft>
              <a:buSzPts val="2800"/>
              <a:buNone/>
              <a:defRPr/>
            </a:lvl2pPr>
            <a:lvl3pPr lvl="2" algn="l">
              <a:lnSpc>
                <a:spcPct val="87000"/>
              </a:lnSpc>
              <a:spcBef>
                <a:spcPts val="0"/>
              </a:spcBef>
              <a:spcAft>
                <a:spcPts val="0"/>
              </a:spcAft>
              <a:buSzPts val="2800"/>
              <a:buNone/>
              <a:defRPr/>
            </a:lvl3pPr>
            <a:lvl4pPr lvl="3" algn="l">
              <a:lnSpc>
                <a:spcPct val="87000"/>
              </a:lnSpc>
              <a:spcBef>
                <a:spcPts val="0"/>
              </a:spcBef>
              <a:spcAft>
                <a:spcPts val="0"/>
              </a:spcAft>
              <a:buSzPts val="2800"/>
              <a:buNone/>
              <a:defRPr/>
            </a:lvl4pPr>
            <a:lvl5pPr lvl="4" algn="l">
              <a:lnSpc>
                <a:spcPct val="87000"/>
              </a:lnSpc>
              <a:spcBef>
                <a:spcPts val="0"/>
              </a:spcBef>
              <a:spcAft>
                <a:spcPts val="0"/>
              </a:spcAft>
              <a:buSzPts val="2800"/>
              <a:buNone/>
              <a:defRPr/>
            </a:lvl5pPr>
            <a:lvl6pPr lvl="5" algn="l">
              <a:lnSpc>
                <a:spcPct val="87000"/>
              </a:lnSpc>
              <a:spcBef>
                <a:spcPts val="0"/>
              </a:spcBef>
              <a:spcAft>
                <a:spcPts val="0"/>
              </a:spcAft>
              <a:buSzPts val="2800"/>
              <a:buNone/>
              <a:defRPr/>
            </a:lvl6pPr>
            <a:lvl7pPr lvl="6" algn="l">
              <a:lnSpc>
                <a:spcPct val="87000"/>
              </a:lnSpc>
              <a:spcBef>
                <a:spcPts val="0"/>
              </a:spcBef>
              <a:spcAft>
                <a:spcPts val="0"/>
              </a:spcAft>
              <a:buSzPts val="2800"/>
              <a:buNone/>
              <a:defRPr/>
            </a:lvl7pPr>
            <a:lvl8pPr lvl="7" algn="l">
              <a:lnSpc>
                <a:spcPct val="87000"/>
              </a:lnSpc>
              <a:spcBef>
                <a:spcPts val="0"/>
              </a:spcBef>
              <a:spcAft>
                <a:spcPts val="0"/>
              </a:spcAft>
              <a:buSzPts val="2800"/>
              <a:buNone/>
              <a:defRPr/>
            </a:lvl8pPr>
            <a:lvl9pPr lvl="8" algn="l">
              <a:lnSpc>
                <a:spcPct val="87000"/>
              </a:lnSpc>
              <a:spcBef>
                <a:spcPts val="0"/>
              </a:spcBef>
              <a:spcAft>
                <a:spcPts val="0"/>
              </a:spcAft>
              <a:buSzPts val="2800"/>
              <a:buNone/>
              <a:defRPr/>
            </a:lvl9pPr>
          </a:lstStyle>
          <a:p/>
        </p:txBody>
      </p:sp>
      <p:sp>
        <p:nvSpPr>
          <p:cNvPr id="72" name="Google Shape;72;p16"/>
          <p:cNvSpPr txBox="1"/>
          <p:nvPr>
            <p:ph idx="1" type="body"/>
          </p:nvPr>
        </p:nvSpPr>
        <p:spPr>
          <a:xfrm>
            <a:off x="685800" y="1143000"/>
            <a:ext cx="7848600" cy="2138362"/>
          </a:xfrm>
          <a:prstGeom prst="rect">
            <a:avLst/>
          </a:prstGeom>
          <a:noFill/>
          <a:ln>
            <a:noFill/>
          </a:ln>
        </p:spPr>
        <p:txBody>
          <a:bodyPr anchorCtr="0" anchor="t" bIns="25400" lIns="63500" spcFirstLastPara="1" rIns="63500" wrap="square" tIns="25400">
            <a:spAutoFit/>
          </a:bodyPr>
          <a:lstStyle>
            <a:lvl1pPr indent="-342900" lvl="0" marL="457200" algn="l">
              <a:lnSpc>
                <a:spcPct val="75000"/>
              </a:lnSpc>
              <a:spcBef>
                <a:spcPts val="1170"/>
              </a:spcBef>
              <a:spcAft>
                <a:spcPts val="0"/>
              </a:spcAft>
              <a:buClr>
                <a:schemeClr val="dk1"/>
              </a:buClr>
              <a:buSzPts val="1800"/>
              <a:buChar char="●"/>
              <a:defRPr/>
            </a:lvl1pPr>
            <a:lvl2pPr indent="-342900" lvl="1" marL="914400" algn="l">
              <a:lnSpc>
                <a:spcPct val="85000"/>
              </a:lnSpc>
              <a:spcBef>
                <a:spcPts val="720"/>
              </a:spcBef>
              <a:spcAft>
                <a:spcPts val="0"/>
              </a:spcAft>
              <a:buClr>
                <a:schemeClr val="dk1"/>
              </a:buClr>
              <a:buSzPts val="1800"/>
              <a:buChar char="○"/>
              <a:defRPr/>
            </a:lvl2pPr>
            <a:lvl3pPr indent="-342900" lvl="2" marL="1371600" algn="l">
              <a:lnSpc>
                <a:spcPct val="85000"/>
              </a:lnSpc>
              <a:spcBef>
                <a:spcPts val="72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2">
    <p:spTree>
      <p:nvGrpSpPr>
        <p:cNvPr id="73" name="Shape 73"/>
        <p:cNvGrpSpPr/>
        <p:nvPr/>
      </p:nvGrpSpPr>
      <p:grpSpPr>
        <a:xfrm>
          <a:off x="0" y="0"/>
          <a:ext cx="0" cy="0"/>
          <a:chOff x="0" y="0"/>
          <a:chExt cx="0" cy="0"/>
        </a:xfrm>
      </p:grpSpPr>
      <p:sp>
        <p:nvSpPr>
          <p:cNvPr id="74" name="Google Shape;74;p17"/>
          <p:cNvSpPr txBox="1"/>
          <p:nvPr>
            <p:ph type="title"/>
          </p:nvPr>
        </p:nvSpPr>
        <p:spPr>
          <a:xfrm>
            <a:off x="684212" y="146050"/>
            <a:ext cx="8259900" cy="762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75" name="Google Shape;75;p17"/>
          <p:cNvSpPr txBox="1"/>
          <p:nvPr>
            <p:ph idx="1" type="body"/>
          </p:nvPr>
        </p:nvSpPr>
        <p:spPr>
          <a:xfrm>
            <a:off x="684212" y="1125537"/>
            <a:ext cx="8271000" cy="51117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76" name="Google Shape;76;p17"/>
          <p:cNvSpPr txBox="1"/>
          <p:nvPr>
            <p:ph idx="11" type="ftr"/>
          </p:nvPr>
        </p:nvSpPr>
        <p:spPr>
          <a:xfrm>
            <a:off x="1692275" y="6381750"/>
            <a:ext cx="7272300" cy="3588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b="1"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3">
    <p:spTree>
      <p:nvGrpSpPr>
        <p:cNvPr id="77" name="Shape 77"/>
        <p:cNvGrpSpPr/>
        <p:nvPr/>
      </p:nvGrpSpPr>
      <p:grpSpPr>
        <a:xfrm>
          <a:off x="0" y="0"/>
          <a:ext cx="0" cy="0"/>
          <a:chOff x="0" y="0"/>
          <a:chExt cx="0" cy="0"/>
        </a:xfrm>
      </p:grpSpPr>
      <p:sp>
        <p:nvSpPr>
          <p:cNvPr id="78" name="Google Shape;78;p18"/>
          <p:cNvSpPr txBox="1"/>
          <p:nvPr>
            <p:ph type="title"/>
          </p:nvPr>
        </p:nvSpPr>
        <p:spPr>
          <a:xfrm>
            <a:off x="684212" y="146050"/>
            <a:ext cx="8259900" cy="762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79" name="Google Shape;79;p18"/>
          <p:cNvSpPr txBox="1"/>
          <p:nvPr>
            <p:ph idx="1" type="body"/>
          </p:nvPr>
        </p:nvSpPr>
        <p:spPr>
          <a:xfrm>
            <a:off x="684212" y="1125537"/>
            <a:ext cx="8271000" cy="5111700"/>
          </a:xfrm>
          <a:prstGeom prst="rect">
            <a:avLst/>
          </a:prstGeom>
          <a:noFill/>
          <a:ln>
            <a:noFill/>
          </a:ln>
        </p:spPr>
        <p:txBody>
          <a:bodyPr anchorCtr="0" anchor="t" bIns="45700" lIns="91425" spcFirstLastPara="1" rIns="91425" wrap="square" tIns="45700">
            <a:noAutofit/>
          </a:bodyPr>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80" name="Google Shape;80;p18"/>
          <p:cNvSpPr txBox="1"/>
          <p:nvPr>
            <p:ph idx="11" type="ftr"/>
          </p:nvPr>
        </p:nvSpPr>
        <p:spPr>
          <a:xfrm>
            <a:off x="1692275" y="6381750"/>
            <a:ext cx="7272300" cy="3588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b="1" sz="1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5" name="Google Shape;45;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2" name="Google Shape;12;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3" name="Google Shape;13;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shawnzhong.github.io/JsSpim/"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www.cisco.com/" TargetMode="External"/><Relationship Id="rId4" Type="http://schemas.openxmlformats.org/officeDocument/2006/relationships/hyperlink" Target="http://www.nintendo.com/systems/n64/n64_overview.jsp" TargetMode="External"/><Relationship Id="rId5" Type="http://schemas.openxmlformats.org/officeDocument/2006/relationships/hyperlink" Target="http://www.us.playstation.com/" TargetMode="External"/><Relationship Id="rId6" Type="http://schemas.openxmlformats.org/officeDocument/2006/relationships/image" Target="../media/image3.jpg"/><Relationship Id="rId7" Type="http://schemas.openxmlformats.org/officeDocument/2006/relationships/image" Target="../media/image5.png"/><Relationship Id="rId8"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763587" y="2622295"/>
            <a:ext cx="6807200" cy="45212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a:t>Instructions: Language of the Computer</a:t>
            </a:r>
            <a:endParaRPr/>
          </a:p>
        </p:txBody>
      </p:sp>
      <p:sp>
        <p:nvSpPr>
          <p:cNvPr id="86" name="Google Shape;86;p19"/>
          <p:cNvSpPr txBox="1"/>
          <p:nvPr/>
        </p:nvSpPr>
        <p:spPr>
          <a:xfrm>
            <a:off x="8572500" y="6364583"/>
            <a:ext cx="228600" cy="363220"/>
          </a:xfrm>
          <a:prstGeom prst="rect">
            <a:avLst/>
          </a:prstGeom>
          <a:noFill/>
          <a:ln>
            <a:noFill/>
          </a:ln>
        </p:spPr>
        <p:txBody>
          <a:bodyPr anchorCtr="0" anchor="t" bIns="0" lIns="0" spcFirstLastPara="1" rIns="0" wrap="square" tIns="0">
            <a:noAutofit/>
          </a:bodyPr>
          <a:lstStyle/>
          <a:p>
            <a:pPr indent="0" lvl="0" marL="38100" marR="0" rtl="0" algn="l">
              <a:lnSpc>
                <a:spcPct val="113333"/>
              </a:lnSpc>
              <a:spcBef>
                <a:spcPts val="0"/>
              </a:spcBef>
              <a:spcAft>
                <a:spcPts val="0"/>
              </a:spcAft>
              <a:buNone/>
            </a:pPr>
            <a:fld id="{00000000-1234-1234-1234-123412341234}" type="slidenum">
              <a:rPr lang="en-US" sz="2400">
                <a:latin typeface="Times New Roman"/>
                <a:ea typeface="Times New Roman"/>
                <a:cs typeface="Times New Roman"/>
                <a:sym typeface="Times New Roman"/>
              </a:rPr>
              <a:t>‹#›</a:t>
            </a:fld>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609600" y="211137"/>
            <a:ext cx="7005637" cy="474662"/>
          </a:xfrm>
          <a:prstGeom prst="rect">
            <a:avLst/>
          </a:prstGeom>
          <a:noFill/>
          <a:ln>
            <a:noFill/>
          </a:ln>
        </p:spPr>
        <p:txBody>
          <a:bodyPr anchorCtr="0" anchor="t" bIns="25400" lIns="63500" spcFirstLastPara="1" rIns="63500" wrap="square" tIns="25400">
            <a:spAutoFit/>
          </a:bodyPr>
          <a:lstStyle/>
          <a:p>
            <a:pPr indent="0" lvl="0" marL="0" rtl="0" algn="l">
              <a:lnSpc>
                <a:spcPct val="87000"/>
              </a:lnSpc>
              <a:spcBef>
                <a:spcPts val="0"/>
              </a:spcBef>
              <a:spcAft>
                <a:spcPts val="0"/>
              </a:spcAft>
              <a:buClr>
                <a:schemeClr val="accent2"/>
              </a:buClr>
              <a:buSzPts val="3200"/>
              <a:buFont typeface="Helvetica Neue"/>
              <a:buNone/>
            </a:pPr>
            <a:r>
              <a:rPr b="1" i="0" lang="en-US" sz="3200" u="none">
                <a:solidFill>
                  <a:schemeClr val="accent2"/>
                </a:solidFill>
                <a:latin typeface="Helvetica Neue"/>
                <a:ea typeface="Helvetica Neue"/>
                <a:cs typeface="Helvetica Neue"/>
                <a:sym typeface="Helvetica Neue"/>
              </a:rPr>
              <a:t>Assembly Variables: Registers (4/4)</a:t>
            </a:r>
            <a:endParaRPr/>
          </a:p>
        </p:txBody>
      </p:sp>
      <p:sp>
        <p:nvSpPr>
          <p:cNvPr id="151" name="Google Shape;151;p28"/>
          <p:cNvSpPr txBox="1"/>
          <p:nvPr>
            <p:ph idx="1" type="body"/>
          </p:nvPr>
        </p:nvSpPr>
        <p:spPr>
          <a:xfrm>
            <a:off x="685800" y="1143000"/>
            <a:ext cx="7848600" cy="5186362"/>
          </a:xfrm>
          <a:prstGeom prst="rect">
            <a:avLst/>
          </a:prstGeom>
          <a:noFill/>
          <a:ln>
            <a:noFill/>
          </a:ln>
        </p:spPr>
        <p:txBody>
          <a:bodyPr anchorCtr="0" anchor="t" bIns="25400" lIns="63500" spcFirstLastPara="1" rIns="63500" wrap="square" tIns="25400">
            <a:spAutoFit/>
          </a:bodyPr>
          <a:lstStyle/>
          <a:p>
            <a:pPr indent="-203200" lvl="0" marL="203200" rtl="0" algn="l">
              <a:lnSpc>
                <a:spcPct val="75000"/>
              </a:lnSpc>
              <a:spcBef>
                <a:spcPts val="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By convention, each register also has a name to make it easier to code</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For now:</a:t>
            </a:r>
            <a:endParaRPr/>
          </a:p>
          <a:p>
            <a:pPr indent="-190500" lvl="1" marL="685800" rtl="0" algn="l">
              <a:lnSpc>
                <a:spcPct val="85000"/>
              </a:lnSpc>
              <a:spcBef>
                <a:spcPts val="1120"/>
              </a:spcBef>
              <a:spcAft>
                <a:spcPts val="0"/>
              </a:spcAft>
              <a:buClr>
                <a:schemeClr val="dk1"/>
              </a:buClr>
              <a:buSzPts val="2800"/>
              <a:buFont typeface="Courier New"/>
              <a:buNone/>
            </a:pPr>
            <a:r>
              <a:rPr b="1" i="0" lang="en-US" sz="2800" u="none">
                <a:solidFill>
                  <a:schemeClr val="dk1"/>
                </a:solidFill>
                <a:latin typeface="Courier New"/>
                <a:ea typeface="Courier New"/>
                <a:cs typeface="Courier New"/>
                <a:sym typeface="Courier New"/>
              </a:rPr>
              <a:t>$16 - $23</a:t>
            </a:r>
            <a:r>
              <a:rPr b="1" i="0" lang="en-US" sz="2800" u="none">
                <a:solidFill>
                  <a:schemeClr val="dk1"/>
                </a:solidFill>
                <a:latin typeface="Helvetica Neue"/>
                <a:ea typeface="Helvetica Neue"/>
                <a:cs typeface="Helvetica Neue"/>
                <a:sym typeface="Helvetica Neue"/>
              </a:rPr>
              <a:t>	🡺	</a:t>
            </a:r>
            <a:r>
              <a:rPr b="1" i="0" lang="en-US" sz="2800" u="none">
                <a:solidFill>
                  <a:schemeClr val="dk1"/>
                </a:solidFill>
                <a:latin typeface="Courier New"/>
                <a:ea typeface="Courier New"/>
                <a:cs typeface="Courier New"/>
                <a:sym typeface="Courier New"/>
              </a:rPr>
              <a:t>$s0 - $s7</a:t>
            </a:r>
            <a:endParaRPr/>
          </a:p>
          <a:p>
            <a:pPr indent="-190500" lvl="1" marL="685800" rtl="0" algn="l">
              <a:lnSpc>
                <a:spcPct val="85000"/>
              </a:lnSpc>
              <a:spcBef>
                <a:spcPts val="1120"/>
              </a:spcBef>
              <a:spcAft>
                <a:spcPts val="0"/>
              </a:spcAft>
              <a:buClr>
                <a:schemeClr val="dk1"/>
              </a:buClr>
              <a:buSzPts val="2800"/>
              <a:buFont typeface="Helvetica Neue"/>
              <a:buNone/>
            </a:pPr>
            <a:r>
              <a:rPr b="1" i="0" lang="en-US" sz="2800" u="none">
                <a:solidFill>
                  <a:schemeClr val="dk1"/>
                </a:solidFill>
                <a:latin typeface="Helvetica Neue"/>
                <a:ea typeface="Helvetica Neue"/>
                <a:cs typeface="Helvetica Neue"/>
                <a:sym typeface="Helvetica Neue"/>
              </a:rPr>
              <a:t>		(correspond to C variables)</a:t>
            </a:r>
            <a:endParaRPr/>
          </a:p>
          <a:p>
            <a:pPr indent="-190500" lvl="1" marL="685800" rtl="0" algn="l">
              <a:lnSpc>
                <a:spcPct val="85000"/>
              </a:lnSpc>
              <a:spcBef>
                <a:spcPts val="1120"/>
              </a:spcBef>
              <a:spcAft>
                <a:spcPts val="0"/>
              </a:spcAft>
              <a:buClr>
                <a:schemeClr val="dk1"/>
              </a:buClr>
              <a:buSzPts val="2800"/>
              <a:buFont typeface="Courier New"/>
              <a:buNone/>
            </a:pPr>
            <a:r>
              <a:rPr b="1" i="0" lang="en-US" sz="2800" u="none">
                <a:solidFill>
                  <a:schemeClr val="dk1"/>
                </a:solidFill>
                <a:latin typeface="Courier New"/>
                <a:ea typeface="Courier New"/>
                <a:cs typeface="Courier New"/>
                <a:sym typeface="Courier New"/>
              </a:rPr>
              <a:t>$8 - $15</a:t>
            </a:r>
            <a:r>
              <a:rPr b="1" i="0" lang="en-US" sz="2800" u="none">
                <a:solidFill>
                  <a:schemeClr val="dk1"/>
                </a:solidFill>
                <a:latin typeface="Helvetica Neue"/>
                <a:ea typeface="Helvetica Neue"/>
                <a:cs typeface="Helvetica Neue"/>
                <a:sym typeface="Helvetica Neue"/>
              </a:rPr>
              <a:t>	🡺	</a:t>
            </a:r>
            <a:r>
              <a:rPr b="1" i="0" lang="en-US" sz="2800" u="none">
                <a:solidFill>
                  <a:schemeClr val="dk1"/>
                </a:solidFill>
                <a:latin typeface="Courier New"/>
                <a:ea typeface="Courier New"/>
                <a:cs typeface="Courier New"/>
                <a:sym typeface="Courier New"/>
              </a:rPr>
              <a:t>$t0 - $t7</a:t>
            </a:r>
            <a:endParaRPr/>
          </a:p>
          <a:p>
            <a:pPr indent="-190500" lvl="1" marL="685800" rtl="0" algn="l">
              <a:lnSpc>
                <a:spcPct val="85000"/>
              </a:lnSpc>
              <a:spcBef>
                <a:spcPts val="1120"/>
              </a:spcBef>
              <a:spcAft>
                <a:spcPts val="0"/>
              </a:spcAft>
              <a:buClr>
                <a:schemeClr val="dk1"/>
              </a:buClr>
              <a:buSzPts val="2800"/>
              <a:buFont typeface="Helvetica Neue"/>
              <a:buNone/>
            </a:pPr>
            <a:r>
              <a:rPr b="1" i="0" lang="en-US" sz="2800" u="none">
                <a:solidFill>
                  <a:schemeClr val="dk1"/>
                </a:solidFill>
                <a:latin typeface="Helvetica Neue"/>
                <a:ea typeface="Helvetica Neue"/>
                <a:cs typeface="Helvetica Neue"/>
                <a:sym typeface="Helvetica Neue"/>
              </a:rPr>
              <a:t>		(correspond to temporary variables)</a:t>
            </a:r>
            <a:endParaRPr/>
          </a:p>
          <a:p>
            <a:pPr indent="-190500" lvl="1" marL="685800" rtl="0" algn="l">
              <a:lnSpc>
                <a:spcPct val="85000"/>
              </a:lnSpc>
              <a:spcBef>
                <a:spcPts val="1120"/>
              </a:spcBef>
              <a:spcAft>
                <a:spcPts val="0"/>
              </a:spcAft>
              <a:buClr>
                <a:schemeClr val="dk1"/>
              </a:buClr>
              <a:buSzPts val="2800"/>
              <a:buFont typeface="Helvetica Neue"/>
              <a:buNone/>
            </a:pPr>
            <a:r>
              <a:rPr b="1" i="0" lang="en-US" sz="2800" u="none">
                <a:solidFill>
                  <a:schemeClr val="dk1"/>
                </a:solidFill>
                <a:latin typeface="Helvetica Neue"/>
                <a:ea typeface="Helvetica Neue"/>
                <a:cs typeface="Helvetica Neue"/>
                <a:sym typeface="Helvetica Neue"/>
              </a:rPr>
              <a:t>Later will explain other 16 register names</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In general, use names to make your code more readable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609600" y="211137"/>
            <a:ext cx="5922962" cy="474662"/>
          </a:xfrm>
          <a:prstGeom prst="rect">
            <a:avLst/>
          </a:prstGeom>
          <a:noFill/>
          <a:ln>
            <a:noFill/>
          </a:ln>
        </p:spPr>
        <p:txBody>
          <a:bodyPr anchorCtr="0" anchor="t" bIns="25400" lIns="63500" spcFirstLastPara="1" rIns="63500" wrap="square" tIns="25400">
            <a:spAutoFit/>
          </a:bodyPr>
          <a:lstStyle/>
          <a:p>
            <a:pPr indent="0" lvl="0" marL="0" rtl="0" algn="l">
              <a:lnSpc>
                <a:spcPct val="87000"/>
              </a:lnSpc>
              <a:spcBef>
                <a:spcPts val="0"/>
              </a:spcBef>
              <a:spcAft>
                <a:spcPts val="0"/>
              </a:spcAft>
              <a:buClr>
                <a:schemeClr val="accent2"/>
              </a:buClr>
              <a:buSzPts val="3200"/>
              <a:buFont typeface="Helvetica Neue"/>
              <a:buNone/>
            </a:pPr>
            <a:r>
              <a:rPr b="1" i="0" lang="en-US" sz="3200" u="none">
                <a:solidFill>
                  <a:schemeClr val="accent2"/>
                </a:solidFill>
                <a:latin typeface="Helvetica Neue"/>
                <a:ea typeface="Helvetica Neue"/>
                <a:cs typeface="Helvetica Neue"/>
                <a:sym typeface="Helvetica Neue"/>
              </a:rPr>
              <a:t>C, Java variables vs. registers</a:t>
            </a:r>
            <a:endParaRPr/>
          </a:p>
        </p:txBody>
      </p:sp>
      <p:sp>
        <p:nvSpPr>
          <p:cNvPr id="157" name="Google Shape;157;p29"/>
          <p:cNvSpPr txBox="1"/>
          <p:nvPr>
            <p:ph idx="1" type="body"/>
          </p:nvPr>
        </p:nvSpPr>
        <p:spPr>
          <a:xfrm>
            <a:off x="685800" y="1143000"/>
            <a:ext cx="8153400" cy="5335587"/>
          </a:xfrm>
          <a:prstGeom prst="rect">
            <a:avLst/>
          </a:prstGeom>
          <a:noFill/>
          <a:ln>
            <a:noFill/>
          </a:ln>
        </p:spPr>
        <p:txBody>
          <a:bodyPr anchorCtr="0" anchor="t" bIns="25400" lIns="63500" spcFirstLastPara="1" rIns="63500" wrap="square" tIns="25400">
            <a:spAutoFit/>
          </a:bodyPr>
          <a:lstStyle/>
          <a:p>
            <a:pPr indent="-203200" lvl="0" marL="203200" rtl="0" algn="l">
              <a:lnSpc>
                <a:spcPct val="75000"/>
              </a:lnSpc>
              <a:spcBef>
                <a:spcPts val="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In C (and most High Level Languages) variables declared first and given a type</a:t>
            </a:r>
            <a:endParaRPr/>
          </a:p>
          <a:p>
            <a:pPr indent="-190500" lvl="1" marL="685800" rtl="0" algn="l">
              <a:lnSpc>
                <a:spcPct val="85000"/>
              </a:lnSpc>
              <a:spcBef>
                <a:spcPts val="128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Example:  </a:t>
            </a:r>
            <a:br>
              <a:rPr b="1" i="0" lang="en-US" sz="2800" u="none">
                <a:solidFill>
                  <a:schemeClr val="dk1"/>
                </a:solidFill>
                <a:latin typeface="Helvetica Neue"/>
                <a:ea typeface="Helvetica Neue"/>
                <a:cs typeface="Helvetica Neue"/>
                <a:sym typeface="Helvetica Neue"/>
              </a:rPr>
            </a:br>
            <a:r>
              <a:rPr b="1" i="0" lang="en-US" sz="3200" u="none">
                <a:solidFill>
                  <a:schemeClr val="dk1"/>
                </a:solidFill>
                <a:latin typeface="Courier New"/>
                <a:ea typeface="Courier New"/>
                <a:cs typeface="Courier New"/>
                <a:sym typeface="Courier New"/>
              </a:rPr>
              <a:t>int fahr, celsius; </a:t>
            </a:r>
            <a:br>
              <a:rPr b="1" i="0" lang="en-US" sz="3200" u="none">
                <a:solidFill>
                  <a:schemeClr val="dk1"/>
                </a:solidFill>
                <a:latin typeface="Courier New"/>
                <a:ea typeface="Courier New"/>
                <a:cs typeface="Courier New"/>
                <a:sym typeface="Courier New"/>
              </a:rPr>
            </a:br>
            <a:r>
              <a:rPr b="1" i="0" lang="en-US" sz="3200" u="none">
                <a:solidFill>
                  <a:schemeClr val="dk1"/>
                </a:solidFill>
                <a:latin typeface="Courier New"/>
                <a:ea typeface="Courier New"/>
                <a:cs typeface="Courier New"/>
                <a:sym typeface="Courier New"/>
              </a:rPr>
              <a:t>char a, b, c, d, e;</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Each variable can ONLY represent a value of the type it was declared as (cannot mix and match </a:t>
            </a:r>
            <a:r>
              <a:rPr b="1" i="0" lang="en-US" sz="3200" u="none">
                <a:solidFill>
                  <a:schemeClr val="dk1"/>
                </a:solidFill>
                <a:latin typeface="Courier New"/>
                <a:ea typeface="Courier New"/>
                <a:cs typeface="Courier New"/>
                <a:sym typeface="Courier New"/>
              </a:rPr>
              <a:t>int</a:t>
            </a:r>
            <a:r>
              <a:rPr b="1" i="0" lang="en-US" sz="3200" u="none">
                <a:solidFill>
                  <a:schemeClr val="dk1"/>
                </a:solidFill>
                <a:latin typeface="Helvetica Neue"/>
                <a:ea typeface="Helvetica Neue"/>
                <a:cs typeface="Helvetica Neue"/>
                <a:sym typeface="Helvetica Neue"/>
              </a:rPr>
              <a:t> and </a:t>
            </a:r>
            <a:r>
              <a:rPr b="1" i="0" lang="en-US" sz="3200" u="none">
                <a:solidFill>
                  <a:schemeClr val="dk1"/>
                </a:solidFill>
                <a:latin typeface="Courier New"/>
                <a:ea typeface="Courier New"/>
                <a:cs typeface="Courier New"/>
                <a:sym typeface="Courier New"/>
              </a:rPr>
              <a:t>char</a:t>
            </a:r>
            <a:r>
              <a:rPr b="1" i="0" lang="en-US" sz="3200" u="none">
                <a:solidFill>
                  <a:schemeClr val="dk1"/>
                </a:solidFill>
                <a:latin typeface="Helvetica Neue"/>
                <a:ea typeface="Helvetica Neue"/>
                <a:cs typeface="Helvetica Neue"/>
                <a:sym typeface="Helvetica Neue"/>
              </a:rPr>
              <a:t> variables).</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In Assembly Language, the registers have no type; operation determines how register contents are treated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609600" y="211137"/>
            <a:ext cx="4729162" cy="474662"/>
          </a:xfrm>
          <a:prstGeom prst="rect">
            <a:avLst/>
          </a:prstGeom>
          <a:noFill/>
          <a:ln>
            <a:noFill/>
          </a:ln>
        </p:spPr>
        <p:txBody>
          <a:bodyPr anchorCtr="0" anchor="t" bIns="25400" lIns="63500" spcFirstLastPara="1" rIns="63500" wrap="square" tIns="25400">
            <a:spAutoFit/>
          </a:bodyPr>
          <a:lstStyle/>
          <a:p>
            <a:pPr indent="0" lvl="0" marL="0" rtl="0" algn="l">
              <a:lnSpc>
                <a:spcPct val="87000"/>
              </a:lnSpc>
              <a:spcBef>
                <a:spcPts val="0"/>
              </a:spcBef>
              <a:spcAft>
                <a:spcPts val="0"/>
              </a:spcAft>
              <a:buClr>
                <a:schemeClr val="accent2"/>
              </a:buClr>
              <a:buSzPts val="3200"/>
              <a:buFont typeface="Helvetica Neue"/>
              <a:buNone/>
            </a:pPr>
            <a:r>
              <a:rPr b="1" i="0" lang="en-US" sz="3200" u="none">
                <a:solidFill>
                  <a:schemeClr val="accent2"/>
                </a:solidFill>
                <a:latin typeface="Helvetica Neue"/>
                <a:ea typeface="Helvetica Neue"/>
                <a:cs typeface="Helvetica Neue"/>
                <a:sym typeface="Helvetica Neue"/>
              </a:rPr>
              <a:t>Comments in Assembly</a:t>
            </a:r>
            <a:endParaRPr/>
          </a:p>
        </p:txBody>
      </p:sp>
      <p:sp>
        <p:nvSpPr>
          <p:cNvPr id="163" name="Google Shape;163;p30"/>
          <p:cNvSpPr txBox="1"/>
          <p:nvPr>
            <p:ph idx="1" type="body"/>
          </p:nvPr>
        </p:nvSpPr>
        <p:spPr>
          <a:xfrm>
            <a:off x="685800" y="1143000"/>
            <a:ext cx="7848600" cy="4306887"/>
          </a:xfrm>
          <a:prstGeom prst="rect">
            <a:avLst/>
          </a:prstGeom>
          <a:noFill/>
          <a:ln>
            <a:noFill/>
          </a:ln>
        </p:spPr>
        <p:txBody>
          <a:bodyPr anchorCtr="0" anchor="t" bIns="25400" lIns="63500" spcFirstLastPara="1" rIns="63500" wrap="square" tIns="25400">
            <a:spAutoFit/>
          </a:bodyPr>
          <a:lstStyle/>
          <a:p>
            <a:pPr indent="-203200" lvl="0" marL="203200" rtl="0" algn="l">
              <a:lnSpc>
                <a:spcPct val="75000"/>
              </a:lnSpc>
              <a:spcBef>
                <a:spcPts val="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Another way to make your code more readable: comments!</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Hash (</a:t>
            </a:r>
            <a:r>
              <a:rPr b="1" i="0" lang="en-US" sz="3200" u="none">
                <a:solidFill>
                  <a:schemeClr val="dk1"/>
                </a:solidFill>
                <a:latin typeface="Courier New"/>
                <a:ea typeface="Courier New"/>
                <a:cs typeface="Courier New"/>
                <a:sym typeface="Courier New"/>
              </a:rPr>
              <a:t>#</a:t>
            </a:r>
            <a:r>
              <a:rPr b="1" i="0" lang="en-US" sz="3200" u="none">
                <a:solidFill>
                  <a:schemeClr val="dk1"/>
                </a:solidFill>
                <a:latin typeface="Helvetica Neue"/>
                <a:ea typeface="Helvetica Neue"/>
                <a:cs typeface="Helvetica Neue"/>
                <a:sym typeface="Helvetica Neue"/>
              </a:rPr>
              <a:t>) is used for MIPS comments</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anything from hash mark to end of line is a comment and will be ignored</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Note: Different from C.</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C comments have format </a:t>
            </a:r>
            <a:br>
              <a:rPr b="1" i="0" lang="en-US" sz="2800" u="none">
                <a:solidFill>
                  <a:schemeClr val="dk1"/>
                </a:solidFill>
                <a:latin typeface="Helvetica Neue"/>
                <a:ea typeface="Helvetica Neue"/>
                <a:cs typeface="Helvetica Neue"/>
                <a:sym typeface="Helvetica Neue"/>
              </a:rPr>
            </a:br>
            <a:r>
              <a:rPr b="1" i="0" lang="en-US" sz="2800" u="none">
                <a:solidFill>
                  <a:schemeClr val="lt2"/>
                </a:solidFill>
                <a:latin typeface="Courier New"/>
                <a:ea typeface="Courier New"/>
                <a:cs typeface="Courier New"/>
                <a:sym typeface="Courier New"/>
              </a:rPr>
              <a:t>/* comment */</a:t>
            </a:r>
            <a:r>
              <a:rPr b="1" i="0" lang="en-US" sz="2800" u="none">
                <a:solidFill>
                  <a:schemeClr val="lt2"/>
                </a:solidFill>
                <a:latin typeface="Helvetica Neue"/>
                <a:ea typeface="Helvetica Neue"/>
                <a:cs typeface="Helvetica Neue"/>
                <a:sym typeface="Helvetica Neue"/>
              </a:rPr>
              <a:t> </a:t>
            </a:r>
            <a:br>
              <a:rPr b="1" i="0" lang="en-US" sz="2800" u="none">
                <a:solidFill>
                  <a:schemeClr val="lt2"/>
                </a:solidFill>
                <a:latin typeface="Helvetica Neue"/>
                <a:ea typeface="Helvetica Neue"/>
                <a:cs typeface="Helvetica Neue"/>
                <a:sym typeface="Helvetica Neue"/>
              </a:rPr>
            </a:br>
            <a:r>
              <a:rPr b="1" i="0" lang="en-US" sz="2800" u="none">
                <a:solidFill>
                  <a:schemeClr val="dk1"/>
                </a:solidFill>
                <a:latin typeface="Helvetica Neue"/>
                <a:ea typeface="Helvetica Neue"/>
                <a:cs typeface="Helvetica Neue"/>
                <a:sym typeface="Helvetica Neue"/>
              </a:rPr>
              <a:t>so they can span many lines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609600" y="211137"/>
            <a:ext cx="4478400" cy="474600"/>
          </a:xfrm>
          <a:prstGeom prst="rect">
            <a:avLst/>
          </a:prstGeom>
          <a:noFill/>
          <a:ln>
            <a:noFill/>
          </a:ln>
        </p:spPr>
        <p:txBody>
          <a:bodyPr anchorCtr="0" anchor="t" bIns="25400" lIns="63500" spcFirstLastPara="1" rIns="63500" wrap="square" tIns="25400">
            <a:spAutoFit/>
          </a:bodyPr>
          <a:lstStyle/>
          <a:p>
            <a:pPr indent="0" lvl="0" marL="0" rtl="0" algn="l">
              <a:lnSpc>
                <a:spcPct val="87000"/>
              </a:lnSpc>
              <a:spcBef>
                <a:spcPts val="0"/>
              </a:spcBef>
              <a:spcAft>
                <a:spcPts val="0"/>
              </a:spcAft>
              <a:buClr>
                <a:schemeClr val="accent2"/>
              </a:buClr>
              <a:buSzPts val="3200"/>
              <a:buFont typeface="Helvetica Neue"/>
              <a:buNone/>
            </a:pPr>
            <a:r>
              <a:rPr b="1" i="0" lang="en-US" sz="3200" u="none">
                <a:solidFill>
                  <a:schemeClr val="accent2"/>
                </a:solidFill>
                <a:latin typeface="Helvetica Neue"/>
                <a:ea typeface="Helvetica Neue"/>
                <a:cs typeface="Helvetica Neue"/>
                <a:sym typeface="Helvetica Neue"/>
              </a:rPr>
              <a:t>Assembly Instructions</a:t>
            </a:r>
            <a:endParaRPr/>
          </a:p>
        </p:txBody>
      </p:sp>
      <p:sp>
        <p:nvSpPr>
          <p:cNvPr id="169" name="Google Shape;169;p31"/>
          <p:cNvSpPr txBox="1"/>
          <p:nvPr>
            <p:ph idx="1" type="body"/>
          </p:nvPr>
        </p:nvSpPr>
        <p:spPr>
          <a:xfrm>
            <a:off x="685800" y="1143000"/>
            <a:ext cx="7848600" cy="4384200"/>
          </a:xfrm>
          <a:prstGeom prst="rect">
            <a:avLst/>
          </a:prstGeom>
          <a:noFill/>
          <a:ln>
            <a:noFill/>
          </a:ln>
        </p:spPr>
        <p:txBody>
          <a:bodyPr anchorCtr="0" anchor="t" bIns="25400" lIns="63500" spcFirstLastPara="1" rIns="63500" wrap="square" tIns="25400">
            <a:spAutoFit/>
          </a:bodyPr>
          <a:lstStyle/>
          <a:p>
            <a:pPr indent="-203200" lvl="0" marL="203200" rtl="0" algn="l">
              <a:lnSpc>
                <a:spcPct val="75000"/>
              </a:lnSpc>
              <a:spcBef>
                <a:spcPts val="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In assembly language, each statement (called an </a:t>
            </a:r>
            <a:r>
              <a:rPr b="1" i="0" lang="en-US" sz="3200" u="sng">
                <a:solidFill>
                  <a:schemeClr val="accent2"/>
                </a:solidFill>
                <a:latin typeface="Helvetica Neue"/>
                <a:ea typeface="Helvetica Neue"/>
                <a:cs typeface="Helvetica Neue"/>
                <a:sym typeface="Helvetica Neue"/>
              </a:rPr>
              <a:t>Instruction</a:t>
            </a:r>
            <a:r>
              <a:rPr b="1" i="0" lang="en-US" sz="3200" u="none">
                <a:solidFill>
                  <a:schemeClr val="dk1"/>
                </a:solidFill>
                <a:latin typeface="Helvetica Neue"/>
                <a:ea typeface="Helvetica Neue"/>
                <a:cs typeface="Helvetica Neue"/>
                <a:sym typeface="Helvetica Neue"/>
              </a:rPr>
              <a:t>), executes exactly one of a short list of simple commands</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Unlike in C (and most other High Level Languages), each line of assembly code contains at most 1 instruction</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Instructions are related to operations (=, +, -, *, /) in C or Java</a:t>
            </a:r>
            <a:endParaRPr/>
          </a:p>
          <a:p>
            <a:pPr indent="0" lvl="0" marL="203200" rtl="0" algn="l">
              <a:lnSpc>
                <a:spcPct val="75000"/>
              </a:lnSpc>
              <a:spcBef>
                <a:spcPts val="208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609600" y="211137"/>
            <a:ext cx="7024800" cy="474600"/>
          </a:xfrm>
          <a:prstGeom prst="rect">
            <a:avLst/>
          </a:prstGeom>
          <a:noFill/>
          <a:ln>
            <a:noFill/>
          </a:ln>
        </p:spPr>
        <p:txBody>
          <a:bodyPr anchorCtr="0" anchor="t" bIns="25400" lIns="63500" spcFirstLastPara="1" rIns="63500" wrap="square" tIns="25400">
            <a:spAutoFit/>
          </a:bodyPr>
          <a:lstStyle/>
          <a:p>
            <a:pPr indent="0" lvl="0" marL="0" rtl="0" algn="l">
              <a:lnSpc>
                <a:spcPct val="87000"/>
              </a:lnSpc>
              <a:spcBef>
                <a:spcPts val="0"/>
              </a:spcBef>
              <a:spcAft>
                <a:spcPts val="0"/>
              </a:spcAft>
              <a:buClr>
                <a:schemeClr val="accent2"/>
              </a:buClr>
              <a:buSzPts val="3200"/>
              <a:buFont typeface="Helvetica Neue"/>
              <a:buNone/>
            </a:pPr>
            <a:r>
              <a:rPr b="1" i="0" lang="en-US" sz="3200" u="none">
                <a:solidFill>
                  <a:schemeClr val="accent2"/>
                </a:solidFill>
                <a:latin typeface="Helvetica Neue"/>
                <a:ea typeface="Helvetica Neue"/>
                <a:cs typeface="Helvetica Neue"/>
                <a:sym typeface="Helvetica Neue"/>
              </a:rPr>
              <a:t>MIPS Addition and Subtraction (1/4)</a:t>
            </a:r>
            <a:endParaRPr/>
          </a:p>
        </p:txBody>
      </p:sp>
      <p:sp>
        <p:nvSpPr>
          <p:cNvPr id="175" name="Google Shape;175;p32"/>
          <p:cNvSpPr txBox="1"/>
          <p:nvPr>
            <p:ph idx="1" type="body"/>
          </p:nvPr>
        </p:nvSpPr>
        <p:spPr>
          <a:xfrm>
            <a:off x="533400" y="990600"/>
            <a:ext cx="8077200" cy="5378400"/>
          </a:xfrm>
          <a:prstGeom prst="rect">
            <a:avLst/>
          </a:prstGeom>
          <a:noFill/>
          <a:ln>
            <a:noFill/>
          </a:ln>
        </p:spPr>
        <p:txBody>
          <a:bodyPr anchorCtr="0" anchor="t" bIns="25400" lIns="63500" spcFirstLastPara="1" rIns="63500" wrap="square" tIns="25400">
            <a:spAutoFit/>
          </a:bodyPr>
          <a:lstStyle/>
          <a:p>
            <a:pPr indent="-203200" lvl="0" marL="203200" rtl="0" algn="l">
              <a:lnSpc>
                <a:spcPct val="75000"/>
              </a:lnSpc>
              <a:spcBef>
                <a:spcPts val="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Syntax of Instructions:</a:t>
            </a:r>
            <a:endParaRPr/>
          </a:p>
          <a:p>
            <a:pPr indent="-190500" lvl="1" marL="685800" rtl="0" algn="l">
              <a:lnSpc>
                <a:spcPct val="85000"/>
              </a:lnSpc>
              <a:spcBef>
                <a:spcPts val="1120"/>
              </a:spcBef>
              <a:spcAft>
                <a:spcPts val="0"/>
              </a:spcAft>
              <a:buClr>
                <a:schemeClr val="dk1"/>
              </a:buClr>
              <a:buSzPts val="2800"/>
              <a:buFont typeface="Helvetica Neue"/>
              <a:buNone/>
            </a:pPr>
            <a:r>
              <a:rPr b="1" i="0" lang="en-US" sz="2800" u="none">
                <a:solidFill>
                  <a:schemeClr val="dk1"/>
                </a:solidFill>
                <a:latin typeface="Helvetica Neue"/>
                <a:ea typeface="Helvetica Neue"/>
                <a:cs typeface="Helvetica Neue"/>
                <a:sym typeface="Helvetica Neue"/>
              </a:rPr>
              <a:t>1	2,3,4</a:t>
            </a:r>
            <a:endParaRPr/>
          </a:p>
          <a:p>
            <a:pPr indent="-190500" lvl="1" marL="685800" rtl="0" algn="l">
              <a:lnSpc>
                <a:spcPct val="85000"/>
              </a:lnSpc>
              <a:spcBef>
                <a:spcPts val="1120"/>
              </a:spcBef>
              <a:spcAft>
                <a:spcPts val="0"/>
              </a:spcAft>
              <a:buClr>
                <a:schemeClr val="dk1"/>
              </a:buClr>
              <a:buSzPts val="2800"/>
              <a:buFont typeface="Helvetica Neue"/>
              <a:buNone/>
            </a:pPr>
            <a:r>
              <a:rPr b="1" i="0" lang="en-US" sz="2800" u="none">
                <a:solidFill>
                  <a:schemeClr val="dk1"/>
                </a:solidFill>
                <a:latin typeface="Helvetica Neue"/>
                <a:ea typeface="Helvetica Neue"/>
                <a:cs typeface="Helvetica Neue"/>
                <a:sym typeface="Helvetica Neue"/>
              </a:rPr>
              <a:t>where:</a:t>
            </a:r>
            <a:endParaRPr/>
          </a:p>
          <a:p>
            <a:pPr indent="-190500" lvl="1" marL="685800" rtl="0" algn="l">
              <a:lnSpc>
                <a:spcPct val="85000"/>
              </a:lnSpc>
              <a:spcBef>
                <a:spcPts val="1120"/>
              </a:spcBef>
              <a:spcAft>
                <a:spcPts val="0"/>
              </a:spcAft>
              <a:buClr>
                <a:schemeClr val="dk1"/>
              </a:buClr>
              <a:buSzPts val="2800"/>
              <a:buFont typeface="Helvetica Neue"/>
              <a:buNone/>
            </a:pPr>
            <a:r>
              <a:rPr b="1" i="0" lang="en-US" sz="2800" u="none">
                <a:solidFill>
                  <a:schemeClr val="dk1"/>
                </a:solidFill>
                <a:latin typeface="Helvetica Neue"/>
                <a:ea typeface="Helvetica Neue"/>
                <a:cs typeface="Helvetica Neue"/>
                <a:sym typeface="Helvetica Neue"/>
              </a:rPr>
              <a:t>1) operation by name </a:t>
            </a:r>
            <a:endParaRPr/>
          </a:p>
          <a:p>
            <a:pPr indent="-190500" lvl="1" marL="685800" rtl="0" algn="l">
              <a:lnSpc>
                <a:spcPct val="85000"/>
              </a:lnSpc>
              <a:spcBef>
                <a:spcPts val="1120"/>
              </a:spcBef>
              <a:spcAft>
                <a:spcPts val="0"/>
              </a:spcAft>
              <a:buClr>
                <a:schemeClr val="dk1"/>
              </a:buClr>
              <a:buSzPts val="2800"/>
              <a:buFont typeface="Helvetica Neue"/>
              <a:buNone/>
            </a:pPr>
            <a:r>
              <a:rPr b="1" i="0" lang="en-US" sz="2800" u="none">
                <a:solidFill>
                  <a:schemeClr val="dk1"/>
                </a:solidFill>
                <a:latin typeface="Helvetica Neue"/>
                <a:ea typeface="Helvetica Neue"/>
                <a:cs typeface="Helvetica Neue"/>
                <a:sym typeface="Helvetica Neue"/>
              </a:rPr>
              <a:t>2) operand getting result (“destination”)</a:t>
            </a:r>
            <a:endParaRPr/>
          </a:p>
          <a:p>
            <a:pPr indent="-190500" lvl="1" marL="685800" rtl="0" algn="l">
              <a:lnSpc>
                <a:spcPct val="85000"/>
              </a:lnSpc>
              <a:spcBef>
                <a:spcPts val="1120"/>
              </a:spcBef>
              <a:spcAft>
                <a:spcPts val="0"/>
              </a:spcAft>
              <a:buClr>
                <a:schemeClr val="dk1"/>
              </a:buClr>
              <a:buSzPts val="2800"/>
              <a:buFont typeface="Helvetica Neue"/>
              <a:buNone/>
            </a:pPr>
            <a:r>
              <a:rPr b="1" i="0" lang="en-US" sz="2800" u="none">
                <a:solidFill>
                  <a:schemeClr val="dk1"/>
                </a:solidFill>
                <a:latin typeface="Helvetica Neue"/>
                <a:ea typeface="Helvetica Neue"/>
                <a:cs typeface="Helvetica Neue"/>
                <a:sym typeface="Helvetica Neue"/>
              </a:rPr>
              <a:t>3) 1st operand for operation (“source1”)</a:t>
            </a:r>
            <a:endParaRPr/>
          </a:p>
          <a:p>
            <a:pPr indent="-190500" lvl="1" marL="685800" rtl="0" algn="l">
              <a:lnSpc>
                <a:spcPct val="85000"/>
              </a:lnSpc>
              <a:spcBef>
                <a:spcPts val="1120"/>
              </a:spcBef>
              <a:spcAft>
                <a:spcPts val="0"/>
              </a:spcAft>
              <a:buClr>
                <a:schemeClr val="dk1"/>
              </a:buClr>
              <a:buSzPts val="2800"/>
              <a:buFont typeface="Helvetica Neue"/>
              <a:buNone/>
            </a:pPr>
            <a:r>
              <a:rPr b="1" i="0" lang="en-US" sz="2800" u="none">
                <a:solidFill>
                  <a:schemeClr val="dk1"/>
                </a:solidFill>
                <a:latin typeface="Helvetica Neue"/>
                <a:ea typeface="Helvetica Neue"/>
                <a:cs typeface="Helvetica Neue"/>
                <a:sym typeface="Helvetica Neue"/>
              </a:rPr>
              <a:t>4) 2nd operand for operation (“source2”)</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Syntax is rigid:</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1 operator, 3 operands</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Why? </a:t>
            </a:r>
            <a:r>
              <a:rPr b="1" i="0" lang="en-US" sz="2800" u="none">
                <a:solidFill>
                  <a:schemeClr val="accent2"/>
                </a:solidFill>
                <a:latin typeface="Helvetica Neue"/>
                <a:ea typeface="Helvetica Neue"/>
                <a:cs typeface="Helvetica Neue"/>
                <a:sym typeface="Helvetica Neue"/>
              </a:rPr>
              <a:t>Keep Hardware simple via regularity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762000" y="152400"/>
            <a:ext cx="5727600" cy="426300"/>
          </a:xfrm>
          <a:prstGeom prst="rect">
            <a:avLst/>
          </a:prstGeom>
        </p:spPr>
        <p:txBody>
          <a:bodyPr anchorCtr="0" anchor="t" bIns="25400" lIns="63500" spcFirstLastPara="1" rIns="63500" wrap="square" tIns="25400">
            <a:spAutoFit/>
          </a:bodyPr>
          <a:lstStyle/>
          <a:p>
            <a:pPr indent="0" lvl="0" marL="0" rtl="0" algn="l">
              <a:spcBef>
                <a:spcPts val="0"/>
              </a:spcBef>
              <a:spcAft>
                <a:spcPts val="0"/>
              </a:spcAft>
              <a:buNone/>
            </a:pPr>
            <a:r>
              <a:rPr lang="en-US"/>
              <a:t>MIPS Development Environment</a:t>
            </a:r>
            <a:endParaRPr/>
          </a:p>
        </p:txBody>
      </p:sp>
      <p:sp>
        <p:nvSpPr>
          <p:cNvPr id="183" name="Google Shape;183;p33"/>
          <p:cNvSpPr txBox="1"/>
          <p:nvPr>
            <p:ph idx="1" type="body"/>
          </p:nvPr>
        </p:nvSpPr>
        <p:spPr>
          <a:xfrm>
            <a:off x="685800" y="1143000"/>
            <a:ext cx="7848600" cy="1060200"/>
          </a:xfrm>
          <a:prstGeom prst="rect">
            <a:avLst/>
          </a:prstGeom>
        </p:spPr>
        <p:txBody>
          <a:bodyPr anchorCtr="0" anchor="t" bIns="25400" lIns="63500" spcFirstLastPara="1" rIns="63500" wrap="square" tIns="25400">
            <a:spAutoFit/>
          </a:bodyPr>
          <a:lstStyle/>
          <a:p>
            <a:pPr indent="-342900" lvl="0" marL="457200" rtl="0" algn="l">
              <a:spcBef>
                <a:spcPts val="1170"/>
              </a:spcBef>
              <a:spcAft>
                <a:spcPts val="0"/>
              </a:spcAft>
              <a:buSzPts val="1800"/>
              <a:buChar char="●"/>
            </a:pPr>
            <a:r>
              <a:rPr lang="en-US"/>
              <a:t>Any text editor</a:t>
            </a:r>
            <a:endParaRPr/>
          </a:p>
          <a:p>
            <a:pPr indent="-342900" lvl="0" marL="457200" rtl="0" algn="l">
              <a:spcBef>
                <a:spcPts val="0"/>
              </a:spcBef>
              <a:spcAft>
                <a:spcPts val="0"/>
              </a:spcAft>
              <a:buSzPts val="1800"/>
              <a:buChar char="●"/>
            </a:pPr>
            <a:r>
              <a:rPr lang="en-US"/>
              <a:t>Different MIPS emulators, in this course I suggest</a:t>
            </a:r>
            <a:endParaRPr/>
          </a:p>
          <a:p>
            <a:pPr indent="-342900" lvl="1" marL="914400" rtl="0" algn="l">
              <a:spcBef>
                <a:spcPts val="0"/>
              </a:spcBef>
              <a:spcAft>
                <a:spcPts val="0"/>
              </a:spcAft>
              <a:buSzPts val="1800"/>
              <a:buChar char="○"/>
            </a:pPr>
            <a:r>
              <a:rPr lang="en-US" u="sng">
                <a:solidFill>
                  <a:schemeClr val="hlink"/>
                </a:solidFill>
                <a:hlinkClick r:id="rId3"/>
              </a:rPr>
              <a:t>https://shawnzhong.github.io/JsSpim/</a:t>
            </a:r>
            <a:endParaRPr/>
          </a:p>
          <a:p>
            <a:pPr indent="0" lvl="0" marL="914400" rtl="0" algn="l">
              <a:spcBef>
                <a:spcPts val="1170"/>
              </a:spcBef>
              <a:spcAft>
                <a:spcPts val="0"/>
              </a:spcAft>
              <a:buNone/>
            </a:pPr>
            <a:r>
              <a:t/>
            </a:r>
            <a:endParaRPr/>
          </a:p>
        </p:txBody>
      </p:sp>
      <p:pic>
        <p:nvPicPr>
          <p:cNvPr id="184" name="Google Shape;184;p33"/>
          <p:cNvPicPr preferRelativeResize="0"/>
          <p:nvPr/>
        </p:nvPicPr>
        <p:blipFill>
          <a:blip r:embed="rId4">
            <a:alphaModFix/>
          </a:blip>
          <a:stretch>
            <a:fillRect/>
          </a:stretch>
        </p:blipFill>
        <p:spPr>
          <a:xfrm>
            <a:off x="1463025" y="2309875"/>
            <a:ext cx="7418835" cy="435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type="title"/>
          </p:nvPr>
        </p:nvSpPr>
        <p:spPr>
          <a:xfrm>
            <a:off x="458787" y="221996"/>
            <a:ext cx="4962525" cy="45212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a:t>The </a:t>
            </a:r>
            <a:r>
              <a:rPr lang="en-US">
                <a:solidFill>
                  <a:srgbClr val="FF3300"/>
                </a:solidFill>
              </a:rPr>
              <a:t>Stored Program Concept</a:t>
            </a:r>
            <a:endParaRPr/>
          </a:p>
        </p:txBody>
      </p:sp>
      <p:sp>
        <p:nvSpPr>
          <p:cNvPr id="92" name="Google Shape;92;p20"/>
          <p:cNvSpPr txBox="1"/>
          <p:nvPr/>
        </p:nvSpPr>
        <p:spPr>
          <a:xfrm>
            <a:off x="8572500" y="6364583"/>
            <a:ext cx="228600" cy="363220"/>
          </a:xfrm>
          <a:prstGeom prst="rect">
            <a:avLst/>
          </a:prstGeom>
          <a:noFill/>
          <a:ln>
            <a:noFill/>
          </a:ln>
        </p:spPr>
        <p:txBody>
          <a:bodyPr anchorCtr="0" anchor="t" bIns="0" lIns="0" spcFirstLastPara="1" rIns="0" wrap="square" tIns="0">
            <a:noAutofit/>
          </a:bodyPr>
          <a:lstStyle/>
          <a:p>
            <a:pPr indent="0" lvl="0" marL="38100" marR="0" rtl="0" algn="l">
              <a:lnSpc>
                <a:spcPct val="113333"/>
              </a:lnSpc>
              <a:spcBef>
                <a:spcPts val="0"/>
              </a:spcBef>
              <a:spcAft>
                <a:spcPts val="0"/>
              </a:spcAft>
              <a:buNone/>
            </a:pPr>
            <a:fld id="{00000000-1234-1234-1234-123412341234}" type="slidenum">
              <a:rPr lang="en-US" sz="2400">
                <a:latin typeface="Times New Roman"/>
                <a:ea typeface="Times New Roman"/>
                <a:cs typeface="Times New Roman"/>
                <a:sym typeface="Times New Roman"/>
              </a:rPr>
              <a:t>‹#›</a:t>
            </a:fld>
            <a:endParaRPr sz="2400">
              <a:latin typeface="Times New Roman"/>
              <a:ea typeface="Times New Roman"/>
              <a:cs typeface="Times New Roman"/>
              <a:sym typeface="Times New Roman"/>
            </a:endParaRPr>
          </a:p>
        </p:txBody>
      </p:sp>
      <p:sp>
        <p:nvSpPr>
          <p:cNvPr id="93" name="Google Shape;93;p20"/>
          <p:cNvSpPr txBox="1"/>
          <p:nvPr/>
        </p:nvSpPr>
        <p:spPr>
          <a:xfrm>
            <a:off x="596292" y="4055743"/>
            <a:ext cx="6896734" cy="1428115"/>
          </a:xfrm>
          <a:prstGeom prst="rect">
            <a:avLst/>
          </a:prstGeom>
          <a:noFill/>
          <a:ln>
            <a:noFill/>
          </a:ln>
        </p:spPr>
        <p:txBody>
          <a:bodyPr anchorCtr="0" anchor="t" bIns="0" lIns="0" spcFirstLastPara="1" rIns="0" wrap="square" tIns="73650">
            <a:noAutofit/>
          </a:bodyPr>
          <a:lstStyle/>
          <a:p>
            <a:pPr indent="-342900" lvl="0" marL="355600" marR="0" rtl="0" algn="l">
              <a:lnSpc>
                <a:spcPct val="100000"/>
              </a:lnSpc>
              <a:spcBef>
                <a:spcPts val="0"/>
              </a:spcBef>
              <a:spcAft>
                <a:spcPts val="0"/>
              </a:spcAft>
              <a:buClr>
                <a:srgbClr val="000099"/>
              </a:buClr>
              <a:buSzPts val="2000"/>
              <a:buFont typeface="Noto Sans Symbols"/>
              <a:buChar char="❑"/>
            </a:pPr>
            <a:r>
              <a:rPr b="1" lang="en-US" sz="2000">
                <a:solidFill>
                  <a:srgbClr val="0000CC"/>
                </a:solidFill>
                <a:latin typeface="Arial"/>
                <a:ea typeface="Arial"/>
                <a:cs typeface="Arial"/>
                <a:sym typeface="Arial"/>
              </a:rPr>
              <a:t>It is the basic operating principle for every computer.</a:t>
            </a:r>
            <a:endParaRPr sz="2000">
              <a:latin typeface="Arial"/>
              <a:ea typeface="Arial"/>
              <a:cs typeface="Arial"/>
              <a:sym typeface="Arial"/>
            </a:endParaRPr>
          </a:p>
          <a:p>
            <a:pPr indent="-342900" lvl="0" marL="355600" marR="0" rtl="0" algn="l">
              <a:lnSpc>
                <a:spcPct val="100000"/>
              </a:lnSpc>
              <a:spcBef>
                <a:spcPts val="480"/>
              </a:spcBef>
              <a:spcAft>
                <a:spcPts val="0"/>
              </a:spcAft>
              <a:buClr>
                <a:srgbClr val="000099"/>
              </a:buClr>
              <a:buSzPts val="2000"/>
              <a:buFont typeface="Noto Sans Symbols"/>
              <a:buChar char="❑"/>
            </a:pPr>
            <a:r>
              <a:rPr b="1" lang="en-US" sz="2000">
                <a:solidFill>
                  <a:srgbClr val="0000CC"/>
                </a:solidFill>
                <a:latin typeface="Arial"/>
                <a:ea typeface="Arial"/>
                <a:cs typeface="Arial"/>
                <a:sym typeface="Arial"/>
              </a:rPr>
              <a:t>It is so common that it is taken for granted.</a:t>
            </a:r>
            <a:endParaRPr sz="2000">
              <a:latin typeface="Arial"/>
              <a:ea typeface="Arial"/>
              <a:cs typeface="Arial"/>
              <a:sym typeface="Arial"/>
            </a:endParaRPr>
          </a:p>
          <a:p>
            <a:pPr indent="-342900" lvl="0" marL="355600" marR="5080" rtl="0" algn="l">
              <a:lnSpc>
                <a:spcPct val="100000"/>
              </a:lnSpc>
              <a:spcBef>
                <a:spcPts val="480"/>
              </a:spcBef>
              <a:spcAft>
                <a:spcPts val="0"/>
              </a:spcAft>
              <a:buClr>
                <a:srgbClr val="000099"/>
              </a:buClr>
              <a:buSzPts val="2000"/>
              <a:buFont typeface="Noto Sans Symbols"/>
              <a:buChar char="❑"/>
            </a:pPr>
            <a:r>
              <a:rPr b="1" lang="en-US" sz="2000">
                <a:solidFill>
                  <a:srgbClr val="0000CC"/>
                </a:solidFill>
                <a:latin typeface="Arial"/>
                <a:ea typeface="Arial"/>
                <a:cs typeface="Arial"/>
                <a:sym typeface="Arial"/>
              </a:rPr>
              <a:t>Without it, every instruction would have to be initiated  manually.</a:t>
            </a:r>
            <a:endParaRPr sz="2000">
              <a:latin typeface="Arial"/>
              <a:ea typeface="Arial"/>
              <a:cs typeface="Arial"/>
              <a:sym typeface="Arial"/>
            </a:endParaRPr>
          </a:p>
        </p:txBody>
      </p:sp>
      <p:sp>
        <p:nvSpPr>
          <p:cNvPr id="94" name="Google Shape;94;p20"/>
          <p:cNvSpPr txBox="1"/>
          <p:nvPr/>
        </p:nvSpPr>
        <p:spPr>
          <a:xfrm>
            <a:off x="539495" y="1210055"/>
            <a:ext cx="8065134" cy="2196465"/>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165100">
            <a:noAutofit/>
          </a:bodyPr>
          <a:lstStyle/>
          <a:p>
            <a:pPr indent="0" lvl="0" marL="368300" marR="290195" rtl="0" algn="l">
              <a:lnSpc>
                <a:spcPct val="100000"/>
              </a:lnSpc>
              <a:spcBef>
                <a:spcPts val="0"/>
              </a:spcBef>
              <a:spcAft>
                <a:spcPts val="0"/>
              </a:spcAft>
              <a:buNone/>
            </a:pPr>
            <a:r>
              <a:rPr b="1" i="1" lang="en-US" sz="2400">
                <a:latin typeface="Arial"/>
                <a:ea typeface="Arial"/>
                <a:cs typeface="Arial"/>
                <a:sym typeface="Arial"/>
              </a:rPr>
              <a:t>The stored program concept says that the program  is stored with data in the computer’s memory. The  computer is able to manipulate it as data—for  example, to load it from disk, move it in memory,  and store it back on disk.</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684212" y="146050"/>
            <a:ext cx="8259900"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Stored Program Computers</a:t>
            </a:r>
            <a:endParaRPr/>
          </a:p>
        </p:txBody>
      </p:sp>
      <p:sp>
        <p:nvSpPr>
          <p:cNvPr id="104" name="Google Shape;104;p21"/>
          <p:cNvSpPr txBox="1"/>
          <p:nvPr>
            <p:ph idx="1" type="body"/>
          </p:nvPr>
        </p:nvSpPr>
        <p:spPr>
          <a:xfrm>
            <a:off x="3708400" y="1125537"/>
            <a:ext cx="5246700" cy="5111700"/>
          </a:xfrm>
          <a:prstGeom prst="rect">
            <a:avLst/>
          </a:prstGeom>
          <a:noFill/>
          <a:ln>
            <a:noFill/>
          </a:ln>
        </p:spPr>
        <p:txBody>
          <a:bodyPr anchorCtr="0" anchor="t" bIns="45700" lIns="91425" spcFirstLastPara="1" rIns="91425" wrap="square" tIns="45700">
            <a:noAutofit/>
          </a:bodyPr>
          <a:lstStyle/>
          <a:p>
            <a:pPr indent="-311150" lvl="0" marL="342900" rtl="0" algn="l">
              <a:lnSpc>
                <a:spcPct val="90000"/>
              </a:lnSpc>
              <a:spcBef>
                <a:spcPts val="0"/>
              </a:spcBef>
              <a:spcAft>
                <a:spcPts val="0"/>
              </a:spcAft>
              <a:buClr>
                <a:schemeClr val="folHlink"/>
              </a:buClr>
              <a:buSzPts val="1180"/>
              <a:buFont typeface="Noto Sans Symbols"/>
              <a:buChar char="■"/>
            </a:pPr>
            <a:r>
              <a:rPr b="0" i="0" lang="en-US" sz="2300" u="none">
                <a:solidFill>
                  <a:schemeClr val="dk1"/>
                </a:solidFill>
                <a:latin typeface="Arial"/>
                <a:ea typeface="Arial"/>
                <a:cs typeface="Arial"/>
                <a:sym typeface="Arial"/>
              </a:rPr>
              <a:t>Instructions represented in binary, just like data</a:t>
            </a:r>
            <a:endParaRPr sz="1300"/>
          </a:p>
          <a:p>
            <a:pPr indent="-311150" lvl="0" marL="342900" rtl="0" algn="l">
              <a:lnSpc>
                <a:spcPct val="90000"/>
              </a:lnSpc>
              <a:spcBef>
                <a:spcPts val="560"/>
              </a:spcBef>
              <a:spcAft>
                <a:spcPts val="0"/>
              </a:spcAft>
              <a:buClr>
                <a:schemeClr val="folHlink"/>
              </a:buClr>
              <a:buSzPts val="1180"/>
              <a:buFont typeface="Noto Sans Symbols"/>
              <a:buChar char="■"/>
            </a:pPr>
            <a:r>
              <a:rPr b="0" i="0" lang="en-US" sz="2300" u="none">
                <a:solidFill>
                  <a:schemeClr val="dk1"/>
                </a:solidFill>
                <a:latin typeface="Arial"/>
                <a:ea typeface="Arial"/>
                <a:cs typeface="Arial"/>
                <a:sym typeface="Arial"/>
              </a:rPr>
              <a:t>Instructions and data stored in memory</a:t>
            </a:r>
            <a:endParaRPr sz="1300"/>
          </a:p>
          <a:p>
            <a:pPr indent="-311150" lvl="0" marL="342900" rtl="0" algn="l">
              <a:lnSpc>
                <a:spcPct val="90000"/>
              </a:lnSpc>
              <a:spcBef>
                <a:spcPts val="560"/>
              </a:spcBef>
              <a:spcAft>
                <a:spcPts val="0"/>
              </a:spcAft>
              <a:buClr>
                <a:schemeClr val="folHlink"/>
              </a:buClr>
              <a:buSzPts val="1180"/>
              <a:buFont typeface="Noto Sans Symbols"/>
              <a:buChar char="■"/>
            </a:pPr>
            <a:r>
              <a:rPr b="0" i="0" lang="en-US" sz="2300" u="none">
                <a:solidFill>
                  <a:schemeClr val="dk1"/>
                </a:solidFill>
                <a:latin typeface="Arial"/>
                <a:ea typeface="Arial"/>
                <a:cs typeface="Arial"/>
                <a:sym typeface="Arial"/>
              </a:rPr>
              <a:t>Programs can operate on programs</a:t>
            </a:r>
            <a:endParaRPr sz="1300"/>
          </a:p>
          <a:p>
            <a:pPr indent="-254000" lvl="1" marL="742950" rtl="0" algn="l">
              <a:lnSpc>
                <a:spcPct val="90000"/>
              </a:lnSpc>
              <a:spcBef>
                <a:spcPts val="480"/>
              </a:spcBef>
              <a:spcAft>
                <a:spcPts val="0"/>
              </a:spcAft>
              <a:buClr>
                <a:schemeClr val="hlink"/>
              </a:buClr>
              <a:buSzPts val="820"/>
              <a:buFont typeface="Noto Sans Symbols"/>
              <a:buChar char="■"/>
            </a:pPr>
            <a:r>
              <a:rPr b="0" i="0" lang="en-US" sz="1900" u="none">
                <a:solidFill>
                  <a:schemeClr val="dk1"/>
                </a:solidFill>
                <a:latin typeface="Arial"/>
                <a:ea typeface="Arial"/>
                <a:cs typeface="Arial"/>
                <a:sym typeface="Arial"/>
              </a:rPr>
              <a:t>e.g., compilers, linkers, …</a:t>
            </a:r>
            <a:endParaRPr sz="900"/>
          </a:p>
          <a:p>
            <a:pPr indent="-311150" lvl="0" marL="342900" rtl="0" algn="l">
              <a:lnSpc>
                <a:spcPct val="90000"/>
              </a:lnSpc>
              <a:spcBef>
                <a:spcPts val="560"/>
              </a:spcBef>
              <a:spcAft>
                <a:spcPts val="0"/>
              </a:spcAft>
              <a:buClr>
                <a:schemeClr val="folHlink"/>
              </a:buClr>
              <a:buSzPts val="1180"/>
              <a:buFont typeface="Noto Sans Symbols"/>
              <a:buChar char="■"/>
            </a:pPr>
            <a:r>
              <a:rPr b="0" i="0" lang="en-US" sz="2300" u="none">
                <a:solidFill>
                  <a:schemeClr val="dk1"/>
                </a:solidFill>
                <a:latin typeface="Arial"/>
                <a:ea typeface="Arial"/>
                <a:cs typeface="Arial"/>
                <a:sym typeface="Arial"/>
              </a:rPr>
              <a:t>Binary compatibility allows compiled programs to work on different computers</a:t>
            </a:r>
            <a:endParaRPr sz="1300"/>
          </a:p>
          <a:p>
            <a:pPr indent="-254000" lvl="1" marL="742950" rtl="0" algn="l">
              <a:lnSpc>
                <a:spcPct val="90000"/>
              </a:lnSpc>
              <a:spcBef>
                <a:spcPts val="480"/>
              </a:spcBef>
              <a:spcAft>
                <a:spcPts val="0"/>
              </a:spcAft>
              <a:buClr>
                <a:schemeClr val="hlink"/>
              </a:buClr>
              <a:buSzPts val="820"/>
              <a:buFont typeface="Noto Sans Symbols"/>
              <a:buChar char="■"/>
            </a:pPr>
            <a:r>
              <a:rPr b="0" i="0" lang="en-US" sz="1900" u="none">
                <a:solidFill>
                  <a:schemeClr val="dk1"/>
                </a:solidFill>
                <a:latin typeface="Arial"/>
                <a:ea typeface="Arial"/>
                <a:cs typeface="Arial"/>
                <a:sym typeface="Arial"/>
              </a:rPr>
              <a:t>Standardized ISAs</a:t>
            </a:r>
            <a:endParaRPr sz="900"/>
          </a:p>
        </p:txBody>
      </p:sp>
      <p:pic>
        <p:nvPicPr>
          <p:cNvPr descr="f02-07-P374493" id="105" name="Google Shape;105;p21"/>
          <p:cNvPicPr preferRelativeResize="0"/>
          <p:nvPr/>
        </p:nvPicPr>
        <p:blipFill rotWithShape="1">
          <a:blip r:embed="rId3">
            <a:alphaModFix/>
          </a:blip>
          <a:srcRect b="0" l="0" r="0" t="0"/>
          <a:stretch/>
        </p:blipFill>
        <p:spPr>
          <a:xfrm>
            <a:off x="380897" y="1378431"/>
            <a:ext cx="2678651" cy="3542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58787" y="221996"/>
            <a:ext cx="892810" cy="45212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a:t>MIPS</a:t>
            </a:r>
            <a:endParaRPr/>
          </a:p>
        </p:txBody>
      </p:sp>
      <p:sp>
        <p:nvSpPr>
          <p:cNvPr id="111" name="Google Shape;111;p22"/>
          <p:cNvSpPr txBox="1"/>
          <p:nvPr/>
        </p:nvSpPr>
        <p:spPr>
          <a:xfrm>
            <a:off x="490307" y="1123975"/>
            <a:ext cx="7788275" cy="3152775"/>
          </a:xfrm>
          <a:prstGeom prst="rect">
            <a:avLst/>
          </a:prstGeom>
          <a:noFill/>
          <a:ln>
            <a:noFill/>
          </a:ln>
        </p:spPr>
        <p:txBody>
          <a:bodyPr anchorCtr="0" anchor="t" bIns="0" lIns="0" spcFirstLastPara="1" rIns="0" wrap="square" tIns="12700">
            <a:noAutofit/>
          </a:bodyPr>
          <a:lstStyle/>
          <a:p>
            <a:pPr indent="-342900" lvl="0" marL="354965" marR="83820" rtl="0" algn="l">
              <a:lnSpc>
                <a:spcPct val="100000"/>
              </a:lnSpc>
              <a:spcBef>
                <a:spcPts val="0"/>
              </a:spcBef>
              <a:spcAft>
                <a:spcPts val="0"/>
              </a:spcAft>
              <a:buClr>
                <a:srgbClr val="000099"/>
              </a:buClr>
              <a:buSzPts val="1800"/>
              <a:buFont typeface="Noto Sans Symbols"/>
              <a:buChar char="❑"/>
            </a:pPr>
            <a:r>
              <a:rPr b="1" lang="en-US" sz="1800">
                <a:solidFill>
                  <a:srgbClr val="0000CC"/>
                </a:solidFill>
                <a:latin typeface="Arial"/>
                <a:ea typeface="Arial"/>
                <a:cs typeface="Arial"/>
                <a:sym typeface="Arial"/>
              </a:rPr>
              <a:t>In this class, we’ll use the MIPS instruction set architecture (ISA) to  illustrate concepts in assembly language and machine organization</a:t>
            </a:r>
            <a:endParaRPr sz="1800">
              <a:latin typeface="Arial"/>
              <a:ea typeface="Arial"/>
              <a:cs typeface="Arial"/>
              <a:sym typeface="Arial"/>
            </a:endParaRPr>
          </a:p>
          <a:p>
            <a:pPr indent="-287654" lvl="1" marL="756285" marR="0" rtl="0" algn="l">
              <a:lnSpc>
                <a:spcPct val="100000"/>
              </a:lnSpc>
              <a:spcBef>
                <a:spcPts val="430"/>
              </a:spcBef>
              <a:spcAft>
                <a:spcPts val="0"/>
              </a:spcAft>
              <a:buSzPts val="1800"/>
              <a:buFont typeface="Arial"/>
              <a:buChar char="–"/>
            </a:pPr>
            <a:r>
              <a:rPr b="1" i="0" lang="en-US" sz="1800" u="none" cap="none" strike="noStrike">
                <a:latin typeface="Arial"/>
                <a:ea typeface="Arial"/>
                <a:cs typeface="Arial"/>
                <a:sym typeface="Arial"/>
              </a:rPr>
              <a:t>Of course, the concepts are not MIPS-specific</a:t>
            </a:r>
            <a:endParaRPr b="0" i="0" sz="1800" u="none" cap="none" strike="noStrike">
              <a:latin typeface="Arial"/>
              <a:ea typeface="Arial"/>
              <a:cs typeface="Arial"/>
              <a:sym typeface="Arial"/>
            </a:endParaRPr>
          </a:p>
          <a:p>
            <a:pPr indent="-287019" lvl="1" marL="756285" marR="0" rtl="0" algn="l">
              <a:lnSpc>
                <a:spcPct val="100000"/>
              </a:lnSpc>
              <a:spcBef>
                <a:spcPts val="430"/>
              </a:spcBef>
              <a:spcAft>
                <a:spcPts val="0"/>
              </a:spcAft>
              <a:buSzPts val="1800"/>
              <a:buFont typeface="Arial"/>
              <a:buChar char="–"/>
            </a:pPr>
            <a:r>
              <a:rPr b="1" i="0" lang="en-US" sz="1800" u="none" cap="none" strike="noStrike">
                <a:latin typeface="Arial"/>
                <a:ea typeface="Arial"/>
                <a:cs typeface="Arial"/>
                <a:sym typeface="Arial"/>
              </a:rPr>
              <a:t>MIPS is just convenient because it is real, yet simple (unlike x86)</a:t>
            </a:r>
            <a:endParaRPr b="0" i="0" sz="1800" u="none" cap="none" strike="noStrike">
              <a:latin typeface="Arial"/>
              <a:ea typeface="Arial"/>
              <a:cs typeface="Arial"/>
              <a:sym typeface="Arial"/>
            </a:endParaRPr>
          </a:p>
          <a:p>
            <a:pPr indent="-342900" lvl="0" marL="355600" marR="895985" rtl="0" algn="l">
              <a:lnSpc>
                <a:spcPct val="100000"/>
              </a:lnSpc>
              <a:spcBef>
                <a:spcPts val="434"/>
              </a:spcBef>
              <a:spcAft>
                <a:spcPts val="0"/>
              </a:spcAft>
              <a:buClr>
                <a:srgbClr val="000099"/>
              </a:buClr>
              <a:buSzPts val="1800"/>
              <a:buFont typeface="Noto Sans Symbols"/>
              <a:buChar char="❑"/>
            </a:pPr>
            <a:r>
              <a:rPr b="1" lang="en-US" sz="1800">
                <a:solidFill>
                  <a:srgbClr val="0000CC"/>
                </a:solidFill>
                <a:latin typeface="Arial"/>
                <a:ea typeface="Arial"/>
                <a:cs typeface="Arial"/>
                <a:sym typeface="Arial"/>
              </a:rPr>
              <a:t>The MIPS ISA is still used in many places today. Primarily in  embedded systems, like:</a:t>
            </a:r>
            <a:endParaRPr sz="1800">
              <a:latin typeface="Arial"/>
              <a:ea typeface="Arial"/>
              <a:cs typeface="Arial"/>
              <a:sym typeface="Arial"/>
            </a:endParaRPr>
          </a:p>
          <a:p>
            <a:pPr indent="-287019" lvl="1" marL="756285" marR="0" rtl="0" algn="l">
              <a:lnSpc>
                <a:spcPct val="100000"/>
              </a:lnSpc>
              <a:spcBef>
                <a:spcPts val="430"/>
              </a:spcBef>
              <a:spcAft>
                <a:spcPts val="0"/>
              </a:spcAft>
              <a:buSzPts val="1800"/>
              <a:buFont typeface="Arial"/>
              <a:buChar char="–"/>
            </a:pPr>
            <a:r>
              <a:rPr b="1" i="0" lang="en-US" sz="1800" u="none" cap="none" strike="noStrike">
                <a:latin typeface="Arial"/>
                <a:ea typeface="Arial"/>
                <a:cs typeface="Arial"/>
                <a:sym typeface="Arial"/>
              </a:rPr>
              <a:t>Various routers from</a:t>
            </a:r>
            <a:r>
              <a:rPr b="1" i="0" lang="en-US" sz="1800" u="none" cap="none" strike="noStrike">
                <a:solidFill>
                  <a:srgbClr val="3D5500"/>
                </a:solidFill>
                <a:latin typeface="Arial"/>
                <a:ea typeface="Arial"/>
                <a:cs typeface="Arial"/>
                <a:sym typeface="Arial"/>
              </a:rPr>
              <a:t> </a:t>
            </a:r>
            <a:r>
              <a:rPr b="1" i="0" lang="en-US" sz="1800" u="sng" cap="none" strike="noStrike">
                <a:solidFill>
                  <a:schemeClr val="hlink"/>
                </a:solidFill>
                <a:latin typeface="Arial"/>
                <a:ea typeface="Arial"/>
                <a:cs typeface="Arial"/>
                <a:sym typeface="Arial"/>
                <a:hlinkClick r:id="rId3"/>
              </a:rPr>
              <a:t>Cisco</a:t>
            </a:r>
            <a:endParaRPr b="0" i="0" sz="1800" u="none" cap="none" strike="noStrike">
              <a:latin typeface="Arial"/>
              <a:ea typeface="Arial"/>
              <a:cs typeface="Arial"/>
              <a:sym typeface="Arial"/>
            </a:endParaRPr>
          </a:p>
          <a:p>
            <a:pPr indent="-287654" lvl="1" marL="756285" marR="0" rtl="0" algn="l">
              <a:lnSpc>
                <a:spcPct val="100000"/>
              </a:lnSpc>
              <a:spcBef>
                <a:spcPts val="434"/>
              </a:spcBef>
              <a:spcAft>
                <a:spcPts val="0"/>
              </a:spcAft>
              <a:buSzPts val="1800"/>
              <a:buFont typeface="Arial"/>
              <a:buChar char="–"/>
            </a:pPr>
            <a:r>
              <a:rPr b="1" i="0" lang="en-US" sz="1800" u="none" cap="none" strike="noStrike">
                <a:latin typeface="Arial"/>
                <a:ea typeface="Arial"/>
                <a:cs typeface="Arial"/>
                <a:sym typeface="Arial"/>
              </a:rPr>
              <a:t>Game machines like the</a:t>
            </a:r>
            <a:r>
              <a:rPr b="1" i="0" lang="en-US" sz="1800" u="none" cap="none" strike="noStrike">
                <a:solidFill>
                  <a:srgbClr val="3D5500"/>
                </a:solidFill>
                <a:latin typeface="Arial"/>
                <a:ea typeface="Arial"/>
                <a:cs typeface="Arial"/>
                <a:sym typeface="Arial"/>
              </a:rPr>
              <a:t> </a:t>
            </a:r>
            <a:r>
              <a:rPr b="1" i="0" lang="en-US" sz="1800" u="sng" cap="none" strike="noStrike">
                <a:solidFill>
                  <a:schemeClr val="hlink"/>
                </a:solidFill>
                <a:latin typeface="Arial"/>
                <a:ea typeface="Arial"/>
                <a:cs typeface="Arial"/>
                <a:sym typeface="Arial"/>
                <a:hlinkClick r:id="rId4"/>
              </a:rPr>
              <a:t>Nintendo 64 </a:t>
            </a:r>
            <a:r>
              <a:rPr b="1" i="0" lang="en-US" sz="1800" u="none" cap="none" strike="noStrike">
                <a:latin typeface="Arial"/>
                <a:ea typeface="Arial"/>
                <a:cs typeface="Arial"/>
                <a:sym typeface="Arial"/>
              </a:rPr>
              <a:t>and</a:t>
            </a:r>
            <a:r>
              <a:rPr b="1" i="0" lang="en-US" sz="1800" u="sng" cap="none" strike="noStrike">
                <a:solidFill>
                  <a:schemeClr val="hlink"/>
                </a:solidFill>
                <a:latin typeface="Arial"/>
                <a:ea typeface="Arial"/>
                <a:cs typeface="Arial"/>
                <a:sym typeface="Arial"/>
                <a:hlinkClick r:id="rId5"/>
              </a:rPr>
              <a:t> Sony Playstation 2</a:t>
            </a:r>
            <a:endParaRPr b="0" i="0" sz="1800" u="none" cap="none" strike="noStrike">
              <a:latin typeface="Arial"/>
              <a:ea typeface="Arial"/>
              <a:cs typeface="Arial"/>
              <a:sym typeface="Arial"/>
            </a:endParaRPr>
          </a:p>
          <a:p>
            <a:pPr indent="-342900" lvl="0" marL="355600" marR="0" rtl="0" algn="l">
              <a:lnSpc>
                <a:spcPct val="100000"/>
              </a:lnSpc>
              <a:spcBef>
                <a:spcPts val="430"/>
              </a:spcBef>
              <a:spcAft>
                <a:spcPts val="0"/>
              </a:spcAft>
              <a:buClr>
                <a:srgbClr val="000099"/>
              </a:buClr>
              <a:buSzPts val="1800"/>
              <a:buFont typeface="Noto Sans Symbols"/>
              <a:buChar char="❑"/>
            </a:pPr>
            <a:r>
              <a:t/>
            </a:r>
            <a:endParaRPr b="0" i="0" sz="1800" u="none" cap="none" strike="noStrike">
              <a:latin typeface="Arial"/>
              <a:ea typeface="Arial"/>
              <a:cs typeface="Arial"/>
              <a:sym typeface="Arial"/>
            </a:endParaRPr>
          </a:p>
        </p:txBody>
      </p:sp>
      <p:sp>
        <p:nvSpPr>
          <p:cNvPr id="112" name="Google Shape;112;p22"/>
          <p:cNvSpPr/>
          <p:nvPr/>
        </p:nvSpPr>
        <p:spPr>
          <a:xfrm>
            <a:off x="4572000" y="4587240"/>
            <a:ext cx="1737000" cy="12498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22"/>
          <p:cNvSpPr/>
          <p:nvPr/>
        </p:nvSpPr>
        <p:spPr>
          <a:xfrm>
            <a:off x="7045959" y="4247896"/>
            <a:ext cx="1228344" cy="194157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22"/>
          <p:cNvSpPr/>
          <p:nvPr/>
        </p:nvSpPr>
        <p:spPr>
          <a:xfrm>
            <a:off x="990600" y="4434840"/>
            <a:ext cx="2921507" cy="179527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 name="Google Shape;115;p22"/>
          <p:cNvSpPr txBox="1"/>
          <p:nvPr/>
        </p:nvSpPr>
        <p:spPr>
          <a:xfrm>
            <a:off x="8572500" y="6364583"/>
            <a:ext cx="228600" cy="363220"/>
          </a:xfrm>
          <a:prstGeom prst="rect">
            <a:avLst/>
          </a:prstGeom>
          <a:noFill/>
          <a:ln>
            <a:noFill/>
          </a:ln>
        </p:spPr>
        <p:txBody>
          <a:bodyPr anchorCtr="0" anchor="t" bIns="0" lIns="0" spcFirstLastPara="1" rIns="0" wrap="square" tIns="0">
            <a:noAutofit/>
          </a:bodyPr>
          <a:lstStyle/>
          <a:p>
            <a:pPr indent="0" lvl="0" marL="38100" marR="0" rtl="0" algn="l">
              <a:lnSpc>
                <a:spcPct val="113333"/>
              </a:lnSpc>
              <a:spcBef>
                <a:spcPts val="0"/>
              </a:spcBef>
              <a:spcAft>
                <a:spcPts val="0"/>
              </a:spcAft>
              <a:buNone/>
            </a:pPr>
            <a:fld id="{00000000-1234-1234-1234-123412341234}" type="slidenum">
              <a:rPr lang="en-US" sz="2400">
                <a:latin typeface="Times New Roman"/>
                <a:ea typeface="Times New Roman"/>
                <a:cs typeface="Times New Roman"/>
                <a:sym typeface="Times New Roman"/>
              </a:rPr>
              <a:t>‹#›</a:t>
            </a:fld>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762000" y="152400"/>
            <a:ext cx="4079875" cy="474662"/>
          </a:xfrm>
          <a:prstGeom prst="rect">
            <a:avLst/>
          </a:prstGeom>
          <a:noFill/>
          <a:ln>
            <a:noFill/>
          </a:ln>
        </p:spPr>
        <p:txBody>
          <a:bodyPr anchorCtr="0" anchor="t" bIns="25400" lIns="63500" spcFirstLastPara="1" rIns="63500" wrap="square" tIns="25400">
            <a:spAutoFit/>
          </a:bodyPr>
          <a:lstStyle/>
          <a:p>
            <a:pPr indent="0" lvl="0" marL="0" rtl="0" algn="l">
              <a:lnSpc>
                <a:spcPct val="87000"/>
              </a:lnSpc>
              <a:spcBef>
                <a:spcPts val="0"/>
              </a:spcBef>
              <a:spcAft>
                <a:spcPts val="0"/>
              </a:spcAft>
              <a:buClr>
                <a:schemeClr val="accent2"/>
              </a:buClr>
              <a:buSzPts val="3200"/>
              <a:buFont typeface="Helvetica Neue"/>
              <a:buNone/>
            </a:pPr>
            <a:r>
              <a:rPr b="1" i="0" lang="en-US" sz="3200" u="none">
                <a:solidFill>
                  <a:schemeClr val="accent2"/>
                </a:solidFill>
                <a:latin typeface="Helvetica Neue"/>
                <a:ea typeface="Helvetica Neue"/>
                <a:cs typeface="Helvetica Neue"/>
                <a:sym typeface="Helvetica Neue"/>
              </a:rPr>
              <a:t>Assembly Language</a:t>
            </a:r>
            <a:endParaRPr/>
          </a:p>
        </p:txBody>
      </p:sp>
      <p:sp>
        <p:nvSpPr>
          <p:cNvPr id="121" name="Google Shape;121;p23"/>
          <p:cNvSpPr txBox="1"/>
          <p:nvPr>
            <p:ph idx="1" type="body"/>
          </p:nvPr>
        </p:nvSpPr>
        <p:spPr>
          <a:xfrm>
            <a:off x="685800" y="1143000"/>
            <a:ext cx="7848600" cy="5233987"/>
          </a:xfrm>
          <a:prstGeom prst="rect">
            <a:avLst/>
          </a:prstGeom>
          <a:noFill/>
          <a:ln>
            <a:noFill/>
          </a:ln>
        </p:spPr>
        <p:txBody>
          <a:bodyPr anchorCtr="0" anchor="t" bIns="25400" lIns="63500" spcFirstLastPara="1" rIns="63500" wrap="square" tIns="25400">
            <a:spAutoFit/>
          </a:bodyPr>
          <a:lstStyle/>
          <a:p>
            <a:pPr indent="-203200" lvl="0" marL="203200" rtl="0" algn="l">
              <a:lnSpc>
                <a:spcPct val="75000"/>
              </a:lnSpc>
              <a:spcBef>
                <a:spcPts val="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Basic job of a CPU: execute lots of </a:t>
            </a:r>
            <a:r>
              <a:rPr b="1" i="1" lang="en-US" sz="3200" u="none">
                <a:solidFill>
                  <a:schemeClr val="accent2"/>
                </a:solidFill>
                <a:latin typeface="Helvetica Neue"/>
                <a:ea typeface="Helvetica Neue"/>
                <a:cs typeface="Helvetica Neue"/>
                <a:sym typeface="Helvetica Neue"/>
              </a:rPr>
              <a:t>instructions</a:t>
            </a:r>
            <a:r>
              <a:rPr b="1" i="0" lang="en-US" sz="3200" u="none">
                <a:solidFill>
                  <a:schemeClr val="dk1"/>
                </a:solidFill>
                <a:latin typeface="Helvetica Neue"/>
                <a:ea typeface="Helvetica Neue"/>
                <a:cs typeface="Helvetica Neue"/>
                <a:sym typeface="Helvetica Neue"/>
              </a:rPr>
              <a:t>.</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Instructions are the primitive operations that the CPU may execute.</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Different CPUs implement different sets of instructions.  The set of instructions a particular CPU implements is an </a:t>
            </a:r>
            <a:r>
              <a:rPr b="1" i="1" lang="en-US" sz="3200" u="none">
                <a:solidFill>
                  <a:schemeClr val="accent2"/>
                </a:solidFill>
                <a:latin typeface="Helvetica Neue"/>
                <a:ea typeface="Helvetica Neue"/>
                <a:cs typeface="Helvetica Neue"/>
                <a:sym typeface="Helvetica Neue"/>
              </a:rPr>
              <a:t>Instruction Set Architecture</a:t>
            </a:r>
            <a:r>
              <a:rPr b="1" i="0" lang="en-US" sz="3200" u="none">
                <a:solidFill>
                  <a:schemeClr val="dk1"/>
                </a:solidFill>
                <a:latin typeface="Helvetica Neue"/>
                <a:ea typeface="Helvetica Neue"/>
                <a:cs typeface="Helvetica Neue"/>
                <a:sym typeface="Helvetica Neue"/>
              </a:rPr>
              <a:t> (</a:t>
            </a:r>
            <a:r>
              <a:rPr b="1" i="1" lang="en-US" sz="3200" u="none">
                <a:solidFill>
                  <a:schemeClr val="accent2"/>
                </a:solidFill>
                <a:latin typeface="Helvetica Neue"/>
                <a:ea typeface="Helvetica Neue"/>
                <a:cs typeface="Helvetica Neue"/>
                <a:sym typeface="Helvetica Neue"/>
              </a:rPr>
              <a:t>ISA</a:t>
            </a:r>
            <a:r>
              <a:rPr b="1" i="0" lang="en-US" sz="3200" u="none">
                <a:solidFill>
                  <a:schemeClr val="dk1"/>
                </a:solidFill>
                <a:latin typeface="Helvetica Neue"/>
                <a:ea typeface="Helvetica Neue"/>
                <a:cs typeface="Helvetica Neue"/>
                <a:sym typeface="Helvetica Neue"/>
              </a:rPr>
              <a:t>).</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Examples: Intel 80x86 (Pentium 4), IBM/Motorola PowerPC (Macintosh), MIPS, Intel IA64,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684212" y="146050"/>
            <a:ext cx="8259900"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Instruction Set</a:t>
            </a:r>
            <a:endParaRPr/>
          </a:p>
        </p:txBody>
      </p:sp>
      <p:sp>
        <p:nvSpPr>
          <p:cNvPr id="127" name="Google Shape;127;p24"/>
          <p:cNvSpPr txBox="1"/>
          <p:nvPr>
            <p:ph idx="1" type="body"/>
          </p:nvPr>
        </p:nvSpPr>
        <p:spPr>
          <a:xfrm>
            <a:off x="684212" y="1125537"/>
            <a:ext cx="8271000" cy="5111700"/>
          </a:xfrm>
          <a:prstGeom prst="rect">
            <a:avLst/>
          </a:prstGeom>
          <a:noFill/>
          <a:ln>
            <a:noFill/>
          </a:ln>
        </p:spPr>
        <p:txBody>
          <a:bodyPr anchorCtr="0" anchor="t" bIns="45700" lIns="91425" spcFirstLastPara="1" rIns="91425" wrap="square" tIns="45700">
            <a:noAutofit/>
          </a:bodyPr>
          <a:lstStyle/>
          <a:p>
            <a:pPr indent="-330200" lvl="0" marL="342900" rtl="0" algn="l">
              <a:lnSpc>
                <a:spcPct val="90000"/>
              </a:lnSpc>
              <a:spcBef>
                <a:spcPts val="0"/>
              </a:spcBef>
              <a:spcAft>
                <a:spcPts val="0"/>
              </a:spcAft>
              <a:buClr>
                <a:schemeClr val="folHlink"/>
              </a:buClr>
              <a:buSzPts val="1720"/>
              <a:buFont typeface="Noto Sans Symbols"/>
              <a:buChar char="■"/>
            </a:pPr>
            <a:r>
              <a:rPr b="0" i="0" lang="en-US" sz="3000" u="none">
                <a:solidFill>
                  <a:schemeClr val="dk1"/>
                </a:solidFill>
                <a:latin typeface="Arial"/>
                <a:ea typeface="Arial"/>
                <a:cs typeface="Arial"/>
                <a:sym typeface="Arial"/>
              </a:rPr>
              <a:t>The  instructions of a computer</a:t>
            </a:r>
            <a:endParaRPr sz="1600"/>
          </a:p>
          <a:p>
            <a:pPr indent="-330200" lvl="0" marL="342900" rtl="0" algn="l">
              <a:lnSpc>
                <a:spcPct val="90000"/>
              </a:lnSpc>
              <a:spcBef>
                <a:spcPts val="640"/>
              </a:spcBef>
              <a:spcAft>
                <a:spcPts val="0"/>
              </a:spcAft>
              <a:buClr>
                <a:schemeClr val="folHlink"/>
              </a:buClr>
              <a:buSzPts val="1720"/>
              <a:buFont typeface="Noto Sans Symbols"/>
              <a:buChar char="■"/>
            </a:pPr>
            <a:r>
              <a:rPr b="0" i="0" lang="en-US" sz="3000" u="none">
                <a:solidFill>
                  <a:schemeClr val="dk1"/>
                </a:solidFill>
                <a:latin typeface="Arial"/>
                <a:ea typeface="Arial"/>
                <a:cs typeface="Arial"/>
                <a:sym typeface="Arial"/>
              </a:rPr>
              <a:t>Different computers have different instruction sets</a:t>
            </a:r>
            <a:endParaRPr sz="1600"/>
          </a:p>
          <a:p>
            <a:pPr indent="-273050" lvl="1" marL="742950" rtl="0" algn="l">
              <a:lnSpc>
                <a:spcPct val="90000"/>
              </a:lnSpc>
              <a:spcBef>
                <a:spcPts val="560"/>
              </a:spcBef>
              <a:spcAft>
                <a:spcPts val="0"/>
              </a:spcAft>
              <a:buClr>
                <a:schemeClr val="hlink"/>
              </a:buClr>
              <a:buSzPts val="1340"/>
              <a:buFont typeface="Noto Sans Symbols"/>
              <a:buChar char="■"/>
            </a:pPr>
            <a:r>
              <a:rPr b="0" i="0" lang="en-US" sz="2600" u="none">
                <a:solidFill>
                  <a:schemeClr val="dk1"/>
                </a:solidFill>
                <a:latin typeface="Arial"/>
                <a:ea typeface="Arial"/>
                <a:cs typeface="Arial"/>
                <a:sym typeface="Arial"/>
              </a:rPr>
              <a:t>But with many aspects in common</a:t>
            </a:r>
            <a:endParaRPr sz="1200"/>
          </a:p>
          <a:p>
            <a:pPr indent="-330200" lvl="0" marL="342900" rtl="0" algn="l">
              <a:lnSpc>
                <a:spcPct val="90000"/>
              </a:lnSpc>
              <a:spcBef>
                <a:spcPts val="640"/>
              </a:spcBef>
              <a:spcAft>
                <a:spcPts val="0"/>
              </a:spcAft>
              <a:buClr>
                <a:schemeClr val="folHlink"/>
              </a:buClr>
              <a:buSzPts val="1720"/>
              <a:buFont typeface="Noto Sans Symbols"/>
              <a:buChar char="■"/>
            </a:pPr>
            <a:r>
              <a:rPr b="0" i="0" lang="en-US" sz="3000" u="none">
                <a:solidFill>
                  <a:schemeClr val="dk1"/>
                </a:solidFill>
                <a:latin typeface="Arial"/>
                <a:ea typeface="Arial"/>
                <a:cs typeface="Arial"/>
                <a:sym typeface="Arial"/>
              </a:rPr>
              <a:t>Early computers had very simple instruction sets</a:t>
            </a:r>
            <a:endParaRPr sz="1600"/>
          </a:p>
          <a:p>
            <a:pPr indent="-273050" lvl="1" marL="742950" rtl="0" algn="l">
              <a:lnSpc>
                <a:spcPct val="90000"/>
              </a:lnSpc>
              <a:spcBef>
                <a:spcPts val="560"/>
              </a:spcBef>
              <a:spcAft>
                <a:spcPts val="0"/>
              </a:spcAft>
              <a:buClr>
                <a:schemeClr val="hlink"/>
              </a:buClr>
              <a:buSzPts val="1340"/>
              <a:buFont typeface="Noto Sans Symbols"/>
              <a:buChar char="■"/>
            </a:pPr>
            <a:r>
              <a:rPr b="0" i="0" lang="en-US" sz="2600" u="none">
                <a:solidFill>
                  <a:schemeClr val="dk1"/>
                </a:solidFill>
                <a:latin typeface="Arial"/>
                <a:ea typeface="Arial"/>
                <a:cs typeface="Arial"/>
                <a:sym typeface="Arial"/>
              </a:rPr>
              <a:t>Simplified implementation</a:t>
            </a:r>
            <a:endParaRPr sz="1200"/>
          </a:p>
          <a:p>
            <a:pPr indent="-330200" lvl="0" marL="342900" rtl="0" algn="l">
              <a:lnSpc>
                <a:spcPct val="90000"/>
              </a:lnSpc>
              <a:spcBef>
                <a:spcPts val="640"/>
              </a:spcBef>
              <a:spcAft>
                <a:spcPts val="0"/>
              </a:spcAft>
              <a:buClr>
                <a:schemeClr val="folHlink"/>
              </a:buClr>
              <a:buSzPts val="1720"/>
              <a:buFont typeface="Noto Sans Symbols"/>
              <a:buChar char="■"/>
            </a:pPr>
            <a:r>
              <a:rPr b="0" i="0" lang="en-US" sz="3000" u="none">
                <a:solidFill>
                  <a:schemeClr val="dk1"/>
                </a:solidFill>
                <a:latin typeface="Arial"/>
                <a:ea typeface="Arial"/>
                <a:cs typeface="Arial"/>
                <a:sym typeface="Arial"/>
              </a:rPr>
              <a:t>Many modern computers also have simple instruction sets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609600" y="211137"/>
            <a:ext cx="7005637" cy="474662"/>
          </a:xfrm>
          <a:prstGeom prst="rect">
            <a:avLst/>
          </a:prstGeom>
          <a:noFill/>
          <a:ln>
            <a:noFill/>
          </a:ln>
        </p:spPr>
        <p:txBody>
          <a:bodyPr anchorCtr="0" anchor="t" bIns="25400" lIns="63500" spcFirstLastPara="1" rIns="63500" wrap="square" tIns="25400">
            <a:spAutoFit/>
          </a:bodyPr>
          <a:lstStyle/>
          <a:p>
            <a:pPr indent="0" lvl="0" marL="0" rtl="0" algn="l">
              <a:lnSpc>
                <a:spcPct val="87000"/>
              </a:lnSpc>
              <a:spcBef>
                <a:spcPts val="0"/>
              </a:spcBef>
              <a:spcAft>
                <a:spcPts val="0"/>
              </a:spcAft>
              <a:buClr>
                <a:schemeClr val="accent2"/>
              </a:buClr>
              <a:buSzPts val="3200"/>
              <a:buFont typeface="Helvetica Neue"/>
              <a:buNone/>
            </a:pPr>
            <a:r>
              <a:rPr b="1" i="0" lang="en-US" sz="3200" u="none">
                <a:solidFill>
                  <a:schemeClr val="accent2"/>
                </a:solidFill>
                <a:latin typeface="Helvetica Neue"/>
                <a:ea typeface="Helvetica Neue"/>
                <a:cs typeface="Helvetica Neue"/>
                <a:sym typeface="Helvetica Neue"/>
              </a:rPr>
              <a:t>Assembly Variables: Registers (1/4)</a:t>
            </a:r>
            <a:endParaRPr/>
          </a:p>
        </p:txBody>
      </p:sp>
      <p:sp>
        <p:nvSpPr>
          <p:cNvPr id="133" name="Google Shape;133;p25"/>
          <p:cNvSpPr txBox="1"/>
          <p:nvPr>
            <p:ph idx="1" type="body"/>
          </p:nvPr>
        </p:nvSpPr>
        <p:spPr>
          <a:xfrm>
            <a:off x="685800" y="1219200"/>
            <a:ext cx="7848600" cy="5064000"/>
          </a:xfrm>
          <a:prstGeom prst="rect">
            <a:avLst/>
          </a:prstGeom>
          <a:noFill/>
          <a:ln>
            <a:noFill/>
          </a:ln>
        </p:spPr>
        <p:txBody>
          <a:bodyPr anchorCtr="0" anchor="t" bIns="25400" lIns="63500" spcFirstLastPara="1" rIns="63500" wrap="square" tIns="25400">
            <a:spAutoFit/>
          </a:bodyPr>
          <a:lstStyle/>
          <a:p>
            <a:pPr indent="-203200" lvl="0" marL="203200" rtl="0" algn="l">
              <a:lnSpc>
                <a:spcPct val="75000"/>
              </a:lnSpc>
              <a:spcBef>
                <a:spcPts val="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Unlike HLL like C or Java, assembly cannot use variables</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Why not? Keep Hardware Simple</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Assembly Operands are </a:t>
            </a:r>
            <a:r>
              <a:rPr b="1" i="0" lang="en-US" sz="3200" u="sng">
                <a:solidFill>
                  <a:schemeClr val="accent2"/>
                </a:solidFill>
                <a:latin typeface="Helvetica Neue"/>
                <a:ea typeface="Helvetica Neue"/>
                <a:cs typeface="Helvetica Neue"/>
                <a:sym typeface="Helvetica Neue"/>
              </a:rPr>
              <a:t>registers</a:t>
            </a:r>
            <a:endParaRPr b="1" i="0" sz="3200" u="none">
              <a:solidFill>
                <a:schemeClr val="dk1"/>
              </a:solidFill>
              <a:latin typeface="Helvetica Neue"/>
              <a:ea typeface="Helvetica Neue"/>
              <a:cs typeface="Helvetica Neue"/>
              <a:sym typeface="Helvetica Neue"/>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limited number of special locations built directly into the hardware</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operations can only be performed on these!</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Benefit: Since registers are directly in hardware, they are very fast </a:t>
            </a:r>
            <a:br>
              <a:rPr b="1" i="0" lang="en-US" sz="3200" u="none">
                <a:solidFill>
                  <a:schemeClr val="dk1"/>
                </a:solidFill>
                <a:latin typeface="Helvetica Neue"/>
                <a:ea typeface="Helvetica Neue"/>
                <a:cs typeface="Helvetica Neue"/>
                <a:sym typeface="Helvetica Neue"/>
              </a:rPr>
            </a:br>
            <a:r>
              <a:rPr b="1" i="0" lang="en-US" sz="3200" u="none">
                <a:solidFill>
                  <a:schemeClr val="dk1"/>
                </a:solidFill>
                <a:latin typeface="Helvetica Neue"/>
                <a:ea typeface="Helvetica Neue"/>
                <a:cs typeface="Helvetica Neue"/>
                <a:sym typeface="Helvetica Neue"/>
              </a:rPr>
              <a:t>(faster than 1 billionth of a second)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609600" y="211137"/>
            <a:ext cx="7005637" cy="474662"/>
          </a:xfrm>
          <a:prstGeom prst="rect">
            <a:avLst/>
          </a:prstGeom>
          <a:noFill/>
          <a:ln>
            <a:noFill/>
          </a:ln>
        </p:spPr>
        <p:txBody>
          <a:bodyPr anchorCtr="0" anchor="t" bIns="25400" lIns="63500" spcFirstLastPara="1" rIns="63500" wrap="square" tIns="25400">
            <a:spAutoFit/>
          </a:bodyPr>
          <a:lstStyle/>
          <a:p>
            <a:pPr indent="0" lvl="0" marL="0" rtl="0" algn="l">
              <a:lnSpc>
                <a:spcPct val="87000"/>
              </a:lnSpc>
              <a:spcBef>
                <a:spcPts val="0"/>
              </a:spcBef>
              <a:spcAft>
                <a:spcPts val="0"/>
              </a:spcAft>
              <a:buClr>
                <a:schemeClr val="accent2"/>
              </a:buClr>
              <a:buSzPts val="3200"/>
              <a:buFont typeface="Helvetica Neue"/>
              <a:buNone/>
            </a:pPr>
            <a:r>
              <a:rPr b="1" i="0" lang="en-US" sz="3200" u="none">
                <a:solidFill>
                  <a:schemeClr val="accent2"/>
                </a:solidFill>
                <a:latin typeface="Helvetica Neue"/>
                <a:ea typeface="Helvetica Neue"/>
                <a:cs typeface="Helvetica Neue"/>
                <a:sym typeface="Helvetica Neue"/>
              </a:rPr>
              <a:t>Assembly Variables: Registers (2/4)</a:t>
            </a:r>
            <a:endParaRPr/>
          </a:p>
        </p:txBody>
      </p:sp>
      <p:sp>
        <p:nvSpPr>
          <p:cNvPr id="139" name="Google Shape;139;p26"/>
          <p:cNvSpPr txBox="1"/>
          <p:nvPr>
            <p:ph idx="1" type="body"/>
          </p:nvPr>
        </p:nvSpPr>
        <p:spPr>
          <a:xfrm>
            <a:off x="685800" y="1143000"/>
            <a:ext cx="7848600" cy="4843462"/>
          </a:xfrm>
          <a:prstGeom prst="rect">
            <a:avLst/>
          </a:prstGeom>
          <a:noFill/>
          <a:ln>
            <a:noFill/>
          </a:ln>
        </p:spPr>
        <p:txBody>
          <a:bodyPr anchorCtr="0" anchor="t" bIns="25400" lIns="63500" spcFirstLastPara="1" rIns="63500" wrap="square" tIns="25400">
            <a:spAutoFit/>
          </a:bodyPr>
          <a:lstStyle/>
          <a:p>
            <a:pPr indent="-203200" lvl="0" marL="203200" rtl="0" algn="l">
              <a:lnSpc>
                <a:spcPct val="75000"/>
              </a:lnSpc>
              <a:spcBef>
                <a:spcPts val="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Drawback: Since registers are in hardware, there are a predetermined number of them</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Solution: MIPS code must be very carefully put together to efficiently use registers</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32 registers in MIPS</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Why 32? </a:t>
            </a:r>
            <a:r>
              <a:rPr b="1" i="0" lang="en-US" sz="2800" u="none">
                <a:solidFill>
                  <a:schemeClr val="accent2"/>
                </a:solidFill>
                <a:latin typeface="Helvetica Neue"/>
                <a:ea typeface="Helvetica Neue"/>
                <a:cs typeface="Helvetica Neue"/>
                <a:sym typeface="Helvetica Neue"/>
              </a:rPr>
              <a:t>Smaller is faster</a:t>
            </a:r>
            <a:endParaRPr b="1" i="0" sz="2800" u="none">
              <a:solidFill>
                <a:schemeClr val="dk1"/>
              </a:solidFill>
              <a:latin typeface="Helvetica Neue"/>
              <a:ea typeface="Helvetica Neue"/>
              <a:cs typeface="Helvetica Neue"/>
              <a:sym typeface="Helvetica Neue"/>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Each MIPS register is 32 bits wide</a:t>
            </a:r>
            <a:endParaRPr/>
          </a:p>
          <a:p>
            <a:pPr indent="-190500" lvl="1" marL="685800" rtl="0" algn="l">
              <a:lnSpc>
                <a:spcPct val="85000"/>
              </a:lnSpc>
              <a:spcBef>
                <a:spcPts val="1120"/>
              </a:spcBef>
              <a:spcAft>
                <a:spcPts val="0"/>
              </a:spcAft>
              <a:buClr>
                <a:schemeClr val="dk1"/>
              </a:buClr>
              <a:buSzPts val="2800"/>
              <a:buFont typeface="Helvetica Neue"/>
              <a:buChar char="•"/>
            </a:pPr>
            <a:r>
              <a:rPr b="1" i="0" lang="en-US" sz="2800" u="none">
                <a:solidFill>
                  <a:schemeClr val="dk1"/>
                </a:solidFill>
                <a:latin typeface="Helvetica Neue"/>
                <a:ea typeface="Helvetica Neue"/>
                <a:cs typeface="Helvetica Neue"/>
                <a:sym typeface="Helvetica Neue"/>
              </a:rPr>
              <a:t>Groups of 32 bits called a </a:t>
            </a:r>
            <a:r>
              <a:rPr b="1" i="0" lang="en-US" sz="2800" u="sng">
                <a:solidFill>
                  <a:schemeClr val="accent2"/>
                </a:solidFill>
                <a:latin typeface="Helvetica Neue"/>
                <a:ea typeface="Helvetica Neue"/>
                <a:cs typeface="Helvetica Neue"/>
                <a:sym typeface="Helvetica Neue"/>
              </a:rPr>
              <a:t>word</a:t>
            </a:r>
            <a:r>
              <a:rPr b="1" i="0" lang="en-US" sz="2800" u="none">
                <a:solidFill>
                  <a:schemeClr val="dk1"/>
                </a:solidFill>
                <a:latin typeface="Helvetica Neue"/>
                <a:ea typeface="Helvetica Neue"/>
                <a:cs typeface="Helvetica Neue"/>
                <a:sym typeface="Helvetica Neue"/>
              </a:rPr>
              <a:t> in MIPS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609600" y="211137"/>
            <a:ext cx="7005637" cy="474662"/>
          </a:xfrm>
          <a:prstGeom prst="rect">
            <a:avLst/>
          </a:prstGeom>
          <a:noFill/>
          <a:ln>
            <a:noFill/>
          </a:ln>
        </p:spPr>
        <p:txBody>
          <a:bodyPr anchorCtr="0" anchor="t" bIns="25400" lIns="63500" spcFirstLastPara="1" rIns="63500" wrap="square" tIns="25400">
            <a:spAutoFit/>
          </a:bodyPr>
          <a:lstStyle/>
          <a:p>
            <a:pPr indent="0" lvl="0" marL="0" rtl="0" algn="l">
              <a:lnSpc>
                <a:spcPct val="87000"/>
              </a:lnSpc>
              <a:spcBef>
                <a:spcPts val="0"/>
              </a:spcBef>
              <a:spcAft>
                <a:spcPts val="0"/>
              </a:spcAft>
              <a:buClr>
                <a:schemeClr val="accent2"/>
              </a:buClr>
              <a:buSzPts val="3200"/>
              <a:buFont typeface="Helvetica Neue"/>
              <a:buNone/>
            </a:pPr>
            <a:r>
              <a:rPr b="1" i="0" lang="en-US" sz="3200" u="none">
                <a:solidFill>
                  <a:schemeClr val="accent2"/>
                </a:solidFill>
                <a:latin typeface="Helvetica Neue"/>
                <a:ea typeface="Helvetica Neue"/>
                <a:cs typeface="Helvetica Neue"/>
                <a:sym typeface="Helvetica Neue"/>
              </a:rPr>
              <a:t>Assembly Variables: Registers (3/4)</a:t>
            </a:r>
            <a:endParaRPr/>
          </a:p>
        </p:txBody>
      </p:sp>
      <p:sp>
        <p:nvSpPr>
          <p:cNvPr id="145" name="Google Shape;145;p27"/>
          <p:cNvSpPr txBox="1"/>
          <p:nvPr>
            <p:ph idx="1" type="body"/>
          </p:nvPr>
        </p:nvSpPr>
        <p:spPr>
          <a:xfrm>
            <a:off x="685800" y="1143000"/>
            <a:ext cx="7848600" cy="2681287"/>
          </a:xfrm>
          <a:prstGeom prst="rect">
            <a:avLst/>
          </a:prstGeom>
          <a:noFill/>
          <a:ln>
            <a:noFill/>
          </a:ln>
        </p:spPr>
        <p:txBody>
          <a:bodyPr anchorCtr="0" anchor="t" bIns="25400" lIns="63500" spcFirstLastPara="1" rIns="63500" wrap="square" tIns="25400">
            <a:spAutoFit/>
          </a:bodyPr>
          <a:lstStyle/>
          <a:p>
            <a:pPr indent="-203200" lvl="0" marL="203200" rtl="0" algn="l">
              <a:lnSpc>
                <a:spcPct val="75000"/>
              </a:lnSpc>
              <a:spcBef>
                <a:spcPts val="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Registers are numbered from 0 to 31</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Each register can be referred to by number or name</a:t>
            </a:r>
            <a:endParaRPr/>
          </a:p>
          <a:p>
            <a:pPr indent="-203200" lvl="0" marL="203200" rtl="0" algn="l">
              <a:lnSpc>
                <a:spcPct val="75000"/>
              </a:lnSpc>
              <a:spcBef>
                <a:spcPts val="2080"/>
              </a:spcBef>
              <a:spcAft>
                <a:spcPts val="0"/>
              </a:spcAft>
              <a:buClr>
                <a:schemeClr val="dk1"/>
              </a:buClr>
              <a:buSzPts val="3200"/>
              <a:buFont typeface="Times"/>
              <a:buChar char="•"/>
            </a:pPr>
            <a:r>
              <a:rPr b="1" i="0" lang="en-US" sz="3200" u="none">
                <a:solidFill>
                  <a:schemeClr val="dk1"/>
                </a:solidFill>
                <a:latin typeface="Helvetica Neue"/>
                <a:ea typeface="Helvetica Neue"/>
                <a:cs typeface="Helvetica Neue"/>
                <a:sym typeface="Helvetica Neue"/>
              </a:rPr>
              <a:t>Number references:</a:t>
            </a:r>
            <a:endParaRPr/>
          </a:p>
          <a:p>
            <a:pPr indent="-190500" lvl="1" marL="685800" rtl="0" algn="l">
              <a:lnSpc>
                <a:spcPct val="85000"/>
              </a:lnSpc>
              <a:spcBef>
                <a:spcPts val="1120"/>
              </a:spcBef>
              <a:spcAft>
                <a:spcPts val="0"/>
              </a:spcAft>
              <a:buClr>
                <a:schemeClr val="dk1"/>
              </a:buClr>
              <a:buSzPts val="2800"/>
              <a:buFont typeface="Courier New"/>
              <a:buNone/>
            </a:pPr>
            <a:r>
              <a:rPr b="1" i="0" lang="en-US" sz="2800" u="none">
                <a:solidFill>
                  <a:schemeClr val="dk1"/>
                </a:solidFill>
                <a:latin typeface="Courier New"/>
                <a:ea typeface="Courier New"/>
                <a:cs typeface="Courier New"/>
                <a:sym typeface="Courier New"/>
              </a:rPr>
              <a:t>$0, $1, $2, … $30, $31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