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B501882-50C7-4D90-BFDA-C881711EF0CD}">
  <a:tblStyle styleId="{CB501882-50C7-4D90-BFDA-C881711EF0C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11ed0cd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11ed0cd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11ed0cda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11ed0cda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11ed0cda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11ed0cda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11ed0cda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11ed0cda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11ed0cda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11ed0cda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11ed0cda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11ed0cda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11ed0cda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11ed0cda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11ed0cda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11ed0cda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11ed0cda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f11ed0cda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Memory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bit of information theory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Bit </a:t>
            </a:r>
            <a:r>
              <a:rPr lang="en"/>
              <a:t>is a binary digit, as well as a unit of information.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bit, two possibilities: 0, 1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bits, four possibilities: 00, 01, 10, 11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b</a:t>
            </a:r>
            <a:r>
              <a:rPr lang="en"/>
              <a:t> bits, 2</a:t>
            </a:r>
            <a:r>
              <a:rPr baseline="30000" i="1" lang="en"/>
              <a:t>b</a:t>
            </a:r>
            <a:r>
              <a:rPr lang="en"/>
              <a:t> possibilities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Byte</a:t>
            </a:r>
            <a:r>
              <a:rPr lang="en"/>
              <a:t> is 8 Bits, it can hold one of 256 values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specify one of </a:t>
            </a:r>
            <a:r>
              <a:rPr i="1" lang="en"/>
              <a:t>N</a:t>
            </a:r>
            <a:r>
              <a:rPr lang="en"/>
              <a:t> values: smallest value of </a:t>
            </a:r>
            <a:r>
              <a:rPr i="1" lang="en"/>
              <a:t>b</a:t>
            </a:r>
            <a:r>
              <a:rPr lang="en"/>
              <a:t> so 2</a:t>
            </a:r>
            <a:r>
              <a:rPr baseline="30000" i="1" lang="en"/>
              <a:t>b</a:t>
            </a:r>
            <a:r>
              <a:rPr i="1" lang="en"/>
              <a:t> </a:t>
            </a:r>
            <a:r>
              <a:rPr lang="en"/>
              <a:t>≤ </a:t>
            </a:r>
            <a:r>
              <a:rPr i="1" lang="en"/>
              <a:t>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Taking </a:t>
            </a:r>
            <a:r>
              <a:rPr i="1" lang="en"/>
              <a:t>log</a:t>
            </a:r>
            <a:r>
              <a:rPr lang="en"/>
              <a:t> base 2 of both sides: </a:t>
            </a:r>
            <a:r>
              <a:rPr i="1" lang="en"/>
              <a:t>b</a:t>
            </a:r>
            <a:r>
              <a:rPr lang="en"/>
              <a:t> ≤ </a:t>
            </a:r>
            <a:r>
              <a:rPr i="1" lang="en"/>
              <a:t>log</a:t>
            </a:r>
            <a:r>
              <a:rPr baseline="-25000" i="1" lang="en"/>
              <a:t>2</a:t>
            </a:r>
            <a:r>
              <a:rPr lang="en"/>
              <a:t> </a:t>
            </a:r>
            <a:r>
              <a:rPr i="1" lang="en"/>
              <a:t>N</a:t>
            </a:r>
            <a:endParaRPr i="1"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bit of information theory cont.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coin flip with one outcome: One bit of information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Six sided die with one outcome: </a:t>
            </a:r>
            <a:r>
              <a:rPr i="1" lang="en"/>
              <a:t>log</a:t>
            </a:r>
            <a:r>
              <a:rPr baseline="-25000" i="1" lang="en"/>
              <a:t>2</a:t>
            </a:r>
            <a:r>
              <a:rPr i="1" lang="en"/>
              <a:t> 6</a:t>
            </a:r>
            <a:r>
              <a:rPr lang="en"/>
              <a:t> bits of information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probability of the outcome is 1 in </a:t>
            </a:r>
            <a:r>
              <a:rPr i="1" lang="en"/>
              <a:t>N</a:t>
            </a:r>
            <a:r>
              <a:rPr lang="en"/>
              <a:t>, the outcome contains </a:t>
            </a:r>
            <a:r>
              <a:rPr i="1" lang="en"/>
              <a:t>log</a:t>
            </a:r>
            <a:r>
              <a:rPr baseline="-25000" i="1" lang="en"/>
              <a:t>2</a:t>
            </a:r>
            <a:r>
              <a:rPr i="1" lang="en"/>
              <a:t> N</a:t>
            </a:r>
            <a:r>
              <a:rPr lang="en"/>
              <a:t> bits of information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the probability of the outcome is </a:t>
            </a:r>
            <a:r>
              <a:rPr i="1" lang="en"/>
              <a:t>p</a:t>
            </a:r>
            <a:r>
              <a:rPr lang="en"/>
              <a:t>, the information content is -</a:t>
            </a:r>
            <a:r>
              <a:rPr i="1" lang="en"/>
              <a:t>log</a:t>
            </a:r>
            <a:r>
              <a:rPr baseline="-25000" i="1" lang="en"/>
              <a:t>2</a:t>
            </a:r>
            <a:r>
              <a:rPr i="1" lang="en"/>
              <a:t> p</a:t>
            </a:r>
            <a:endParaRPr i="1"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called the </a:t>
            </a:r>
            <a:r>
              <a:rPr b="1" lang="en"/>
              <a:t>self-information</a:t>
            </a:r>
            <a:r>
              <a:rPr lang="en"/>
              <a:t> of the outcome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Storage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Main Memory</a:t>
            </a:r>
            <a:r>
              <a:rPr lang="en"/>
              <a:t>: holds data of processes when running (Random Access Memory)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Main memory is </a:t>
            </a:r>
            <a:r>
              <a:rPr b="1" lang="en"/>
              <a:t>volatile</a:t>
            </a:r>
            <a:r>
              <a:rPr lang="en"/>
              <a:t>,</a:t>
            </a:r>
            <a:r>
              <a:rPr b="1" lang="en"/>
              <a:t> </a:t>
            </a:r>
            <a:r>
              <a:rPr lang="en"/>
              <a:t>when the computer shuts down the contents in main memory is lost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Most computers have 2-8 gibibytes (GiB, 2</a:t>
            </a:r>
            <a:r>
              <a:rPr baseline="30000" lang="en"/>
              <a:t>30</a:t>
            </a:r>
            <a:r>
              <a:rPr lang="en"/>
              <a:t> bytes)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processes read/write files, they are stored on a hard disk drives (HDD) or solid state drives (SSD)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These drives are </a:t>
            </a:r>
            <a:r>
              <a:rPr b="1" lang="en"/>
              <a:t>non-volatile</a:t>
            </a:r>
            <a:r>
              <a:rPr lang="en"/>
              <a:t>, used for long term storage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Most computers HDDs have 500 gigabytes (GB, 10</a:t>
            </a:r>
            <a:r>
              <a:rPr baseline="30000" lang="en"/>
              <a:t>9</a:t>
            </a:r>
            <a:r>
              <a:rPr lang="en"/>
              <a:t> bytes) to 2 terabytes (TB, 10</a:t>
            </a:r>
            <a:r>
              <a:rPr baseline="30000" lang="en"/>
              <a:t>12</a:t>
            </a:r>
            <a:r>
              <a:rPr lang="en"/>
              <a:t> bytes)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 Spaces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Physical Address</a:t>
            </a:r>
            <a:r>
              <a:rPr lang="en"/>
              <a:t>: an integer each byte in memory specifies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set of valid physical addresses is called the </a:t>
            </a:r>
            <a:r>
              <a:rPr b="1" lang="en"/>
              <a:t>physical</a:t>
            </a:r>
            <a:r>
              <a:rPr lang="en"/>
              <a:t> </a:t>
            </a:r>
            <a:r>
              <a:rPr b="1" lang="en"/>
              <a:t>address space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Runs from 0 to </a:t>
            </a:r>
            <a:r>
              <a:rPr i="1" lang="en"/>
              <a:t>N - 1</a:t>
            </a:r>
            <a:r>
              <a:rPr lang="en"/>
              <a:t>, where </a:t>
            </a:r>
            <a:r>
              <a:rPr i="1" lang="en"/>
              <a:t>N</a:t>
            </a:r>
            <a:r>
              <a:rPr lang="en"/>
              <a:t> = size of main memory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Virtual Memory</a:t>
            </a:r>
            <a:r>
              <a:rPr lang="en"/>
              <a:t>: When computers make programs virtualize programs to not deal with physical addresses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Programs can use </a:t>
            </a:r>
            <a:r>
              <a:rPr b="1" lang="en"/>
              <a:t>virtual addresses</a:t>
            </a:r>
            <a:r>
              <a:rPr lang="en"/>
              <a:t>, numbered 0 to </a:t>
            </a:r>
            <a:r>
              <a:rPr i="1" lang="en"/>
              <a:t>M - 1</a:t>
            </a:r>
            <a:r>
              <a:rPr lang="en"/>
              <a:t>, </a:t>
            </a:r>
            <a:r>
              <a:rPr i="1" lang="en"/>
              <a:t>M</a:t>
            </a:r>
            <a:r>
              <a:rPr lang="en"/>
              <a:t> = number of valid virtual addresses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32-bit systems: virtual addresses are 32 bits, 64-bit systems are 64 bit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a program read/writes values in memory, it generates Virtual Memory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 Translation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a virtual address (VA) translate to a physical address (PA)?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When a program reads or writes a variable, the CPU generates a VA.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memory management unit (MMU) splits the VA into two parts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Page number + Offset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MMU finds the page number in the translation lookaside buffer (TLB)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Corresponding physical page number + offset = PA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 is passed through memory, reads/writes given location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Segments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of a running process is organized into five segments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Code Segment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Contains program text (machine language instructions)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Static Segment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Contains immutable values (string literals, ex. </a:t>
            </a:r>
            <a:r>
              <a:rPr lang="en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“Hello World!”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Global Segment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Contains global variables and local variables (declared as </a:t>
            </a:r>
            <a:r>
              <a:rPr lang="en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Heap Segment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Contains chunks of memory allocated at run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Stack Segment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Contains the call stack (sequence of stack frames)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Local Variables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Automatic </a:t>
            </a:r>
            <a:r>
              <a:rPr lang="en"/>
              <a:t>variables: local variables on the stack that are allocated automatically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Freed automatically when function returns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Static </a:t>
            </a:r>
            <a:r>
              <a:rPr lang="en"/>
              <a:t>variables: variable that is allocated in the global segment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Initialized when program starts, keeps value from each function call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Local Variables cont.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3133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/>
              <a:t> indicates that </a:t>
            </a:r>
            <a:r>
              <a:rPr lang="en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counter</a:t>
            </a:r>
            <a:r>
              <a:rPr lang="en"/>
              <a:t> is a </a:t>
            </a:r>
            <a:r>
              <a:rPr b="1" lang="en"/>
              <a:t>static </a:t>
            </a:r>
            <a:r>
              <a:rPr lang="en"/>
              <a:t>local variable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initialization happens once, when the program starts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Adding this function to another program makes </a:t>
            </a:r>
            <a:r>
              <a:rPr lang="en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counter</a:t>
            </a:r>
            <a:r>
              <a:rPr lang="en"/>
              <a:t> allocated in the global segment along with global variables, not in the stack</a:t>
            </a:r>
            <a:endParaRPr/>
          </a:p>
        </p:txBody>
      </p:sp>
      <p:graphicFrame>
        <p:nvGraphicFramePr>
          <p:cNvPr id="104" name="Google Shape;104;p21"/>
          <p:cNvGraphicFramePr/>
          <p:nvPr/>
        </p:nvGraphicFramePr>
        <p:xfrm>
          <a:off x="407475" y="1017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{CB501882-50C7-4D90-BFDA-C881711EF0CD}</a:tableStyleId>
              </a:tblPr>
              <a:tblGrid>
                <a:gridCol w="7610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times_called()</a:t>
                      </a:r>
                      <a:endParaRPr sz="15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endParaRPr sz="15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static int counter = 0;</a:t>
                      </a:r>
                      <a:endParaRPr sz="15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counter++;</a:t>
                      </a:r>
                      <a:endParaRPr sz="15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return counter;</a:t>
                      </a:r>
                      <a:endParaRPr sz="15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5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