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88BE88A-B538-4A90-8CF5-AA426EB3E3A3}">
  <a:tblStyle styleId="{288BE88A-B538-4A90-8CF5-AA426EB3E3A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11" Type="http://schemas.openxmlformats.org/officeDocument/2006/relationships/slide" Target="slides/slide5.xml"/><Relationship Id="rId10" Type="http://schemas.openxmlformats.org/officeDocument/2006/relationships/slide" Target="slides/slide4.xml"/><Relationship Id="rId12" Type="http://schemas.openxmlformats.org/officeDocument/2006/relationships/slide" Target="slides/slide6.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f6bc6ef9b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f6bc6ef9b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f6bc6ef9b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f6bc6ef9b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f6bc6ef9b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f6bc6ef9b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f6bc6ef9b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f6bc6ef9b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f6bc6ef9b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f6bc6ef9b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f6bc6ef9b6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f6bc6ef9b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Files and File Systems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Files and file systems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When a process completes, or crashes, data stored in main memory is lost</a:t>
            </a:r>
            <a:endParaRPr/>
          </a:p>
          <a:p>
            <a:pPr indent="-317500" lvl="1" marL="914400" rtl="0" algn="l">
              <a:lnSpc>
                <a:spcPct val="115000"/>
              </a:lnSpc>
              <a:spcBef>
                <a:spcPts val="0"/>
              </a:spcBef>
              <a:spcAft>
                <a:spcPts val="0"/>
              </a:spcAft>
              <a:buSzPts val="1400"/>
              <a:buChar char="○"/>
            </a:pPr>
            <a:r>
              <a:rPr lang="en"/>
              <a:t>Data stored in HDDs or SSDs is “persistent”, meaning it survives after the process stops</a:t>
            </a:r>
            <a:endParaRPr/>
          </a:p>
          <a:p>
            <a:pPr indent="-342900" lvl="0" marL="457200" rtl="0" algn="l">
              <a:lnSpc>
                <a:spcPct val="115000"/>
              </a:lnSpc>
              <a:spcBef>
                <a:spcPts val="0"/>
              </a:spcBef>
              <a:spcAft>
                <a:spcPts val="0"/>
              </a:spcAft>
              <a:buSzPts val="1800"/>
              <a:buChar char="●"/>
            </a:pPr>
            <a:r>
              <a:rPr lang="en"/>
              <a:t>HDDs are complicated, SSDs are simpler but still raise complications</a:t>
            </a:r>
            <a:endParaRPr/>
          </a:p>
          <a:p>
            <a:pPr indent="-317500" lvl="1" marL="914400" rtl="0" algn="l">
              <a:lnSpc>
                <a:spcPct val="115000"/>
              </a:lnSpc>
              <a:spcBef>
                <a:spcPts val="0"/>
              </a:spcBef>
              <a:spcAft>
                <a:spcPts val="0"/>
              </a:spcAft>
              <a:buSzPts val="1400"/>
              <a:buChar char="○"/>
            </a:pPr>
            <a:r>
              <a:rPr lang="en"/>
              <a:t>To solve complications programmer's need an appropriate abstraction of persistent storage hardware</a:t>
            </a:r>
            <a:endParaRPr/>
          </a:p>
          <a:p>
            <a:pPr indent="-342900" lvl="0" marL="457200" rtl="0" algn="l">
              <a:lnSpc>
                <a:spcPct val="115000"/>
              </a:lnSpc>
              <a:spcBef>
                <a:spcPts val="0"/>
              </a:spcBef>
              <a:spcAft>
                <a:spcPts val="0"/>
              </a:spcAft>
              <a:buSzPts val="1800"/>
              <a:buChar char="●"/>
            </a:pPr>
            <a:r>
              <a:rPr lang="en"/>
              <a:t>File System: the most common abstraction</a:t>
            </a:r>
            <a:endParaRPr/>
          </a:p>
          <a:p>
            <a:pPr indent="-317500" lvl="1" marL="914400" rtl="0" algn="l">
              <a:lnSpc>
                <a:spcPct val="115000"/>
              </a:lnSpc>
              <a:spcBef>
                <a:spcPts val="0"/>
              </a:spcBef>
              <a:spcAft>
                <a:spcPts val="0"/>
              </a:spcAft>
              <a:buSzPts val="1400"/>
              <a:buChar char="○"/>
            </a:pPr>
            <a:r>
              <a:rPr lang="en"/>
              <a:t>Mapping from each files name to its contents</a:t>
            </a:r>
            <a:endParaRPr/>
          </a:p>
          <a:p>
            <a:pPr indent="-317500" lvl="1" marL="914400" rtl="0" algn="l">
              <a:lnSpc>
                <a:spcPct val="115000"/>
              </a:lnSpc>
              <a:spcBef>
                <a:spcPts val="0"/>
              </a:spcBef>
              <a:spcAft>
                <a:spcPts val="0"/>
              </a:spcAft>
              <a:buSzPts val="1400"/>
              <a:buChar char="○"/>
            </a:pPr>
            <a:r>
              <a:rPr lang="en"/>
              <a:t>A file is a sequence of bytes</a:t>
            </a:r>
            <a:endParaRPr/>
          </a:p>
          <a:p>
            <a:pPr indent="-317500" lvl="1" marL="914400" rtl="0" algn="l">
              <a:lnSpc>
                <a:spcPct val="115000"/>
              </a:lnSpc>
              <a:spcBef>
                <a:spcPts val="0"/>
              </a:spcBef>
              <a:spcAft>
                <a:spcPts val="0"/>
              </a:spcAft>
              <a:buSzPts val="1400"/>
              <a:buChar char="○"/>
            </a:pPr>
            <a:r>
              <a:rPr lang="en"/>
              <a:t>File names are usually strings, and usually hierarchical </a:t>
            </a:r>
            <a:endParaRPr/>
          </a:p>
          <a:p>
            <a:pPr indent="0" lvl="0" marL="0" rtl="0" algn="l">
              <a:lnSpc>
                <a:spcPct val="115000"/>
              </a:lnSpc>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Files and file systems cont.</a:t>
            </a:r>
            <a:endParaRPr/>
          </a:p>
        </p:txBody>
      </p:sp>
      <p:sp>
        <p:nvSpPr>
          <p:cNvPr id="67" name="Google Shape;67;p15"/>
          <p:cNvSpPr txBox="1"/>
          <p:nvPr>
            <p:ph idx="1" type="body"/>
          </p:nvPr>
        </p:nvSpPr>
        <p:spPr>
          <a:xfrm>
            <a:off x="104075" y="771475"/>
            <a:ext cx="8871900" cy="42957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Char char="●"/>
            </a:pPr>
            <a:r>
              <a:rPr lang="en" sz="1900"/>
              <a:t>For example, the following code opens a file and reads the first byte:</a:t>
            </a:r>
            <a:endParaRPr sz="1900"/>
          </a:p>
          <a:p>
            <a:pPr indent="0" lvl="0" marL="0" rtl="0" algn="l">
              <a:lnSpc>
                <a:spcPct val="115000"/>
              </a:lnSpc>
              <a:spcBef>
                <a:spcPts val="1200"/>
              </a:spcBef>
              <a:spcAft>
                <a:spcPts val="0"/>
              </a:spcAft>
              <a:buNone/>
            </a:pPr>
            <a:r>
              <a:t/>
            </a:r>
            <a:endParaRPr sz="1900"/>
          </a:p>
          <a:p>
            <a:pPr indent="0" lvl="0" marL="0" rtl="0" algn="l">
              <a:lnSpc>
                <a:spcPct val="115000"/>
              </a:lnSpc>
              <a:spcBef>
                <a:spcPts val="1200"/>
              </a:spcBef>
              <a:spcAft>
                <a:spcPts val="0"/>
              </a:spcAft>
              <a:buNone/>
            </a:pPr>
            <a:r>
              <a:t/>
            </a:r>
            <a:endParaRPr sz="1900"/>
          </a:p>
          <a:p>
            <a:pPr indent="-349250" lvl="0" marL="457200" rtl="0" algn="l">
              <a:lnSpc>
                <a:spcPct val="115000"/>
              </a:lnSpc>
              <a:spcBef>
                <a:spcPts val="1200"/>
              </a:spcBef>
              <a:spcAft>
                <a:spcPts val="0"/>
              </a:spcAft>
              <a:buSzPts val="1900"/>
              <a:buChar char="●"/>
            </a:pPr>
            <a:r>
              <a:rPr lang="en" sz="1900"/>
              <a:t>When the code runs:</a:t>
            </a:r>
            <a:endParaRPr sz="1900"/>
          </a:p>
          <a:p>
            <a:pPr indent="-323850" lvl="1" marL="914400" rtl="0" algn="l">
              <a:lnSpc>
                <a:spcPct val="150000"/>
              </a:lnSpc>
              <a:spcBef>
                <a:spcPts val="0"/>
              </a:spcBef>
              <a:spcAft>
                <a:spcPts val="0"/>
              </a:spcAft>
              <a:buSzPts val="1500"/>
              <a:buChar char="○"/>
            </a:pPr>
            <a:r>
              <a:rPr b="1" lang="en" sz="1500">
                <a:highlight>
                  <a:srgbClr val="EFEFEF"/>
                </a:highlight>
                <a:latin typeface="Courier New"/>
                <a:ea typeface="Courier New"/>
                <a:cs typeface="Courier New"/>
                <a:sym typeface="Courier New"/>
              </a:rPr>
              <a:t>fopen</a:t>
            </a:r>
            <a:r>
              <a:rPr lang="en" sz="1500"/>
              <a:t>: uses filename to find top level directory </a:t>
            </a:r>
            <a:r>
              <a:rPr lang="en" sz="1500">
                <a:highlight>
                  <a:srgbClr val="EFEFEF"/>
                </a:highlight>
                <a:latin typeface="Courier New"/>
                <a:ea typeface="Courier New"/>
                <a:cs typeface="Courier New"/>
                <a:sym typeface="Courier New"/>
              </a:rPr>
              <a:t>/</a:t>
            </a:r>
            <a:r>
              <a:rPr lang="en" sz="1500"/>
              <a:t>, subdirectory </a:t>
            </a:r>
            <a:r>
              <a:rPr lang="en" sz="1500">
                <a:highlight>
                  <a:srgbClr val="EFEFEF"/>
                </a:highlight>
                <a:latin typeface="Courier New"/>
                <a:ea typeface="Courier New"/>
                <a:cs typeface="Courier New"/>
                <a:sym typeface="Courier New"/>
              </a:rPr>
              <a:t>home</a:t>
            </a:r>
            <a:r>
              <a:rPr lang="en" sz="1500"/>
              <a:t>, sub-subdirectory </a:t>
            </a:r>
            <a:r>
              <a:rPr lang="en" sz="1500">
                <a:highlight>
                  <a:srgbClr val="EFEFEF"/>
                </a:highlight>
                <a:latin typeface="Courier New"/>
                <a:ea typeface="Courier New"/>
                <a:cs typeface="Courier New"/>
                <a:sym typeface="Courier New"/>
              </a:rPr>
              <a:t>downey</a:t>
            </a:r>
            <a:endParaRPr sz="1500">
              <a:highlight>
                <a:srgbClr val="EFEFEF"/>
              </a:highlight>
              <a:latin typeface="Courier New"/>
              <a:ea typeface="Courier New"/>
              <a:cs typeface="Courier New"/>
              <a:sym typeface="Courier New"/>
            </a:endParaRPr>
          </a:p>
          <a:p>
            <a:pPr indent="-323850" lvl="1" marL="914400" rtl="0" algn="l">
              <a:lnSpc>
                <a:spcPct val="150000"/>
              </a:lnSpc>
              <a:spcBef>
                <a:spcPts val="0"/>
              </a:spcBef>
              <a:spcAft>
                <a:spcPts val="0"/>
              </a:spcAft>
              <a:buSzPts val="1500"/>
              <a:buFont typeface="Courier New"/>
              <a:buChar char="○"/>
            </a:pPr>
            <a:r>
              <a:rPr b="1" lang="en" sz="1500">
                <a:highlight>
                  <a:srgbClr val="EFEFEF"/>
                </a:highlight>
                <a:latin typeface="Courier New"/>
                <a:ea typeface="Courier New"/>
                <a:cs typeface="Courier New"/>
                <a:sym typeface="Courier New"/>
              </a:rPr>
              <a:t>file.txt</a:t>
            </a:r>
            <a:r>
              <a:rPr lang="en" sz="1500"/>
              <a:t> is found and opens for reading</a:t>
            </a:r>
            <a:endParaRPr sz="1500"/>
          </a:p>
          <a:p>
            <a:pPr indent="-323850" lvl="1" marL="914400" rtl="0" algn="l">
              <a:lnSpc>
                <a:spcPct val="150000"/>
              </a:lnSpc>
              <a:spcBef>
                <a:spcPts val="0"/>
              </a:spcBef>
              <a:spcAft>
                <a:spcPts val="0"/>
              </a:spcAft>
              <a:buSzPts val="1500"/>
              <a:buFont typeface="Courier New"/>
              <a:buChar char="○"/>
            </a:pPr>
            <a:r>
              <a:rPr b="1" lang="en" sz="1500">
                <a:highlight>
                  <a:srgbClr val="EFEFEF"/>
                </a:highlight>
                <a:latin typeface="Courier New"/>
                <a:ea typeface="Courier New"/>
                <a:cs typeface="Courier New"/>
                <a:sym typeface="Courier New"/>
              </a:rPr>
              <a:t>fgetc</a:t>
            </a:r>
            <a:r>
              <a:rPr lang="en" sz="1500"/>
              <a:t> is called, the OS checks if the next character of the file is in memory</a:t>
            </a:r>
            <a:endParaRPr sz="1500"/>
          </a:p>
          <a:p>
            <a:pPr indent="-323850" lvl="2" marL="1371600" rtl="0" algn="l">
              <a:lnSpc>
                <a:spcPct val="150000"/>
              </a:lnSpc>
              <a:spcBef>
                <a:spcPts val="0"/>
              </a:spcBef>
              <a:spcAft>
                <a:spcPts val="0"/>
              </a:spcAft>
              <a:buSzPts val="1500"/>
              <a:buChar char="■"/>
            </a:pPr>
            <a:r>
              <a:rPr lang="en" sz="1500"/>
              <a:t>If it is, the next character is read, it advances to the file position, and returns the result</a:t>
            </a:r>
            <a:endParaRPr sz="1500"/>
          </a:p>
          <a:p>
            <a:pPr indent="-323850" lvl="2" marL="1371600" rtl="0" algn="l">
              <a:lnSpc>
                <a:spcPct val="150000"/>
              </a:lnSpc>
              <a:spcBef>
                <a:spcPts val="0"/>
              </a:spcBef>
              <a:spcAft>
                <a:spcPts val="0"/>
              </a:spcAft>
              <a:buSzPts val="1500"/>
              <a:buChar char="■"/>
            </a:pPr>
            <a:r>
              <a:rPr lang="en" sz="1500"/>
              <a:t>If it is not, the OS issues an I/O request to get the next block</a:t>
            </a:r>
            <a:endParaRPr sz="1500"/>
          </a:p>
          <a:p>
            <a:pPr indent="-323850" lvl="1" marL="914400" rtl="0" algn="l">
              <a:lnSpc>
                <a:spcPct val="150000"/>
              </a:lnSpc>
              <a:spcBef>
                <a:spcPts val="0"/>
              </a:spcBef>
              <a:spcAft>
                <a:spcPts val="0"/>
              </a:spcAft>
              <a:buSzPts val="1500"/>
              <a:buChar char="○"/>
            </a:pPr>
            <a:r>
              <a:rPr lang="en" sz="1500"/>
              <a:t>When the I/O request is complete, the new data block is stored in memory</a:t>
            </a:r>
            <a:endParaRPr sz="1500"/>
          </a:p>
        </p:txBody>
      </p:sp>
      <p:graphicFrame>
        <p:nvGraphicFramePr>
          <p:cNvPr id="68" name="Google Shape;68;p15"/>
          <p:cNvGraphicFramePr/>
          <p:nvPr/>
        </p:nvGraphicFramePr>
        <p:xfrm>
          <a:off x="766850" y="1280150"/>
          <a:ext cx="3000000" cy="3000000"/>
        </p:xfrm>
        <a:graphic>
          <a:graphicData uri="http://schemas.openxmlformats.org/drawingml/2006/table">
            <a:tbl>
              <a:tblPr>
                <a:noFill/>
                <a:tableStyleId>{288BE88A-B538-4A90-8CF5-AA426EB3E3A3}</a:tableStyleId>
              </a:tblPr>
              <a:tblGrid>
                <a:gridCol w="7610300"/>
              </a:tblGrid>
              <a:tr h="381000">
                <a:tc>
                  <a:txBody>
                    <a:bodyPr/>
                    <a:lstStyle/>
                    <a:p>
                      <a:pPr indent="0" lvl="0" marL="0" rtl="0" algn="l">
                        <a:lnSpc>
                          <a:spcPct val="135714"/>
                        </a:lnSpc>
                        <a:spcBef>
                          <a:spcPts val="0"/>
                        </a:spcBef>
                        <a:spcAft>
                          <a:spcPts val="0"/>
                        </a:spcAft>
                        <a:buNone/>
                      </a:pPr>
                      <a:r>
                        <a:rPr lang="en" sz="1300">
                          <a:latin typeface="Courier New"/>
                          <a:ea typeface="Courier New"/>
                          <a:cs typeface="Courier New"/>
                          <a:sym typeface="Courier New"/>
                        </a:rPr>
                        <a:t>   FILE *fp = fopen("/home/downey/file.txt", "r");</a:t>
                      </a:r>
                      <a:endParaRPr sz="1300">
                        <a:latin typeface="Courier New"/>
                        <a:ea typeface="Courier New"/>
                        <a:cs typeface="Courier New"/>
                        <a:sym typeface="Courier New"/>
                      </a:endParaRPr>
                    </a:p>
                    <a:p>
                      <a:pPr indent="0" lvl="0" marL="0" rtl="0" algn="l">
                        <a:lnSpc>
                          <a:spcPct val="135714"/>
                        </a:lnSpc>
                        <a:spcBef>
                          <a:spcPts val="0"/>
                        </a:spcBef>
                        <a:spcAft>
                          <a:spcPts val="0"/>
                        </a:spcAft>
                        <a:buNone/>
                      </a:pPr>
                      <a:r>
                        <a:rPr lang="en" sz="1300">
                          <a:latin typeface="Courier New"/>
                          <a:ea typeface="Courier New"/>
                          <a:cs typeface="Courier New"/>
                          <a:sym typeface="Courier New"/>
                        </a:rPr>
                        <a:t>   char c = fgetc(fp);</a:t>
                      </a:r>
                      <a:endParaRPr sz="1300">
                        <a:latin typeface="Courier New"/>
                        <a:ea typeface="Courier New"/>
                        <a:cs typeface="Courier New"/>
                        <a:sym typeface="Courier New"/>
                      </a:endParaRPr>
                    </a:p>
                    <a:p>
                      <a:pPr indent="0" lvl="0" marL="0" rtl="0" algn="l">
                        <a:lnSpc>
                          <a:spcPct val="135714"/>
                        </a:lnSpc>
                        <a:spcBef>
                          <a:spcPts val="0"/>
                        </a:spcBef>
                        <a:spcAft>
                          <a:spcPts val="0"/>
                        </a:spcAft>
                        <a:buNone/>
                      </a:pPr>
                      <a:r>
                        <a:rPr lang="en" sz="1300">
                          <a:latin typeface="Courier New"/>
                          <a:ea typeface="Courier New"/>
                          <a:cs typeface="Courier New"/>
                          <a:sym typeface="Courier New"/>
                        </a:rPr>
                        <a:t>   fclose(fp);</a:t>
                      </a:r>
                      <a:endParaRPr sz="1300">
                        <a:latin typeface="Courier New"/>
                        <a:ea typeface="Courier New"/>
                        <a:cs typeface="Courier New"/>
                        <a:sym typeface="Courier New"/>
                      </a:endParaRPr>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EFEFEF"/>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Disk performance</a:t>
            </a:r>
            <a:endParaRPr/>
          </a:p>
        </p:txBody>
      </p:sp>
      <p:sp>
        <p:nvSpPr>
          <p:cNvPr id="74" name="Google Shape;74;p16"/>
          <p:cNvSpPr txBox="1"/>
          <p:nvPr>
            <p:ph idx="1" type="body"/>
          </p:nvPr>
        </p:nvSpPr>
        <p:spPr>
          <a:xfrm>
            <a:off x="311700" y="761425"/>
            <a:ext cx="8520600" cy="42450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The gap in performance between main memory and persistent storage is one of the major challenges of computer system design. Operating systems and hardware provide several features intended to “fill in” this gap:</a:t>
            </a:r>
            <a:endParaRPr/>
          </a:p>
          <a:p>
            <a:pPr indent="-298450" lvl="1" marL="914400" rtl="0" algn="l">
              <a:lnSpc>
                <a:spcPct val="150000"/>
              </a:lnSpc>
              <a:spcBef>
                <a:spcPts val="0"/>
              </a:spcBef>
              <a:spcAft>
                <a:spcPts val="0"/>
              </a:spcAft>
              <a:buClr>
                <a:schemeClr val="dk1"/>
              </a:buClr>
              <a:buSzPts val="1100"/>
              <a:buChar char="○"/>
            </a:pPr>
            <a:r>
              <a:rPr b="1" lang="en"/>
              <a:t>Block transfers</a:t>
            </a:r>
            <a:r>
              <a:rPr lang="en"/>
              <a:t>: Systems generally try to read large blocks each time they access the disk as it takes time to load a single byte from a disk</a:t>
            </a:r>
            <a:endParaRPr/>
          </a:p>
          <a:p>
            <a:pPr indent="-298450" lvl="1" marL="914400" rtl="0" algn="l">
              <a:lnSpc>
                <a:spcPct val="150000"/>
              </a:lnSpc>
              <a:spcBef>
                <a:spcPts val="0"/>
              </a:spcBef>
              <a:spcAft>
                <a:spcPts val="0"/>
              </a:spcAft>
              <a:buClr>
                <a:schemeClr val="dk1"/>
              </a:buClr>
              <a:buSzPts val="1100"/>
              <a:buChar char="○"/>
            </a:pPr>
            <a:r>
              <a:rPr b="1" lang="en"/>
              <a:t>Prefetching</a:t>
            </a:r>
            <a:r>
              <a:rPr lang="en"/>
              <a:t>: Sometimes the operating system can predict that a process will read a block and start loading it before it is requested. The operating system might start loading additional blocks before they are requested.</a:t>
            </a:r>
            <a:endParaRPr/>
          </a:p>
          <a:p>
            <a:pPr indent="-298450" lvl="1" marL="914400" rtl="0" algn="l">
              <a:lnSpc>
                <a:spcPct val="150000"/>
              </a:lnSpc>
              <a:spcBef>
                <a:spcPts val="0"/>
              </a:spcBef>
              <a:spcAft>
                <a:spcPts val="0"/>
              </a:spcAft>
              <a:buClr>
                <a:schemeClr val="dk1"/>
              </a:buClr>
              <a:buSzPts val="1100"/>
              <a:buChar char="○"/>
            </a:pPr>
            <a:r>
              <a:rPr b="1" lang="en"/>
              <a:t>Buffering</a:t>
            </a:r>
            <a:r>
              <a:rPr lang="en"/>
              <a:t>: If you modify the block several times while it is in memory, the system only has to write it to disk once.</a:t>
            </a:r>
            <a:endParaRPr/>
          </a:p>
          <a:p>
            <a:pPr indent="-298450" lvl="1" marL="914400" rtl="0" algn="l">
              <a:lnSpc>
                <a:spcPct val="150000"/>
              </a:lnSpc>
              <a:spcBef>
                <a:spcPts val="0"/>
              </a:spcBef>
              <a:spcAft>
                <a:spcPts val="0"/>
              </a:spcAft>
              <a:buClr>
                <a:schemeClr val="dk1"/>
              </a:buClr>
              <a:buSzPts val="1100"/>
              <a:buChar char="○"/>
            </a:pPr>
            <a:r>
              <a:rPr b="1" lang="en"/>
              <a:t>Caching</a:t>
            </a:r>
            <a:r>
              <a:rPr lang="en"/>
              <a:t>: If the operating system keeps a copy of the block in memory, it can handle future requests at memory speed.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Disk Metadata</a:t>
            </a:r>
            <a:endParaRPr/>
          </a:p>
        </p:txBody>
      </p:sp>
      <p:sp>
        <p:nvSpPr>
          <p:cNvPr id="80" name="Google Shape;80;p17"/>
          <p:cNvSpPr txBox="1"/>
          <p:nvPr>
            <p:ph idx="1" type="body"/>
          </p:nvPr>
        </p:nvSpPr>
        <p:spPr>
          <a:xfrm>
            <a:off x="311700" y="1152475"/>
            <a:ext cx="8520600" cy="3809100"/>
          </a:xfrm>
          <a:prstGeom prst="rect">
            <a:avLst/>
          </a:prstGeom>
        </p:spPr>
        <p:txBody>
          <a:bodyPr anchorCtr="0" anchor="t" bIns="91425" lIns="91425" spcFirstLastPara="1" rIns="91425" wrap="square" tIns="91425">
            <a:normAutofit lnSpcReduction="10000"/>
          </a:bodyPr>
          <a:lstStyle/>
          <a:p>
            <a:pPr indent="-349250" lvl="0" marL="457200" rtl="0" algn="l">
              <a:lnSpc>
                <a:spcPct val="150000"/>
              </a:lnSpc>
              <a:spcBef>
                <a:spcPts val="0"/>
              </a:spcBef>
              <a:spcAft>
                <a:spcPts val="0"/>
              </a:spcAft>
              <a:buSzPts val="1900"/>
              <a:buChar char="●"/>
            </a:pPr>
            <a:r>
              <a:rPr lang="en" sz="1900"/>
              <a:t>In UNIX, file systems data structure is called an “</a:t>
            </a:r>
            <a:r>
              <a:rPr b="1" lang="en" sz="1900"/>
              <a:t>inode</a:t>
            </a:r>
            <a:r>
              <a:rPr lang="en" sz="1900"/>
              <a:t>” (index code)</a:t>
            </a:r>
            <a:endParaRPr sz="1900"/>
          </a:p>
          <a:p>
            <a:pPr indent="-349250" lvl="0" marL="457200" rtl="0" algn="l">
              <a:lnSpc>
                <a:spcPct val="150000"/>
              </a:lnSpc>
              <a:spcBef>
                <a:spcPts val="0"/>
              </a:spcBef>
              <a:spcAft>
                <a:spcPts val="0"/>
              </a:spcAft>
              <a:buSzPts val="1900"/>
              <a:buChar char="●"/>
            </a:pPr>
            <a:r>
              <a:rPr lang="en" sz="1900"/>
              <a:t>Information about files, including the location of their blocks, is called “</a:t>
            </a:r>
            <a:r>
              <a:rPr b="1" lang="en" sz="1900"/>
              <a:t>metadata</a:t>
            </a:r>
            <a:r>
              <a:rPr lang="en" sz="1900"/>
              <a:t>”</a:t>
            </a:r>
            <a:endParaRPr sz="1900"/>
          </a:p>
          <a:p>
            <a:pPr indent="-323850" lvl="1" marL="914400" rtl="0" algn="l">
              <a:lnSpc>
                <a:spcPct val="150000"/>
              </a:lnSpc>
              <a:spcBef>
                <a:spcPts val="0"/>
              </a:spcBef>
              <a:spcAft>
                <a:spcPts val="0"/>
              </a:spcAft>
              <a:buSzPts val="1500"/>
              <a:buChar char="○"/>
            </a:pPr>
            <a:r>
              <a:rPr lang="en" sz="1500"/>
              <a:t>The content of the file is data, so information about the file is data about data, hence “meta”</a:t>
            </a:r>
            <a:endParaRPr sz="1500"/>
          </a:p>
          <a:p>
            <a:pPr indent="-349250" lvl="0" marL="457200" rtl="0" algn="l">
              <a:lnSpc>
                <a:spcPct val="150000"/>
              </a:lnSpc>
              <a:spcBef>
                <a:spcPts val="0"/>
              </a:spcBef>
              <a:spcAft>
                <a:spcPts val="0"/>
              </a:spcAft>
              <a:buSzPts val="1900"/>
              <a:buChar char="●"/>
            </a:pPr>
            <a:r>
              <a:rPr lang="en" sz="1900"/>
              <a:t>UNIX inode contains:</a:t>
            </a:r>
            <a:endParaRPr sz="1900"/>
          </a:p>
          <a:p>
            <a:pPr indent="-323850" lvl="1" marL="914400" rtl="0" algn="l">
              <a:lnSpc>
                <a:spcPct val="150000"/>
              </a:lnSpc>
              <a:spcBef>
                <a:spcPts val="0"/>
              </a:spcBef>
              <a:spcAft>
                <a:spcPts val="0"/>
              </a:spcAft>
              <a:buSzPts val="1500"/>
              <a:buChar char="○"/>
            </a:pPr>
            <a:r>
              <a:rPr lang="en" sz="1500"/>
              <a:t>information about a file</a:t>
            </a:r>
            <a:endParaRPr sz="1500"/>
          </a:p>
          <a:p>
            <a:pPr indent="-323850" lvl="1" marL="914400" rtl="0" algn="l">
              <a:lnSpc>
                <a:spcPct val="150000"/>
              </a:lnSpc>
              <a:spcBef>
                <a:spcPts val="0"/>
              </a:spcBef>
              <a:spcAft>
                <a:spcPts val="0"/>
              </a:spcAft>
              <a:buSzPts val="1500"/>
              <a:buChar char="○"/>
            </a:pPr>
            <a:r>
              <a:rPr lang="en" sz="1500"/>
              <a:t>the user ID of the file owner</a:t>
            </a:r>
            <a:endParaRPr sz="1500"/>
          </a:p>
          <a:p>
            <a:pPr indent="-323850" lvl="1" marL="914400" rtl="0" algn="l">
              <a:lnSpc>
                <a:spcPct val="150000"/>
              </a:lnSpc>
              <a:spcBef>
                <a:spcPts val="0"/>
              </a:spcBef>
              <a:spcAft>
                <a:spcPts val="0"/>
              </a:spcAft>
              <a:buSzPts val="1500"/>
              <a:buChar char="○"/>
            </a:pPr>
            <a:r>
              <a:rPr lang="en" sz="1500"/>
              <a:t>permission flags indicating who is allowed to read, write, or execute it</a:t>
            </a:r>
            <a:endParaRPr sz="1500"/>
          </a:p>
          <a:p>
            <a:pPr indent="-323850" lvl="1" marL="914400" rtl="0" algn="l">
              <a:lnSpc>
                <a:spcPct val="150000"/>
              </a:lnSpc>
              <a:spcBef>
                <a:spcPts val="0"/>
              </a:spcBef>
              <a:spcAft>
                <a:spcPts val="0"/>
              </a:spcAft>
              <a:buSzPts val="1500"/>
              <a:buChar char="○"/>
            </a:pPr>
            <a:r>
              <a:rPr lang="en" sz="1500"/>
              <a:t>timestamps that indicate when it was last modified and accessed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Block Allocation</a:t>
            </a:r>
            <a:endParaRPr/>
          </a:p>
        </p:txBody>
      </p:sp>
      <p:sp>
        <p:nvSpPr>
          <p:cNvPr id="86" name="Google Shape;86;p18"/>
          <p:cNvSpPr txBox="1"/>
          <p:nvPr>
            <p:ph idx="1" type="body"/>
          </p:nvPr>
        </p:nvSpPr>
        <p:spPr>
          <a:xfrm>
            <a:off x="311700" y="789125"/>
            <a:ext cx="8520600" cy="4172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sz="1600"/>
              <a:t>File systems have to keep track of which blocks belong to each file and which are available to use. When a new file is created, the file system finds an available block and allocates it.</a:t>
            </a:r>
            <a:endParaRPr sz="1600"/>
          </a:p>
          <a:p>
            <a:pPr indent="0" lvl="0" marL="0" rtl="0" algn="l">
              <a:lnSpc>
                <a:spcPct val="150000"/>
              </a:lnSpc>
              <a:spcBef>
                <a:spcPts val="1200"/>
              </a:spcBef>
              <a:spcAft>
                <a:spcPts val="0"/>
              </a:spcAft>
              <a:buNone/>
            </a:pPr>
            <a:r>
              <a:rPr lang="en" sz="1600"/>
              <a:t>The goals of the block allocation system are:</a:t>
            </a:r>
            <a:endParaRPr sz="1600"/>
          </a:p>
          <a:p>
            <a:pPr indent="-330200" lvl="1" marL="914400" rtl="0" algn="l">
              <a:lnSpc>
                <a:spcPct val="150000"/>
              </a:lnSpc>
              <a:spcBef>
                <a:spcPts val="1200"/>
              </a:spcBef>
              <a:spcAft>
                <a:spcPts val="0"/>
              </a:spcAft>
              <a:buSzPts val="1600"/>
              <a:buChar char="○"/>
            </a:pPr>
            <a:r>
              <a:rPr b="1" lang="en" sz="1600"/>
              <a:t>Speed</a:t>
            </a:r>
            <a:r>
              <a:rPr lang="en" sz="1600"/>
              <a:t>: Allocating and freeing blocks should be fast.</a:t>
            </a:r>
            <a:endParaRPr sz="1600"/>
          </a:p>
          <a:p>
            <a:pPr indent="-330200" lvl="1" marL="914400" rtl="0" algn="l">
              <a:lnSpc>
                <a:spcPct val="150000"/>
              </a:lnSpc>
              <a:spcBef>
                <a:spcPts val="0"/>
              </a:spcBef>
              <a:spcAft>
                <a:spcPts val="0"/>
              </a:spcAft>
              <a:buSzPts val="1600"/>
              <a:buChar char="○"/>
            </a:pPr>
            <a:r>
              <a:rPr b="1" lang="en" sz="1600"/>
              <a:t>Minimal space overhead</a:t>
            </a:r>
            <a:r>
              <a:rPr lang="en" sz="1600"/>
              <a:t>: The data structures used by the allocator should be small, leaving as much space as possible for data.</a:t>
            </a:r>
            <a:endParaRPr sz="1600"/>
          </a:p>
          <a:p>
            <a:pPr indent="-330200" lvl="1" marL="914400" rtl="0" algn="l">
              <a:lnSpc>
                <a:spcPct val="150000"/>
              </a:lnSpc>
              <a:spcBef>
                <a:spcPts val="0"/>
              </a:spcBef>
              <a:spcAft>
                <a:spcPts val="0"/>
              </a:spcAft>
              <a:buSzPts val="1600"/>
              <a:buChar char="○"/>
            </a:pPr>
            <a:r>
              <a:rPr b="1" lang="en" sz="1600"/>
              <a:t>Minimal fragmentation</a:t>
            </a:r>
            <a:r>
              <a:rPr lang="en" sz="1600"/>
              <a:t>: If some blocks are left unused, or some are only partially used, the unused space is called “fragmentation”.</a:t>
            </a:r>
            <a:endParaRPr sz="1600"/>
          </a:p>
          <a:p>
            <a:pPr indent="-330200" lvl="1" marL="914400" rtl="0" algn="l">
              <a:lnSpc>
                <a:spcPct val="150000"/>
              </a:lnSpc>
              <a:spcBef>
                <a:spcPts val="0"/>
              </a:spcBef>
              <a:spcAft>
                <a:spcPts val="0"/>
              </a:spcAft>
              <a:buSzPts val="1600"/>
              <a:buChar char="○"/>
            </a:pPr>
            <a:r>
              <a:rPr b="1" lang="en" sz="1600"/>
              <a:t>Maximum contiguity</a:t>
            </a:r>
            <a:r>
              <a:rPr lang="en" sz="1600"/>
              <a:t>: Data that is likely to be used at the same time should be physically contiguous, if possible, to improve performance</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