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545" r:id="rId3"/>
    <p:sldId id="546" r:id="rId4"/>
    <p:sldId id="259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285" r:id="rId13"/>
    <p:sldId id="554" r:id="rId14"/>
    <p:sldId id="555" r:id="rId15"/>
    <p:sldId id="556" r:id="rId16"/>
    <p:sldId id="557" r:id="rId17"/>
    <p:sldId id="273" r:id="rId18"/>
    <p:sldId id="274" r:id="rId19"/>
    <p:sldId id="275" r:id="rId20"/>
    <p:sldId id="276" r:id="rId21"/>
    <p:sldId id="561" r:id="rId22"/>
    <p:sldId id="277" r:id="rId23"/>
    <p:sldId id="282" r:id="rId24"/>
    <p:sldId id="283" r:id="rId25"/>
    <p:sldId id="560" r:id="rId26"/>
    <p:sldId id="559" r:id="rId27"/>
    <p:sldId id="286" r:id="rId28"/>
    <p:sldId id="4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2" autoAdjust="0"/>
    <p:restoredTop sz="94682"/>
  </p:normalViewPr>
  <p:slideViewPr>
    <p:cSldViewPr snapToGrid="0" snapToObjects="1">
      <p:cViewPr varScale="1">
        <p:scale>
          <a:sx n="103" d="100"/>
          <a:sy n="103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 Sequence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3A-7445-82FE-6A990010B37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3A-7445-82FE-6A990010B37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Sheet1!$C$3:$C$10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13</c:v>
                </c:pt>
                <c:pt idx="6">
                  <c:v>20</c:v>
                </c:pt>
                <c:pt idx="7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3A-7445-82FE-6A990010B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929232"/>
        <c:axId val="356929616"/>
      </c:lineChart>
      <c:catAx>
        <c:axId val="356929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356929616"/>
        <c:crosses val="autoZero"/>
        <c:auto val="1"/>
        <c:lblAlgn val="ctr"/>
        <c:lblOffset val="100"/>
        <c:noMultiLvlLbl val="0"/>
      </c:catAx>
      <c:valAx>
        <c:axId val="35692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2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 Sequence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3A-7445-82FE-6A990010B375}"/>
            </c:ext>
          </c:extLst>
        </c:ser>
        <c:ser>
          <c:idx val="2"/>
          <c:order val="1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85D-FA4E-966B-B8F1F1FDDE69}"/>
                </c:ext>
              </c:extLst>
            </c:dLbl>
            <c:dLbl>
              <c:idx val="6"/>
              <c:layout>
                <c:manualLayout>
                  <c:x val="-9.0224946874536374E-2"/>
                  <c:y val="-6.3483310880080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B4-1248-96FF-076D5F04548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85D-FA4E-966B-B8F1F1FDDE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Sheet1!$C$3:$C$10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13</c:v>
                </c:pt>
                <c:pt idx="6">
                  <c:v>20</c:v>
                </c:pt>
                <c:pt idx="7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3A-7445-82FE-6A990010B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03568"/>
        <c:axId val="357021408"/>
      </c:lineChart>
      <c:catAx>
        <c:axId val="3570035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57021408"/>
        <c:crosses val="autoZero"/>
        <c:auto val="1"/>
        <c:lblAlgn val="ctr"/>
        <c:lblOffset val="100"/>
        <c:noMultiLvlLbl val="0"/>
      </c:catAx>
      <c:valAx>
        <c:axId val="3570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0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D0E3-F6E2-FC48-83FB-52B4BFBD1DF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F3BA-DE32-C04B-A477-0C7F53AC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C7CF-4715-4D84-AA95-BE45CB91A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7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C7CF-4715-4D84-AA95-BE45CB91A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8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1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7388"/>
            <a:ext cx="6096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A465A-C292-4654-AC1C-26F1FE035F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5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0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3"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084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769519"/>
            <a:ext cx="9410700" cy="620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 goes here</a:t>
            </a:r>
          </a:p>
          <a:p>
            <a:pPr lvl="0"/>
            <a:r>
              <a:rPr lang="en-US" dirty="0"/>
              <a:t>Date, Two lines</a:t>
            </a:r>
          </a:p>
        </p:txBody>
      </p:sp>
    </p:spTree>
    <p:extLst>
      <p:ext uri="{BB962C8B-B14F-4D97-AF65-F5344CB8AC3E}">
        <p14:creationId xmlns:p14="http://schemas.microsoft.com/office/powerpoint/2010/main" val="343609965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2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07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166371" y="629220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717AE2D-0FC4-484A-ACF4-72B9B9C40F76}"/>
              </a:ext>
            </a:extLst>
          </p:cNvPr>
          <p:cNvSpPr/>
          <p:nvPr userDrawn="1"/>
        </p:nvSpPr>
        <p:spPr>
          <a:xfrm>
            <a:off x="2" y="6347353"/>
            <a:ext cx="2139042" cy="510676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accent1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23" y="1885842"/>
            <a:ext cx="10515600" cy="4351338"/>
          </a:xfrm>
        </p:spPr>
        <p:txBody>
          <a:bodyPr/>
          <a:lstStyle>
            <a:lvl2pPr marL="685800" indent="-228600">
              <a:buFont typeface="Wingdings" charset="2"/>
              <a:buChar char="Ø"/>
              <a:defRPr/>
            </a:lvl2pPr>
            <a:lvl3pPr marL="1143000" indent="-228600">
              <a:buFont typeface="Wingdings" charset="2"/>
              <a:buChar char="v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Courier New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12192000" cy="365125"/>
          </a:xfrm>
          <a:prstGeom prst="rect">
            <a:avLst/>
          </a:prstGeom>
          <a:solidFill>
            <a:srgbClr val="5381AC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0"/>
            <a:ext cx="1916534" cy="364820"/>
          </a:xfrm>
          <a:prstGeom prst="rect">
            <a:avLst/>
          </a:prstGeom>
          <a:solidFill>
            <a:srgbClr val="002663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algn="ctr" defTabSz="914400">
              <a:spcBef>
                <a:spcPct val="30000"/>
              </a:spcBef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913766" y="-18022"/>
            <a:ext cx="0" cy="3828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54416-B106-1A46-BDA4-706CF4AD2F3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13314"/>
            <a:ext cx="12192000" cy="33734"/>
          </a:xfrm>
          <a:prstGeom prst="line">
            <a:avLst/>
          </a:prstGeom>
          <a:ln w="57150" cmpd="sng">
            <a:solidFill>
              <a:srgbClr val="F77A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PrimaryHorizontalOutline_Pantone.eps">
            <a:extLst>
              <a:ext uri="{FF2B5EF4-FFF2-40B4-BE49-F238E27FC236}">
                <a16:creationId xmlns:a16="http://schemas.microsoft.com/office/drawing/2014/main" id="{E1D936BC-E494-C044-82F9-3A4A865F42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3" y="6404199"/>
            <a:ext cx="1834011" cy="419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2AE16-1D67-B844-B652-357B4845C5F7}"/>
              </a:ext>
            </a:extLst>
          </p:cNvPr>
          <p:cNvSpPr txBox="1"/>
          <p:nvPr userDrawn="1"/>
        </p:nvSpPr>
        <p:spPr>
          <a:xfrm>
            <a:off x="111943" y="24175"/>
            <a:ext cx="17294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en-US" sz="1000" b="1" baseline="0" dirty="0">
                <a:solidFill>
                  <a:srgbClr val="FFFFFF"/>
                </a:solidFill>
              </a:rPr>
              <a:t>AGILE PRODUCT MANAGEMENT</a:t>
            </a:r>
            <a:br>
              <a:rPr lang="en-US" sz="1000" b="1" baseline="0" dirty="0">
                <a:solidFill>
                  <a:srgbClr val="FFFFFF"/>
                </a:solidFill>
              </a:rPr>
            </a:br>
            <a:r>
              <a:rPr lang="en-US" sz="1000" b="1" baseline="0" dirty="0">
                <a:solidFill>
                  <a:srgbClr val="FFFFFF"/>
                </a:solidFill>
              </a:rPr>
              <a:t>Portfolio Focus</a:t>
            </a:r>
          </a:p>
        </p:txBody>
      </p:sp>
    </p:spTree>
    <p:extLst>
      <p:ext uri="{BB962C8B-B14F-4D97-AF65-F5344CB8AC3E}">
        <p14:creationId xmlns:p14="http://schemas.microsoft.com/office/powerpoint/2010/main" val="14544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77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5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27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9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3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89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7D7D6-B64C-6B44-90AC-4DE417CAF7C9}"/>
              </a:ext>
            </a:extLst>
          </p:cNvPr>
          <p:cNvSpPr/>
          <p:nvPr userDrawn="1"/>
        </p:nvSpPr>
        <p:spPr>
          <a:xfrm>
            <a:off x="1" y="6347353"/>
            <a:ext cx="12191999" cy="510676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9CD330-F657-E04D-858A-3F0B658D702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13314"/>
            <a:ext cx="12192000" cy="33734"/>
          </a:xfrm>
          <a:prstGeom prst="line">
            <a:avLst/>
          </a:prstGeom>
          <a:ln w="57150" cmpd="sng">
            <a:solidFill>
              <a:srgbClr val="F77A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imaryHorizontalOutline_Pantone.eps">
            <a:extLst>
              <a:ext uri="{FF2B5EF4-FFF2-40B4-BE49-F238E27FC236}">
                <a16:creationId xmlns:a16="http://schemas.microsoft.com/office/drawing/2014/main" id="{614CCEBF-D1B6-6B45-BD1C-97E7BCFF311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3" y="6415629"/>
            <a:ext cx="1834011" cy="419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756873-348A-AD40-A615-61BF84E64E6F}"/>
              </a:ext>
            </a:extLst>
          </p:cNvPr>
          <p:cNvSpPr/>
          <p:nvPr userDrawn="1"/>
        </p:nvSpPr>
        <p:spPr>
          <a:xfrm>
            <a:off x="2514601" y="6393544"/>
            <a:ext cx="9430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baseline="0" dirty="0">
                <a:solidFill>
                  <a:schemeClr val="bg1"/>
                </a:solidFill>
              </a:rPr>
              <a:t>	IT 705 Project Management                                                                           </a:t>
            </a:r>
            <a:fld id="{F4DEC81A-D8E5-F647-B71F-A3E8B5F732BD}" type="slidenum">
              <a:rPr lang="en-US" sz="1800" b="1" baseline="0" smtClean="0">
                <a:solidFill>
                  <a:schemeClr val="bg1"/>
                </a:solidFill>
              </a:rPr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AE097-5800-3A40-8B25-141BB9905088}"/>
              </a:ext>
            </a:extLst>
          </p:cNvPr>
          <p:cNvSpPr/>
          <p:nvPr userDrawn="1"/>
        </p:nvSpPr>
        <p:spPr bwMode="auto">
          <a:xfrm>
            <a:off x="0" y="0"/>
            <a:ext cx="12192000" cy="365125"/>
          </a:xfrm>
          <a:prstGeom prst="rect">
            <a:avLst/>
          </a:prstGeom>
          <a:solidFill>
            <a:srgbClr val="5381AC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FA5DD-36EE-FA4D-8ED3-CB37A59514A4}"/>
              </a:ext>
            </a:extLst>
          </p:cNvPr>
          <p:cNvSpPr/>
          <p:nvPr userDrawn="1"/>
        </p:nvSpPr>
        <p:spPr bwMode="auto">
          <a:xfrm>
            <a:off x="0" y="0"/>
            <a:ext cx="1913766" cy="364820"/>
          </a:xfrm>
          <a:prstGeom prst="rect">
            <a:avLst/>
          </a:prstGeom>
          <a:solidFill>
            <a:srgbClr val="002663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algn="ctr" defTabSz="914400">
              <a:spcBef>
                <a:spcPct val="30000"/>
              </a:spcBef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39C27-F435-F64B-AC87-0896D1F72C08}"/>
              </a:ext>
            </a:extLst>
          </p:cNvPr>
          <p:cNvSpPr txBox="1"/>
          <p:nvPr userDrawn="1"/>
        </p:nvSpPr>
        <p:spPr>
          <a:xfrm>
            <a:off x="111943" y="11114"/>
            <a:ext cx="17294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en-US" sz="1000" b="1" baseline="0" dirty="0">
                <a:solidFill>
                  <a:srgbClr val="FFFFFF"/>
                </a:solidFill>
              </a:rPr>
              <a:t>IT 705 PRODUCT MANAGEMENT</a:t>
            </a:r>
            <a:br>
              <a:rPr lang="en-US" sz="1000" b="1" baseline="0" dirty="0">
                <a:solidFill>
                  <a:srgbClr val="FFFFFF"/>
                </a:solidFill>
              </a:rPr>
            </a:br>
            <a:r>
              <a:rPr lang="en-US" sz="1000" b="1" baseline="0" dirty="0">
                <a:solidFill>
                  <a:srgbClr val="FFFFFF"/>
                </a:solidFill>
              </a:rPr>
              <a:t>Portfolio 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C178A-501E-A54C-B64A-C0674F3FF2DA}"/>
              </a:ext>
            </a:extLst>
          </p:cNvPr>
          <p:cNvCxnSpPr/>
          <p:nvPr userDrawn="1"/>
        </p:nvCxnSpPr>
        <p:spPr>
          <a:xfrm>
            <a:off x="1913766" y="-18022"/>
            <a:ext cx="0" cy="3828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tiff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37" y="137675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IT 705 Product Management – Agile Estimation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03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211-A12E-B943-AAE1-D68F3A79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Estimate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CE22-CBCE-BC43-A876-80B67E69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what each team estimated…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54B582-37E2-8C42-8122-87B834495705}"/>
              </a:ext>
            </a:extLst>
          </p:cNvPr>
          <p:cNvSpPr txBox="1">
            <a:spLocks/>
          </p:cNvSpPr>
          <p:nvPr/>
        </p:nvSpPr>
        <p:spPr>
          <a:xfrm>
            <a:off x="2804160" y="2770505"/>
            <a:ext cx="8442960" cy="64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What have we observed?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7650A-702D-DA46-B0EC-832FE6B39171}"/>
              </a:ext>
            </a:extLst>
          </p:cNvPr>
          <p:cNvSpPr txBox="1"/>
          <p:nvPr/>
        </p:nvSpPr>
        <p:spPr>
          <a:xfrm>
            <a:off x="838200" y="3596640"/>
            <a:ext cx="905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Why are the teams estimates so diverse?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How long did it take to arrive at your estimate?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How confident are you that you will deliver these products with the estimates you gave?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Did all the team members contribute and feel equally confident in the estimate provided?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If this were a real world situation, would you need more time to provide the estimate?</a:t>
            </a:r>
            <a:br>
              <a:rPr lang="en-US" dirty="0"/>
            </a:br>
            <a:r>
              <a:rPr lang="en-US" dirty="0"/>
              <a:t>If so, by what percentage would you say, you team would exactly hit that estimate if extra time were provided?</a:t>
            </a:r>
          </a:p>
        </p:txBody>
      </p:sp>
    </p:spTree>
    <p:extLst>
      <p:ext uri="{BB962C8B-B14F-4D97-AF65-F5344CB8AC3E}">
        <p14:creationId xmlns:p14="http://schemas.microsoft.com/office/powerpoint/2010/main" val="6515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3FE-DF81-1D40-B9C8-B8210A81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28BC-7D5D-5D42-8411-62651AB7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8"/>
            <a:ext cx="778764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There are numerous options to express the effort associated with Story Points.  Fibonacci sequence is the most popular and serves the agile purpose of User Stories.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Fibonacci is the sum of the prior two numbers (0+1, 1+1, 1+2, 2+3,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represents a non-linear progress.  As the Fibonacci number gets larger, the User Story effort grows extremely quickly. 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For agile purposes, teams quickly determine if a story, as defined, would be too large or just right for the team to complete within a sprint or a feature within a quarter.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504ADF-D100-AC47-A7F9-587137AC30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72880" y="1463040"/>
          <a:ext cx="2280920" cy="504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854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3FE-DF81-1D40-B9C8-B8210A8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267" cy="1325563"/>
          </a:xfrm>
        </p:spPr>
        <p:txBody>
          <a:bodyPr/>
          <a:lstStyle/>
          <a:p>
            <a:r>
              <a:rPr lang="en-US" dirty="0"/>
              <a:t>Fibonacci Scale Expedites Action on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28BC-7D5D-5D42-8411-62651AB7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40" y="1620309"/>
            <a:ext cx="778764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Allows the team to quickly identify User Stories that are clearly too large to complete in one sprint.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2 week iteration, regardless if the User Story is sized at 13, 20, 40, etc. The Development Team and Product Owner need to discuss to determine: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 can be split into smaller and meaningful User Stories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Elevated to a Feature/Epic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be considered for the product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504ADF-D100-AC47-A7F9-587137AC30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6400" y="2565083"/>
          <a:ext cx="3107267" cy="3142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812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C3E9-61F1-E241-82A7-81A9A213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1325563"/>
          </a:xfrm>
        </p:spPr>
        <p:txBody>
          <a:bodyPr/>
          <a:lstStyle/>
          <a:p>
            <a:r>
              <a:rPr lang="en-US" dirty="0"/>
              <a:t>Exercise 2 - Ranking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10D888-7DCF-7A44-8D08-429A20405684}"/>
              </a:ext>
            </a:extLst>
          </p:cNvPr>
          <p:cNvSpPr txBox="1">
            <a:spLocks/>
          </p:cNvSpPr>
          <p:nvPr/>
        </p:nvSpPr>
        <p:spPr>
          <a:xfrm>
            <a:off x="304800" y="1566545"/>
            <a:ext cx="10515600" cy="99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Keep your teams together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/>
              <a:t>Rank the following from least to most effort to produce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A5DF7-7B46-3342-88B2-F91FF5CEAE7C}"/>
              </a:ext>
            </a:extLst>
          </p:cNvPr>
          <p:cNvSpPr txBox="1"/>
          <p:nvPr/>
        </p:nvSpPr>
        <p:spPr>
          <a:xfrm>
            <a:off x="342900" y="5526404"/>
            <a:ext cx="1150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 startAt="3"/>
            </a:pPr>
            <a:r>
              <a:rPr lang="en-US" sz="2800" dirty="0"/>
              <a:t>Be very, very accurate.  And don’t let any other team know your estimates.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 startAt="3"/>
            </a:pPr>
            <a:r>
              <a:rPr lang="en-US" sz="2800" dirty="0"/>
              <a:t>Tell me when your team is done estimating.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8193B-2EA4-CB41-9509-6AD1A58B4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4048611"/>
            <a:ext cx="2212340" cy="1106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B21A0-FE9A-4247-ADD6-117C1D4FF6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476" y="2483971"/>
            <a:ext cx="1564640" cy="1564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3647BE-805E-D44A-9B7D-2FC0BEE69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725" y="4023677"/>
            <a:ext cx="1896110" cy="1224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6A7A5-7814-144D-8106-20086A35885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0444" y="2548304"/>
            <a:ext cx="2910876" cy="145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791" y="2705026"/>
            <a:ext cx="2431013" cy="11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16FA-AC79-FC4B-B86D-9A7D5F3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161D-64DA-4041-8F7D-419BA079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7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place a Fibonacci number next to each image ranked – 1 to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09336-63C6-1543-866B-6AF19B8D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195" y="3366274"/>
            <a:ext cx="114300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35553-D871-3243-B052-1B88C80E9207}"/>
              </a:ext>
            </a:extLst>
          </p:cNvPr>
          <p:cNvSpPr txBox="1"/>
          <p:nvPr/>
        </p:nvSpPr>
        <p:spPr>
          <a:xfrm>
            <a:off x="3587905" y="5028812"/>
            <a:ext cx="501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What do we see happening?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2D727-8414-6148-9867-CD88975A2B34}"/>
              </a:ext>
            </a:extLst>
          </p:cNvPr>
          <p:cNvSpPr txBox="1">
            <a:spLocks/>
          </p:cNvSpPr>
          <p:nvPr/>
        </p:nvSpPr>
        <p:spPr>
          <a:xfrm>
            <a:off x="838200" y="3326858"/>
            <a:ext cx="10515600" cy="82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 as a team the Fibonacci number to build this:</a:t>
            </a:r>
          </a:p>
        </p:txBody>
      </p:sp>
    </p:spTree>
    <p:extLst>
      <p:ext uri="{BB962C8B-B14F-4D97-AF65-F5344CB8AC3E}">
        <p14:creationId xmlns:p14="http://schemas.microsoft.com/office/powerpoint/2010/main" val="35345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26B-DB12-6640-9A56-89DF5F77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Story Pointing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A028-1BC3-E344-B3D1-6E761E1D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Shared ability to work on what is being sized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Communal experience on past reference items being sized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Collective and unbiased vote on sizing</a:t>
            </a:r>
          </a:p>
          <a:p>
            <a:endParaRPr lang="en-US" dirty="0"/>
          </a:p>
          <a:p>
            <a:r>
              <a:rPr lang="en-US" dirty="0"/>
              <a:t>Let’s see why each of these are important for successful Story Pointing</a:t>
            </a:r>
          </a:p>
        </p:txBody>
      </p:sp>
    </p:spTree>
    <p:extLst>
      <p:ext uri="{BB962C8B-B14F-4D97-AF65-F5344CB8AC3E}">
        <p14:creationId xmlns:p14="http://schemas.microsoft.com/office/powerpoint/2010/main" val="10124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7E7-C762-2F42-BA66-055F0236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ability to work on what is being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75B-14D0-2644-BFBA-564B9B75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Imagining the effort required to enhance the product requires the ability and accountability of each person sizing to put forth a conjecture of the effort required for what is being sized.</a:t>
            </a:r>
          </a:p>
          <a:p>
            <a:r>
              <a:rPr lang="en-US" dirty="0"/>
              <a:t>When team members are siloed in their 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AB801-0E81-CF4F-B24F-90843349B9DB}"/>
              </a:ext>
            </a:extLst>
          </p:cNvPr>
          <p:cNvSpPr/>
          <p:nvPr/>
        </p:nvSpPr>
        <p:spPr>
          <a:xfrm>
            <a:off x="1135849" y="3539629"/>
            <a:ext cx="68761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Estimation becomes the responsibility of one and only one person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Discussion of alternative strategies to provide functionality is limited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Accuracy of the estimate is compromised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462959"/>
            <a:ext cx="3223727" cy="188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35323" y="4462959"/>
            <a:ext cx="3163077" cy="19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080112-0B7E-F548-850B-B0DCF9D8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32" y="2827305"/>
            <a:ext cx="3854323" cy="2418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DA3A6-0A3C-B242-A2C5-DF18A9FD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Agile Use Story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F9BE-295E-8845-98A3-0FF4EE2D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4" y="1556684"/>
            <a:ext cx="7418294" cy="4573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Supports LEAN development approach, especially Just In Time (JIT)</a:t>
            </a:r>
          </a:p>
          <a:p>
            <a:pPr marL="457200" lvl="1" indent="0">
              <a:buNone/>
            </a:pPr>
            <a:r>
              <a:rPr lang="en-US" dirty="0"/>
              <a:t>As we have seen, estimating hours for future work requires</a:t>
            </a:r>
          </a:p>
          <a:p>
            <a:pPr lvl="1"/>
            <a:r>
              <a:rPr lang="en-US" dirty="0"/>
              <a:t>Much effort for work that isn’t very well defined</a:t>
            </a:r>
          </a:p>
          <a:p>
            <a:pPr lvl="1"/>
            <a:r>
              <a:rPr lang="en-US" dirty="0"/>
              <a:t>Implies expectations of a high degree of precision to predict the future</a:t>
            </a:r>
          </a:p>
          <a:p>
            <a:pPr lvl="1"/>
            <a:r>
              <a:rPr lang="en-US" dirty="0"/>
              <a:t>Doesn’t match actual applied effort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hours means we BURDEN our staff in defining precise estimates for work that is </a:t>
            </a:r>
            <a:r>
              <a:rPr lang="en-US" u="sng" dirty="0"/>
              <a:t>highly</a:t>
            </a:r>
            <a:r>
              <a:rPr lang="en-US" dirty="0"/>
              <a:t> </a:t>
            </a:r>
            <a:r>
              <a:rPr lang="en-US" u="sng" dirty="0"/>
              <a:t>undefined</a:t>
            </a:r>
            <a:r>
              <a:rPr lang="en-US" dirty="0"/>
              <a:t> and </a:t>
            </a:r>
            <a:r>
              <a:rPr lang="en-US" u="sng" dirty="0"/>
              <a:t>may actually never be built.</a:t>
            </a:r>
          </a:p>
        </p:txBody>
      </p:sp>
    </p:spTree>
    <p:extLst>
      <p:ext uri="{BB962C8B-B14F-4D97-AF65-F5344CB8AC3E}">
        <p14:creationId xmlns:p14="http://schemas.microsoft.com/office/powerpoint/2010/main" val="262070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9160-3AAF-EA42-AC04-24ACD75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Unbiased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A763-1B15-2544-AD23-304BA637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teams provide their estimates, we need each member to give their honest assessment of their effort without any undue bias or influence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What happens if we don’t support an unbiased estimate?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08005-4D2E-F34C-9325-8F3B2F42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080544"/>
            <a:ext cx="2451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EB7-89B1-5E44-AF37-907B38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Alpha Dog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E090A-08B0-F645-86AC-6A655394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44" y="1791447"/>
            <a:ext cx="2654300" cy="176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CFAD0-B773-194B-BEF2-1DFDFAF6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659" y="3741644"/>
            <a:ext cx="1622612" cy="2433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A07DE-0B54-7442-984F-84F91B28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1644"/>
            <a:ext cx="2628900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6DB9F-342A-814E-9479-C1C0D5A99886}"/>
              </a:ext>
            </a:extLst>
          </p:cNvPr>
          <p:cNvSpPr txBox="1"/>
          <p:nvPr/>
        </p:nvSpPr>
        <p:spPr>
          <a:xfrm>
            <a:off x="4767943" y="2674097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endParaRPr lang="en-US" b="1" dirty="0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FFB015B-1455-6247-B9BB-5887F579B525}"/>
              </a:ext>
            </a:extLst>
          </p:cNvPr>
          <p:cNvSpPr/>
          <p:nvPr/>
        </p:nvSpPr>
        <p:spPr>
          <a:xfrm>
            <a:off x="195944" y="2132390"/>
            <a:ext cx="1532164" cy="1083414"/>
          </a:xfrm>
          <a:prstGeom prst="wedgeEllipseCallout">
            <a:avLst>
              <a:gd name="adj1" fmla="val 50008"/>
              <a:gd name="adj2" fmla="val 126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Your wish is my command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D7884557-EF69-9E43-88DF-A6897569A386}"/>
              </a:ext>
            </a:extLst>
          </p:cNvPr>
          <p:cNvSpPr/>
          <p:nvPr/>
        </p:nvSpPr>
        <p:spPr>
          <a:xfrm>
            <a:off x="8626324" y="3673969"/>
            <a:ext cx="1698171" cy="1188038"/>
          </a:xfrm>
          <a:prstGeom prst="wedgeEllipseCallout">
            <a:avLst>
              <a:gd name="adj1" fmla="val -115813"/>
              <a:gd name="adj2" fmla="val 28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Ahhh</a:t>
            </a:r>
            <a:r>
              <a:rPr lang="en-US" sz="1400" b="1" dirty="0"/>
              <a:t>, yeah 5, that was my thought…</a:t>
            </a:r>
            <a:br>
              <a:rPr lang="en-US" sz="1400" b="1" dirty="0"/>
            </a:br>
            <a:r>
              <a:rPr lang="en-US" sz="1400" b="1" dirty="0"/>
              <a:t>again!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4E6BF-34BD-914D-B83F-267ABEEDE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423" y="91630"/>
            <a:ext cx="5093577" cy="2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425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STORY POINTING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8886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BD8E-1B52-3042-9E10-4BFAA1C2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along with the crowd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7292-6DB6-4549-98DB-727603E4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3593" y="4378686"/>
            <a:ext cx="2337173" cy="1815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3B5AE-9677-3F43-9F0D-E60904D1C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07" y="1405417"/>
            <a:ext cx="1763210" cy="2350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79D56-C06C-8347-ADD4-A1A400390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593" y="1690688"/>
            <a:ext cx="1524000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0D9B7-C906-CA4E-8D4B-64A19EEA8238}"/>
              </a:ext>
            </a:extLst>
          </p:cNvPr>
          <p:cNvSpPr txBox="1"/>
          <p:nvPr/>
        </p:nvSpPr>
        <p:spPr>
          <a:xfrm>
            <a:off x="5633357" y="2318656"/>
            <a:ext cx="46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1B980-0782-E143-B33E-5534DD10526B}"/>
              </a:ext>
            </a:extLst>
          </p:cNvPr>
          <p:cNvSpPr txBox="1"/>
          <p:nvPr/>
        </p:nvSpPr>
        <p:spPr>
          <a:xfrm>
            <a:off x="10045090" y="2441889"/>
            <a:ext cx="46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en-US" b="1" dirty="0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79D43F94-2910-6F45-ABFA-3D9AAC92A8DC}"/>
              </a:ext>
            </a:extLst>
          </p:cNvPr>
          <p:cNvSpPr/>
          <p:nvPr/>
        </p:nvSpPr>
        <p:spPr>
          <a:xfrm>
            <a:off x="9594608" y="4507565"/>
            <a:ext cx="1698171" cy="1188038"/>
          </a:xfrm>
          <a:prstGeom prst="wedgeEllipseCallout">
            <a:avLst>
              <a:gd name="adj1" fmla="val -133975"/>
              <a:gd name="adj2" fmla="val -13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Oh, what the heck, 2 sounds good for me too!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80C9A-BD62-6043-BDB1-F34F6098068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026" y="2318656"/>
            <a:ext cx="4628747" cy="24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28A6-F7D3-B540-95F1-79B89BDF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 – Mitigates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A2394-8886-6841-822B-68BC919E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33" y="1257300"/>
            <a:ext cx="3243943" cy="2432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3F163-1C55-1844-A051-8533FEF7B7E1}"/>
              </a:ext>
            </a:extLst>
          </p:cNvPr>
          <p:cNvSpPr txBox="1"/>
          <p:nvPr/>
        </p:nvSpPr>
        <p:spPr>
          <a:xfrm>
            <a:off x="666206" y="3659103"/>
            <a:ext cx="9980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your reference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member choses a Story Point of the </a:t>
            </a:r>
            <a:r>
              <a:rPr lang="en-US" dirty="0" err="1"/>
              <a:t>unsized</a:t>
            </a:r>
            <a:r>
              <a:rPr lang="en-US" dirty="0"/>
              <a:t> user story relative to the reference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reveal their scores at the same time (user cards or online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the same number that is the Story Point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are nearly all aligned to one number, see if the outlier would agree to the groups’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isn’t agreement, people on the high and low values share their thoughts on their selection and vote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still isn’t agreement take the average of all score and round to the nearest Fibonacci number not lower than the average.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8B0F9-3C70-F540-9863-479FE9D021EA}"/>
              </a:ext>
            </a:extLst>
          </p:cNvPr>
          <p:cNvSpPr txBox="1"/>
          <p:nvPr/>
        </p:nvSpPr>
        <p:spPr>
          <a:xfrm>
            <a:off x="8499971" y="1403106"/>
            <a:ext cx="34008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PlanningPokerOnline.com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00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4D34-0531-E744-AC45-CB4D467A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Poor Estimates Can Result Without Common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2E6-A2A8-C449-B9F7-49DAFDD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isn’t uncommon for agile teams size their work efforts by giving Fibonacci estimates based on their gut feel.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Doing this however can unintentionally lead to poor sizing estimates.  Let’s see how this might happen…</a:t>
            </a:r>
          </a:p>
        </p:txBody>
      </p:sp>
    </p:spTree>
    <p:extLst>
      <p:ext uri="{BB962C8B-B14F-4D97-AF65-F5344CB8AC3E}">
        <p14:creationId xmlns:p14="http://schemas.microsoft.com/office/powerpoint/2010/main" val="214328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530A-22B6-8C4A-BF7F-EF04D6D2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Reference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C33E-5370-6D46-8D9C-C3C73E74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1256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few User Stories that the team has </a:t>
            </a:r>
            <a:r>
              <a:rPr lang="en-US" u="sng" dirty="0"/>
              <a:t>collective</a:t>
            </a:r>
            <a:r>
              <a:rPr lang="en-US" dirty="0"/>
              <a:t> experience with, will quickly focus the team’s story pointing discussions on EFFORT, allowing for </a:t>
            </a:r>
            <a:r>
              <a:rPr lang="en-US" u="sng" dirty="0"/>
              <a:t>more User Stories</a:t>
            </a:r>
            <a:r>
              <a:rPr lang="en-US" dirty="0"/>
              <a:t> to be sized in a more </a:t>
            </a:r>
            <a:r>
              <a:rPr lang="en-US" u="sng" dirty="0"/>
              <a:t>accurate</a:t>
            </a:r>
            <a:r>
              <a:rPr lang="en-US" dirty="0"/>
              <a:t> manner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7B9263CF-F44F-E044-B210-0AA6D9448631}"/>
              </a:ext>
            </a:extLst>
          </p:cNvPr>
          <p:cNvSpPr/>
          <p:nvPr/>
        </p:nvSpPr>
        <p:spPr>
          <a:xfrm>
            <a:off x="2743199" y="3522006"/>
            <a:ext cx="1151467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point reference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C8934854-C021-EA44-B6E8-9B1C52E67E60}"/>
              </a:ext>
            </a:extLst>
          </p:cNvPr>
          <p:cNvSpPr/>
          <p:nvPr/>
        </p:nvSpPr>
        <p:spPr>
          <a:xfrm>
            <a:off x="5587999" y="3522006"/>
            <a:ext cx="1151467" cy="758952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 point reference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0ADECEAF-8087-7D4F-98B8-9246DA71C0B1}"/>
              </a:ext>
            </a:extLst>
          </p:cNvPr>
          <p:cNvSpPr/>
          <p:nvPr/>
        </p:nvSpPr>
        <p:spPr>
          <a:xfrm>
            <a:off x="8432799" y="3522006"/>
            <a:ext cx="1151467" cy="758952"/>
          </a:xfrm>
          <a:prstGeom prst="flowChartMulti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 point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7D8E1-6725-0144-87B1-F1A194D925DD}"/>
              </a:ext>
            </a:extLst>
          </p:cNvPr>
          <p:cNvSpPr txBox="1"/>
          <p:nvPr/>
        </p:nvSpPr>
        <p:spPr>
          <a:xfrm>
            <a:off x="118532" y="3014133"/>
            <a:ext cx="71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Story</a:t>
            </a:r>
          </a:p>
          <a:p>
            <a:r>
              <a:rPr lang="en-US" b="1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07BAF-2F84-5241-AC3D-149F422655C4}"/>
              </a:ext>
            </a:extLst>
          </p:cNvPr>
          <p:cNvSpPr txBox="1"/>
          <p:nvPr/>
        </p:nvSpPr>
        <p:spPr>
          <a:xfrm>
            <a:off x="1540933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59AEE-88B6-B244-8344-378AC31DE867}"/>
              </a:ext>
            </a:extLst>
          </p:cNvPr>
          <p:cNvSpPr txBox="1"/>
          <p:nvPr/>
        </p:nvSpPr>
        <p:spPr>
          <a:xfrm>
            <a:off x="3140021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D47FD-F4C7-1841-893B-53FE3857BA10}"/>
              </a:ext>
            </a:extLst>
          </p:cNvPr>
          <p:cNvSpPr txBox="1"/>
          <p:nvPr/>
        </p:nvSpPr>
        <p:spPr>
          <a:xfrm>
            <a:off x="4656664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F620C-CABB-144D-A68B-C9B2AFB9B722}"/>
              </a:ext>
            </a:extLst>
          </p:cNvPr>
          <p:cNvSpPr txBox="1"/>
          <p:nvPr/>
        </p:nvSpPr>
        <p:spPr>
          <a:xfrm>
            <a:off x="6020901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A363-16DB-FF4B-BB5B-F5410C991940}"/>
              </a:ext>
            </a:extLst>
          </p:cNvPr>
          <p:cNvSpPr txBox="1"/>
          <p:nvPr/>
        </p:nvSpPr>
        <p:spPr>
          <a:xfrm>
            <a:off x="7399869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832FF-5A01-C546-A445-41DDBF370662}"/>
              </a:ext>
            </a:extLst>
          </p:cNvPr>
          <p:cNvSpPr txBox="1"/>
          <p:nvPr/>
        </p:nvSpPr>
        <p:spPr>
          <a:xfrm>
            <a:off x="8748284" y="2997137"/>
            <a:ext cx="59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27B3A44F-4732-F049-9F74-8EC8187B96EF}"/>
              </a:ext>
            </a:extLst>
          </p:cNvPr>
          <p:cNvSpPr/>
          <p:nvPr/>
        </p:nvSpPr>
        <p:spPr>
          <a:xfrm>
            <a:off x="1219199" y="5439110"/>
            <a:ext cx="1151467" cy="758952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point reference</a:t>
            </a:r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952B893E-7E3B-E743-8160-A3AED7F911C2}"/>
              </a:ext>
            </a:extLst>
          </p:cNvPr>
          <p:cNvSpPr/>
          <p:nvPr/>
        </p:nvSpPr>
        <p:spPr>
          <a:xfrm>
            <a:off x="4436532" y="5373026"/>
            <a:ext cx="1151467" cy="758952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point reference</a:t>
            </a:r>
          </a:p>
        </p:txBody>
      </p:sp>
      <p:sp>
        <p:nvSpPr>
          <p:cNvPr id="16" name="Multidocument 15">
            <a:extLst>
              <a:ext uri="{FF2B5EF4-FFF2-40B4-BE49-F238E27FC236}">
                <a16:creationId xmlns:a16="http://schemas.microsoft.com/office/drawing/2014/main" id="{8523CC79-0BD7-2743-BD2E-2212EBAFA60D}"/>
              </a:ext>
            </a:extLst>
          </p:cNvPr>
          <p:cNvSpPr/>
          <p:nvPr/>
        </p:nvSpPr>
        <p:spPr>
          <a:xfrm>
            <a:off x="7162802" y="5441974"/>
            <a:ext cx="1151467" cy="758952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 point reference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FEDDD-BAF2-A941-8081-C58217AE505B}"/>
              </a:ext>
            </a:extLst>
          </p:cNvPr>
          <p:cNvSpPr txBox="1"/>
          <p:nvPr/>
        </p:nvSpPr>
        <p:spPr>
          <a:xfrm>
            <a:off x="203199" y="4845356"/>
            <a:ext cx="71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Story</a:t>
            </a:r>
          </a:p>
          <a:p>
            <a:r>
              <a:rPr lang="en-US" b="1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EA8D4-0108-5748-8F3C-312D656D37B8}"/>
              </a:ext>
            </a:extLst>
          </p:cNvPr>
          <p:cNvSpPr txBox="1"/>
          <p:nvPr/>
        </p:nvSpPr>
        <p:spPr>
          <a:xfrm>
            <a:off x="1625600" y="4828360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1299D-69A1-2B4A-A10C-7A4CCB748E5F}"/>
              </a:ext>
            </a:extLst>
          </p:cNvPr>
          <p:cNvSpPr txBox="1"/>
          <p:nvPr/>
        </p:nvSpPr>
        <p:spPr>
          <a:xfrm>
            <a:off x="3224688" y="4828360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59FC1-6A84-7F40-97DB-61375E804D1D}"/>
              </a:ext>
            </a:extLst>
          </p:cNvPr>
          <p:cNvSpPr txBox="1"/>
          <p:nvPr/>
        </p:nvSpPr>
        <p:spPr>
          <a:xfrm>
            <a:off x="4741331" y="4828360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68CBB-FA3F-3D4B-BCB6-0677904B73C7}"/>
              </a:ext>
            </a:extLst>
          </p:cNvPr>
          <p:cNvSpPr txBox="1"/>
          <p:nvPr/>
        </p:nvSpPr>
        <p:spPr>
          <a:xfrm>
            <a:off x="6105568" y="4828360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ECE24-1304-AD4E-8C4B-DD8ABDD6AE7D}"/>
              </a:ext>
            </a:extLst>
          </p:cNvPr>
          <p:cNvSpPr txBox="1"/>
          <p:nvPr/>
        </p:nvSpPr>
        <p:spPr>
          <a:xfrm>
            <a:off x="7484536" y="4828360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0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530A-22B6-8C4A-BF7F-EF04D6D2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Reference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C33E-5370-6D46-8D9C-C3C73E74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758"/>
            <a:ext cx="10515600" cy="1256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few User Stories that the team has </a:t>
            </a:r>
            <a:r>
              <a:rPr lang="en-US" u="sng" dirty="0"/>
              <a:t>collective</a:t>
            </a:r>
            <a:r>
              <a:rPr lang="en-US" dirty="0"/>
              <a:t> experience with, will quickly focus the team’s story pointing discussions on </a:t>
            </a:r>
            <a:r>
              <a:rPr lang="en-US" b="1" dirty="0"/>
              <a:t>EFFORT</a:t>
            </a:r>
            <a:r>
              <a:rPr lang="en-US" dirty="0"/>
              <a:t>, allowing for </a:t>
            </a:r>
            <a:r>
              <a:rPr lang="en-US" u="sng" dirty="0"/>
              <a:t>more User Stories</a:t>
            </a:r>
            <a:r>
              <a:rPr lang="en-US" dirty="0"/>
              <a:t> to be sized in a more </a:t>
            </a:r>
            <a:r>
              <a:rPr lang="en-US" u="sng" dirty="0"/>
              <a:t>accurate</a:t>
            </a:r>
            <a:r>
              <a:rPr lang="en-US" dirty="0"/>
              <a:t> manner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7B9263CF-F44F-E044-B210-0AA6D9448631}"/>
              </a:ext>
            </a:extLst>
          </p:cNvPr>
          <p:cNvSpPr/>
          <p:nvPr/>
        </p:nvSpPr>
        <p:spPr>
          <a:xfrm>
            <a:off x="2743199" y="3522006"/>
            <a:ext cx="1151467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point reference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C8934854-C021-EA44-B6E8-9B1C52E67E60}"/>
              </a:ext>
            </a:extLst>
          </p:cNvPr>
          <p:cNvSpPr/>
          <p:nvPr/>
        </p:nvSpPr>
        <p:spPr>
          <a:xfrm>
            <a:off x="5587999" y="3522006"/>
            <a:ext cx="1151467" cy="758952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 point reference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0ADECEAF-8087-7D4F-98B8-9246DA71C0B1}"/>
              </a:ext>
            </a:extLst>
          </p:cNvPr>
          <p:cNvSpPr/>
          <p:nvPr/>
        </p:nvSpPr>
        <p:spPr>
          <a:xfrm>
            <a:off x="8432799" y="3522006"/>
            <a:ext cx="1151467" cy="758952"/>
          </a:xfrm>
          <a:prstGeom prst="flowChartMulti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 point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7D8E1-6725-0144-87B1-F1A194D925DD}"/>
              </a:ext>
            </a:extLst>
          </p:cNvPr>
          <p:cNvSpPr txBox="1"/>
          <p:nvPr/>
        </p:nvSpPr>
        <p:spPr>
          <a:xfrm>
            <a:off x="118532" y="3014133"/>
            <a:ext cx="71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Story</a:t>
            </a:r>
          </a:p>
          <a:p>
            <a:r>
              <a:rPr lang="en-US" b="1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07BAF-2F84-5241-AC3D-149F422655C4}"/>
              </a:ext>
            </a:extLst>
          </p:cNvPr>
          <p:cNvSpPr txBox="1"/>
          <p:nvPr/>
        </p:nvSpPr>
        <p:spPr>
          <a:xfrm>
            <a:off x="1540933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59AEE-88B6-B244-8344-378AC31DE867}"/>
              </a:ext>
            </a:extLst>
          </p:cNvPr>
          <p:cNvSpPr txBox="1"/>
          <p:nvPr/>
        </p:nvSpPr>
        <p:spPr>
          <a:xfrm>
            <a:off x="3140021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D47FD-F4C7-1841-893B-53FE3857BA10}"/>
              </a:ext>
            </a:extLst>
          </p:cNvPr>
          <p:cNvSpPr txBox="1"/>
          <p:nvPr/>
        </p:nvSpPr>
        <p:spPr>
          <a:xfrm>
            <a:off x="4656664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F620C-CABB-144D-A68B-C9B2AFB9B722}"/>
              </a:ext>
            </a:extLst>
          </p:cNvPr>
          <p:cNvSpPr txBox="1"/>
          <p:nvPr/>
        </p:nvSpPr>
        <p:spPr>
          <a:xfrm>
            <a:off x="6020901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A363-16DB-FF4B-BB5B-F5410C991940}"/>
              </a:ext>
            </a:extLst>
          </p:cNvPr>
          <p:cNvSpPr txBox="1"/>
          <p:nvPr/>
        </p:nvSpPr>
        <p:spPr>
          <a:xfrm>
            <a:off x="7399869" y="2997137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832FF-5A01-C546-A445-41DDBF370662}"/>
              </a:ext>
            </a:extLst>
          </p:cNvPr>
          <p:cNvSpPr txBox="1"/>
          <p:nvPr/>
        </p:nvSpPr>
        <p:spPr>
          <a:xfrm>
            <a:off x="8748284" y="2997137"/>
            <a:ext cx="59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27B3A44F-4732-F049-9F74-8EC8187B96EF}"/>
              </a:ext>
            </a:extLst>
          </p:cNvPr>
          <p:cNvSpPr/>
          <p:nvPr/>
        </p:nvSpPr>
        <p:spPr>
          <a:xfrm>
            <a:off x="1219199" y="5468138"/>
            <a:ext cx="1151467" cy="758952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point reference</a:t>
            </a:r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952B893E-7E3B-E743-8160-A3AED7F911C2}"/>
              </a:ext>
            </a:extLst>
          </p:cNvPr>
          <p:cNvSpPr/>
          <p:nvPr/>
        </p:nvSpPr>
        <p:spPr>
          <a:xfrm>
            <a:off x="4436532" y="5402054"/>
            <a:ext cx="1151467" cy="758952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point reference</a:t>
            </a:r>
          </a:p>
        </p:txBody>
      </p:sp>
      <p:sp>
        <p:nvSpPr>
          <p:cNvPr id="16" name="Multidocument 15">
            <a:extLst>
              <a:ext uri="{FF2B5EF4-FFF2-40B4-BE49-F238E27FC236}">
                <a16:creationId xmlns:a16="http://schemas.microsoft.com/office/drawing/2014/main" id="{8523CC79-0BD7-2743-BD2E-2212EBAFA60D}"/>
              </a:ext>
            </a:extLst>
          </p:cNvPr>
          <p:cNvSpPr/>
          <p:nvPr/>
        </p:nvSpPr>
        <p:spPr>
          <a:xfrm>
            <a:off x="7162802" y="5471002"/>
            <a:ext cx="1151467" cy="758952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 point reference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FEDDD-BAF2-A941-8081-C58217AE505B}"/>
              </a:ext>
            </a:extLst>
          </p:cNvPr>
          <p:cNvSpPr txBox="1"/>
          <p:nvPr/>
        </p:nvSpPr>
        <p:spPr>
          <a:xfrm>
            <a:off x="203199" y="4874384"/>
            <a:ext cx="71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Story</a:t>
            </a:r>
          </a:p>
          <a:p>
            <a:r>
              <a:rPr lang="en-US" b="1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EA8D4-0108-5748-8F3C-312D656D37B8}"/>
              </a:ext>
            </a:extLst>
          </p:cNvPr>
          <p:cNvSpPr txBox="1"/>
          <p:nvPr/>
        </p:nvSpPr>
        <p:spPr>
          <a:xfrm>
            <a:off x="1625600" y="4857388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1299D-69A1-2B4A-A10C-7A4CCB748E5F}"/>
              </a:ext>
            </a:extLst>
          </p:cNvPr>
          <p:cNvSpPr txBox="1"/>
          <p:nvPr/>
        </p:nvSpPr>
        <p:spPr>
          <a:xfrm>
            <a:off x="3224688" y="4857388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59FC1-6A84-7F40-97DB-61375E804D1D}"/>
              </a:ext>
            </a:extLst>
          </p:cNvPr>
          <p:cNvSpPr txBox="1"/>
          <p:nvPr/>
        </p:nvSpPr>
        <p:spPr>
          <a:xfrm>
            <a:off x="4741331" y="4857388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68CBB-FA3F-3D4B-BCB6-0677904B73C7}"/>
              </a:ext>
            </a:extLst>
          </p:cNvPr>
          <p:cNvSpPr txBox="1"/>
          <p:nvPr/>
        </p:nvSpPr>
        <p:spPr>
          <a:xfrm>
            <a:off x="6105568" y="4857388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ECE24-1304-AD4E-8C4B-DD8ABDD6AE7D}"/>
              </a:ext>
            </a:extLst>
          </p:cNvPr>
          <p:cNvSpPr txBox="1"/>
          <p:nvPr/>
        </p:nvSpPr>
        <p:spPr>
          <a:xfrm>
            <a:off x="7484536" y="4857388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Document 22">
            <a:extLst>
              <a:ext uri="{FF2B5EF4-FFF2-40B4-BE49-F238E27FC236}">
                <a16:creationId xmlns:a16="http://schemas.microsoft.com/office/drawing/2014/main" id="{3C8C3513-07AA-1142-A719-45C25FD1FA76}"/>
              </a:ext>
            </a:extLst>
          </p:cNvPr>
          <p:cNvSpPr/>
          <p:nvPr/>
        </p:nvSpPr>
        <p:spPr>
          <a:xfrm>
            <a:off x="10261599" y="4605867"/>
            <a:ext cx="1422401" cy="110353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</a:p>
          <a:p>
            <a:pPr algn="ctr"/>
            <a:r>
              <a:rPr lang="en-US" dirty="0"/>
              <a:t>USER STORY</a:t>
            </a:r>
          </a:p>
          <a:p>
            <a:pPr algn="ctr"/>
            <a:r>
              <a:rPr lang="en-US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A30F4-F6EF-5C45-B470-C058B73F6D11}"/>
              </a:ext>
            </a:extLst>
          </p:cNvPr>
          <p:cNvSpPr txBox="1"/>
          <p:nvPr/>
        </p:nvSpPr>
        <p:spPr>
          <a:xfrm>
            <a:off x="203199" y="4280958"/>
            <a:ext cx="7196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</a:t>
            </a:r>
            <a:endParaRPr lang="en-US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C0454-B613-114F-80A0-B58AC56AE821}"/>
              </a:ext>
            </a:extLst>
          </p:cNvPr>
          <p:cNvCxnSpPr/>
          <p:nvPr/>
        </p:nvCxnSpPr>
        <p:spPr>
          <a:xfrm>
            <a:off x="1219199" y="4417185"/>
            <a:ext cx="836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3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D52D44-3634-784A-8621-CD08B93ABB4B}"/>
              </a:ext>
            </a:extLst>
          </p:cNvPr>
          <p:cNvSpPr/>
          <p:nvPr/>
        </p:nvSpPr>
        <p:spPr>
          <a:xfrm>
            <a:off x="1920239" y="3864612"/>
            <a:ext cx="8373291" cy="234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216FA-AC79-FC4B-B86D-9A7D5F3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161D-64DA-4041-8F7D-419BA079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7424"/>
            <a:ext cx="10905309" cy="270465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 your product backlog of the “Feed Me Now” application, choose one User Story that appears to be about medium in terms of Effort, Risk, and Complexity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team member go to 				     and create a new game for your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Fibonacci scale, as a team decide the story point values for the remaining user stories.  You should have User Stories that cover all values between 1-8 as listed below.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your team feels that a User Story will take more than 2 weeks to complete, provide that with a value of 13</a:t>
            </a:r>
          </a:p>
        </p:txBody>
      </p:sp>
      <p:sp>
        <p:nvSpPr>
          <p:cNvPr id="7" name="Multidocument 6">
            <a:extLst>
              <a:ext uri="{FF2B5EF4-FFF2-40B4-BE49-F238E27FC236}">
                <a16:creationId xmlns:a16="http://schemas.microsoft.com/office/drawing/2014/main" id="{7DE55FBC-DA9C-2F47-BAB5-1FD2406BB1D7}"/>
              </a:ext>
            </a:extLst>
          </p:cNvPr>
          <p:cNvSpPr/>
          <p:nvPr/>
        </p:nvSpPr>
        <p:spPr>
          <a:xfrm>
            <a:off x="3061062" y="4475362"/>
            <a:ext cx="1151467" cy="758952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point reference</a:t>
            </a:r>
          </a:p>
        </p:txBody>
      </p:sp>
      <p:sp>
        <p:nvSpPr>
          <p:cNvPr id="8" name="Multidocument 7">
            <a:extLst>
              <a:ext uri="{FF2B5EF4-FFF2-40B4-BE49-F238E27FC236}">
                <a16:creationId xmlns:a16="http://schemas.microsoft.com/office/drawing/2014/main" id="{66ADAC9F-A546-CE42-BAB5-270E7A6F8519}"/>
              </a:ext>
            </a:extLst>
          </p:cNvPr>
          <p:cNvSpPr/>
          <p:nvPr/>
        </p:nvSpPr>
        <p:spPr>
          <a:xfrm>
            <a:off x="6278395" y="4409278"/>
            <a:ext cx="1151467" cy="758952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point reference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EE27ECB9-C381-BA43-9CF8-7606ACF694C1}"/>
              </a:ext>
            </a:extLst>
          </p:cNvPr>
          <p:cNvSpPr/>
          <p:nvPr/>
        </p:nvSpPr>
        <p:spPr>
          <a:xfrm>
            <a:off x="9004665" y="4478226"/>
            <a:ext cx="1151467" cy="758952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 point 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6CE2A-DE81-B342-BCDE-0889CE7A0FBE}"/>
              </a:ext>
            </a:extLst>
          </p:cNvPr>
          <p:cNvSpPr txBox="1"/>
          <p:nvPr/>
        </p:nvSpPr>
        <p:spPr>
          <a:xfrm>
            <a:off x="2045062" y="3881608"/>
            <a:ext cx="71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Story</a:t>
            </a:r>
          </a:p>
          <a:p>
            <a:r>
              <a:rPr lang="en-US" b="1" dirty="0">
                <a:solidFill>
                  <a:srgbClr val="C00000"/>
                </a:solidFill>
              </a:rPr>
              <a:t>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B9F3D-FFC3-A146-A52C-0C6CB06946C5}"/>
              </a:ext>
            </a:extLst>
          </p:cNvPr>
          <p:cNvSpPr txBox="1"/>
          <p:nvPr/>
        </p:nvSpPr>
        <p:spPr>
          <a:xfrm>
            <a:off x="3467463" y="3864612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DA92F-9659-5944-BF0C-4514CFE8E2DD}"/>
              </a:ext>
            </a:extLst>
          </p:cNvPr>
          <p:cNvSpPr txBox="1"/>
          <p:nvPr/>
        </p:nvSpPr>
        <p:spPr>
          <a:xfrm>
            <a:off x="5066551" y="3864612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8ED84-0B21-944B-8814-3899D9D1E076}"/>
              </a:ext>
            </a:extLst>
          </p:cNvPr>
          <p:cNvSpPr txBox="1"/>
          <p:nvPr/>
        </p:nvSpPr>
        <p:spPr>
          <a:xfrm>
            <a:off x="6583194" y="3864612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48416-C836-374A-AC5A-557E86248638}"/>
              </a:ext>
            </a:extLst>
          </p:cNvPr>
          <p:cNvSpPr txBox="1"/>
          <p:nvPr/>
        </p:nvSpPr>
        <p:spPr>
          <a:xfrm>
            <a:off x="7947431" y="3864612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A3B9F-CE58-6940-B8C6-7D23FEB96E94}"/>
              </a:ext>
            </a:extLst>
          </p:cNvPr>
          <p:cNvSpPr txBox="1"/>
          <p:nvPr/>
        </p:nvSpPr>
        <p:spPr>
          <a:xfrm>
            <a:off x="9326399" y="3864612"/>
            <a:ext cx="25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50AC636C-56A3-FC41-8652-5EA9D6D6A4F0}"/>
              </a:ext>
            </a:extLst>
          </p:cNvPr>
          <p:cNvSpPr/>
          <p:nvPr/>
        </p:nvSpPr>
        <p:spPr>
          <a:xfrm>
            <a:off x="5225144" y="5348126"/>
            <a:ext cx="1358050" cy="765184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NEW </a:t>
            </a:r>
          </a:p>
          <a:p>
            <a:pPr algn="ctr"/>
            <a:r>
              <a:rPr lang="en-US" sz="1400" b="1" dirty="0"/>
              <a:t>USER STORY</a:t>
            </a:r>
          </a:p>
          <a:p>
            <a:pPr algn="ctr"/>
            <a:r>
              <a:rPr lang="en-US" sz="1400" b="1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58E83-FFDE-F643-8B1A-60C4315B5C7B}"/>
              </a:ext>
            </a:extLst>
          </p:cNvPr>
          <p:cNvSpPr txBox="1"/>
          <p:nvPr/>
        </p:nvSpPr>
        <p:spPr>
          <a:xfrm>
            <a:off x="4076407" y="1934980"/>
            <a:ext cx="34008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PlanningPokerOnline.com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10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0B29-6BC1-A44F-90E2-4063EE86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Relative User Stories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E64-44BF-F441-803F-5E599AFB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Recent User Stories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Choose User Stories from the last 4- 6 sprints</a:t>
            </a:r>
          </a:p>
          <a:p>
            <a:r>
              <a:rPr lang="en-US" dirty="0"/>
              <a:t>Only User Stories that was accepted by the PO </a:t>
            </a:r>
            <a:r>
              <a:rPr lang="en-US" u="sng" dirty="0"/>
              <a:t>within 1 Sprint</a:t>
            </a:r>
          </a:p>
          <a:p>
            <a:r>
              <a:rPr lang="en-US" dirty="0"/>
              <a:t>Stories that were not blocked</a:t>
            </a:r>
          </a:p>
          <a:p>
            <a:r>
              <a:rPr lang="en-US" dirty="0"/>
              <a:t>User Stories that approximately match the relative size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 point generally a 8 </a:t>
            </a:r>
            <a:r>
              <a:rPr lang="en-US" dirty="0" err="1"/>
              <a:t>hrs</a:t>
            </a:r>
            <a:r>
              <a:rPr lang="en-US" dirty="0"/>
              <a:t> or less actual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8 point requires team members effort for the entire 2 week sprint (13 pts for 3 weeks)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13 points had been identified as taking more than a sprint to complete with the team working on it full time</a:t>
            </a:r>
          </a:p>
        </p:txBody>
      </p:sp>
    </p:spTree>
    <p:extLst>
      <p:ext uri="{BB962C8B-B14F-4D97-AF65-F5344CB8AC3E}">
        <p14:creationId xmlns:p14="http://schemas.microsoft.com/office/powerpoint/2010/main" val="2380070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71D-A408-7B4E-8C78-A14566E6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B996-9496-7341-860B-04ECB99B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Cohn – Blog – Story Points Are Still About Effort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www.mountaingoatsoftware.com</a:t>
            </a:r>
            <a:r>
              <a:rPr lang="en-US" sz="1800" dirty="0"/>
              <a:t>/blog/story-points-are-still-about-effort</a:t>
            </a:r>
          </a:p>
          <a:p>
            <a:endParaRPr lang="en-US" dirty="0"/>
          </a:p>
          <a:p>
            <a:r>
              <a:rPr lang="en-US" dirty="0"/>
              <a:t>Jeff Sutherland – Blog – Why We Use Fibonacci Numbers to Estimate User Stories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www.scruminc.com</a:t>
            </a:r>
            <a:r>
              <a:rPr lang="en-US" sz="1800" dirty="0"/>
              <a:t>/why-do-we-use-</a:t>
            </a:r>
            <a:r>
              <a:rPr lang="en-US" sz="1800" dirty="0" err="1"/>
              <a:t>fibonacci</a:t>
            </a:r>
            <a:r>
              <a:rPr lang="en-US" sz="1800" dirty="0"/>
              <a:t>-numbers-to-estimate-user-stories/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3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751" y="801689"/>
            <a:ext cx="10648949" cy="773112"/>
          </a:xfrm>
        </p:spPr>
        <p:txBody>
          <a:bodyPr/>
          <a:lstStyle/>
          <a:p>
            <a:r>
              <a:rPr lang="en-US" dirty="0"/>
              <a:t>Have a great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74900" y="1117601"/>
            <a:ext cx="7167448" cy="914400"/>
          </a:xfrm>
        </p:spPr>
        <p:txBody>
          <a:bodyPr>
            <a:noAutofit/>
          </a:bodyPr>
          <a:lstStyle/>
          <a:p>
            <a:pPr marL="0" indent="0" defTabSz="914400">
              <a:buNone/>
            </a:pPr>
            <a:r>
              <a:rPr lang="en-US" b="1" dirty="0"/>
              <a:t>and remember…</a:t>
            </a:r>
          </a:p>
        </p:txBody>
      </p:sp>
      <p:sp>
        <p:nvSpPr>
          <p:cNvPr id="8" name="Folded Corner 7"/>
          <p:cNvSpPr/>
          <p:nvPr/>
        </p:nvSpPr>
        <p:spPr>
          <a:xfrm rot="310680">
            <a:off x="4848941" y="2141343"/>
            <a:ext cx="2533384" cy="2439376"/>
          </a:xfrm>
          <a:prstGeom prst="foldedCorner">
            <a:avLst>
              <a:gd name="adj" fmla="val 25803"/>
            </a:avLst>
          </a:prstGeom>
          <a:solidFill>
            <a:srgbClr val="8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354" tIns="45676" rIns="91354" bIns="45676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19072">
            <a:off x="4845551" y="2448488"/>
            <a:ext cx="2254703" cy="1815793"/>
          </a:xfrm>
          <a:prstGeom prst="rect">
            <a:avLst/>
          </a:prstGeom>
          <a:noFill/>
        </p:spPr>
        <p:txBody>
          <a:bodyPr wrap="square" lIns="91354" tIns="45676" rIns="91354" bIns="45676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Think Lean,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ucida Handwriting" pitchFamily="66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Be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Agile!</a:t>
            </a:r>
          </a:p>
        </p:txBody>
      </p:sp>
    </p:spTree>
    <p:extLst>
      <p:ext uri="{BB962C8B-B14F-4D97-AF65-F5344CB8AC3E}">
        <p14:creationId xmlns:p14="http://schemas.microsoft.com/office/powerpoint/2010/main" val="12979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A1EC-1662-6F4A-AF9F-7723E45E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DC0F-E544-014F-A5AE-4C9B7AA9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Story Points?</a:t>
            </a:r>
          </a:p>
          <a:p>
            <a:r>
              <a:rPr lang="en-US" dirty="0"/>
              <a:t>Focus on Effort</a:t>
            </a:r>
          </a:p>
          <a:p>
            <a:r>
              <a:rPr lang="en-US" dirty="0"/>
              <a:t>Points over Hours Exercise</a:t>
            </a:r>
          </a:p>
          <a:p>
            <a:r>
              <a:rPr lang="en-US" dirty="0"/>
              <a:t>Value of Story Points in Agile</a:t>
            </a:r>
          </a:p>
          <a:p>
            <a:r>
              <a:rPr lang="en-US" dirty="0"/>
              <a:t>Why Fibonacci</a:t>
            </a:r>
          </a:p>
          <a:p>
            <a:r>
              <a:rPr lang="en-US" dirty="0"/>
              <a:t>Requirements for Story Points to Deliver Expectations</a:t>
            </a:r>
          </a:p>
          <a:p>
            <a:pPr lvl="1"/>
            <a:r>
              <a:rPr lang="en-US" dirty="0"/>
              <a:t>Need for multi-functional team members</a:t>
            </a:r>
          </a:p>
          <a:p>
            <a:pPr lvl="1"/>
            <a:r>
              <a:rPr lang="en-US" dirty="0"/>
              <a:t>Planning Poker</a:t>
            </a:r>
          </a:p>
          <a:p>
            <a:pPr lvl="1"/>
            <a:r>
              <a:rPr lang="en-US" dirty="0"/>
              <a:t>Using Reference Stories (1,3,8 or 2,5,13)</a:t>
            </a:r>
          </a:p>
          <a:p>
            <a:pPr lvl="1"/>
            <a:r>
              <a:rPr lang="en-US" dirty="0"/>
              <a:t>Finding the Right Reference Stories</a:t>
            </a:r>
          </a:p>
          <a:p>
            <a:r>
              <a:rPr lang="en-US" dirty="0" err="1"/>
              <a:t>Wrapup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7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ACE5-14B7-6D41-A56E-F384B27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0DA7-08C8-9D40-A436-38AC20B7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“Story points are a unit of measure for expressing an estimate of the overall effort that will be required to fully implement a product backlog item or any other piece of work.”</a:t>
            </a:r>
          </a:p>
          <a:p>
            <a:pPr marL="0" indent="0">
              <a:buNone/>
            </a:pPr>
            <a:r>
              <a:rPr lang="en-US" dirty="0"/>
              <a:t>								-Mike Cohn</a:t>
            </a:r>
          </a:p>
        </p:txBody>
      </p:sp>
    </p:spTree>
    <p:extLst>
      <p:ext uri="{BB962C8B-B14F-4D97-AF65-F5344CB8AC3E}">
        <p14:creationId xmlns:p14="http://schemas.microsoft.com/office/powerpoint/2010/main" val="18990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ACE5-14B7-6D41-A56E-F384B27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Story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0DA7-08C8-9D40-A436-38AC20B7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“Story points are a unit of measure for expressing an </a:t>
            </a:r>
            <a:r>
              <a:rPr lang="en-US" b="1" dirty="0">
                <a:solidFill>
                  <a:srgbClr val="FF0000"/>
                </a:solidFill>
              </a:rPr>
              <a:t>estimate of the overall effort</a:t>
            </a:r>
            <a:r>
              <a:rPr lang="en-US" dirty="0"/>
              <a:t> that will be required to fully implement a product backlog item or any other piece of work.”</a:t>
            </a:r>
          </a:p>
          <a:p>
            <a:pPr marL="0" indent="0">
              <a:buNone/>
            </a:pPr>
            <a:r>
              <a:rPr lang="en-US" dirty="0"/>
              <a:t>								-Mike Cohn</a:t>
            </a:r>
          </a:p>
        </p:txBody>
      </p:sp>
    </p:spTree>
    <p:extLst>
      <p:ext uri="{BB962C8B-B14F-4D97-AF65-F5344CB8AC3E}">
        <p14:creationId xmlns:p14="http://schemas.microsoft.com/office/powerpoint/2010/main" val="23261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0A5E-4FA3-304E-AD6E-ABB275CF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It’s All Relative…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9BA9-6ACE-AB4F-A3FD-4FFC537B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Story points are a </a:t>
            </a:r>
            <a:r>
              <a:rPr lang="en-US" b="1" u="sng" dirty="0"/>
              <a:t>RELATIVE</a:t>
            </a:r>
            <a:r>
              <a:rPr lang="en-US" dirty="0"/>
              <a:t> unit of measure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CC69D-B0C9-4345-A6BE-F94FB8A721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781" y="2829312"/>
            <a:ext cx="1857430" cy="104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5224A-3915-E84C-A2A2-BE15B9338A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42" y="2829312"/>
            <a:ext cx="1383307" cy="104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857ED-8BFB-4148-8A60-7D911D8F6A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2157" y="2824185"/>
            <a:ext cx="1661532" cy="104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800BB-7F98-E049-93B5-3D0F5C90EA4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4797" y="2829312"/>
            <a:ext cx="1895707" cy="1066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85285-1143-294C-83D5-503389BCB8EC}"/>
              </a:ext>
            </a:extLst>
          </p:cNvPr>
          <p:cNvSpPr txBox="1"/>
          <p:nvPr/>
        </p:nvSpPr>
        <p:spPr>
          <a:xfrm>
            <a:off x="3334215" y="4205817"/>
            <a:ext cx="4033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Where would a row boat be placed?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EB61B-456A-5042-A63E-D4F50004D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813" y="4785335"/>
            <a:ext cx="2319774" cy="1437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07763-04AA-954D-BE4D-0AA6EA019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510" y="4774099"/>
            <a:ext cx="2540000" cy="149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711F2-8CE3-E942-960C-25500E4D248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9200" y="4774099"/>
            <a:ext cx="2420620" cy="14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330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3 -0.01551 L 0.36823 -0.012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ADB8-D21B-3645-A1E5-1C96611B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8"/>
            <a:ext cx="10515600" cy="960510"/>
          </a:xfrm>
        </p:spPr>
        <p:txBody>
          <a:bodyPr/>
          <a:lstStyle/>
          <a:p>
            <a:r>
              <a:rPr lang="en-US" dirty="0"/>
              <a:t>Story Points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62FA-7E6A-904D-8872-97F1D3D7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233964"/>
            <a:ext cx="1654098" cy="458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Effort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95E80-685E-AB42-A3D6-A79F06C1DEDA}"/>
              </a:ext>
            </a:extLst>
          </p:cNvPr>
          <p:cNvSpPr txBox="1">
            <a:spLocks/>
          </p:cNvSpPr>
          <p:nvPr/>
        </p:nvSpPr>
        <p:spPr>
          <a:xfrm>
            <a:off x="4953000" y="3276362"/>
            <a:ext cx="1654098" cy="45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</a:rPr>
              <a:t>Risk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3735C-F169-D845-98BB-A99AA382E38B}"/>
              </a:ext>
            </a:extLst>
          </p:cNvPr>
          <p:cNvSpPr txBox="1">
            <a:spLocks/>
          </p:cNvSpPr>
          <p:nvPr/>
        </p:nvSpPr>
        <p:spPr>
          <a:xfrm>
            <a:off x="4693920" y="4984036"/>
            <a:ext cx="2362200" cy="61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0070C0"/>
                </a:solidFill>
              </a:rPr>
              <a:t>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D9E27B-19D6-C74F-8514-3AF2A913723C}"/>
              </a:ext>
            </a:extLst>
          </p:cNvPr>
          <p:cNvSpPr txBox="1">
            <a:spLocks/>
          </p:cNvSpPr>
          <p:nvPr/>
        </p:nvSpPr>
        <p:spPr>
          <a:xfrm>
            <a:off x="257903" y="1231345"/>
            <a:ext cx="3139440" cy="45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overall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8A86-3044-1F4B-83D6-70BFE35CF4EC}"/>
              </a:ext>
            </a:extLst>
          </p:cNvPr>
          <p:cNvSpPr txBox="1">
            <a:spLocks/>
          </p:cNvSpPr>
          <p:nvPr/>
        </p:nvSpPr>
        <p:spPr>
          <a:xfrm>
            <a:off x="219245" y="2819419"/>
            <a:ext cx="1608378" cy="1372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 team would expend on a user story/feature with respect to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419FFF-C8B6-F14B-8F03-40508C8594AC}"/>
              </a:ext>
            </a:extLst>
          </p:cNvPr>
          <p:cNvSpPr txBox="1">
            <a:spLocks/>
          </p:cNvSpPr>
          <p:nvPr/>
        </p:nvSpPr>
        <p:spPr>
          <a:xfrm>
            <a:off x="323562" y="5060236"/>
            <a:ext cx="777240" cy="45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8E9BB-127F-5049-8AFB-EC4473B8CD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844" y="1004598"/>
            <a:ext cx="943596" cy="1397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00C4D-BF97-864B-98C3-18D131C14C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658" y="892120"/>
            <a:ext cx="2306865" cy="1535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00B8A-C956-D542-9BE2-885ED1DDAB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378" y="2896791"/>
            <a:ext cx="2640111" cy="1313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D3740-F635-ED43-B091-024F05092F4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0987" y="2896791"/>
            <a:ext cx="2295536" cy="15271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FB53D-331D-1347-9F9A-8AB7FA3DAAB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378" y="4729758"/>
            <a:ext cx="2072878" cy="1419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4258F-DF64-C144-A135-833868DE369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033" y="4617719"/>
            <a:ext cx="2349898" cy="15676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CA3049-193F-9141-BCDD-86AB97B2DF2D}"/>
              </a:ext>
            </a:extLst>
          </p:cNvPr>
          <p:cNvSpPr txBox="1"/>
          <p:nvPr/>
        </p:nvSpPr>
        <p:spPr>
          <a:xfrm>
            <a:off x="257903" y="6387168"/>
            <a:ext cx="661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 determined by the </a:t>
            </a:r>
            <a:r>
              <a:rPr lang="en-US" b="1" i="1" u="sng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2890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9AA9-E82B-7F41-B38A-26974CEF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Hours to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9D62-1D58-E046-A8CD-A5687B33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everyone who is exposed to agile product development, comes with a long history of sizing their projects and tasks using hours.  This can be a hard habit to break.</a:t>
            </a:r>
          </a:p>
          <a:p>
            <a:r>
              <a:rPr lang="en-US" dirty="0"/>
              <a:t>User Story points provide greater efficiency in estimation over hours, especially when there is much unknown about requests to enhance products.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Let’s Discover What They Are…</a:t>
            </a:r>
          </a:p>
        </p:txBody>
      </p:sp>
    </p:spTree>
    <p:extLst>
      <p:ext uri="{BB962C8B-B14F-4D97-AF65-F5344CB8AC3E}">
        <p14:creationId xmlns:p14="http://schemas.microsoft.com/office/powerpoint/2010/main" val="38287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733-53A5-134B-8667-015FCEA0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22990"/>
            <a:ext cx="10515600" cy="1325563"/>
          </a:xfrm>
        </p:spPr>
        <p:txBody>
          <a:bodyPr/>
          <a:lstStyle/>
          <a:p>
            <a:r>
              <a:rPr lang="en-US" dirty="0"/>
              <a:t>Exercise 1 – Hours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7286-2E2E-EE4A-9309-7233D7A9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07028"/>
            <a:ext cx="10515600" cy="18745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 into teams of 4-5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in hours (I know you folks are superb in hour estimation with years of experience!) the number of hours it will take to manufacture the following: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27BBC-C349-114B-B602-4557B94CBC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254" y="3542347"/>
            <a:ext cx="1417320" cy="1062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C2BA7-3E29-4A42-ACAF-F2176D16D0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6438" y="3525044"/>
            <a:ext cx="1897101" cy="126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B20A8-94A8-1D4A-874B-84B28E840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404" y="3215640"/>
            <a:ext cx="1716405" cy="17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65EF8-9E81-8C42-BFCA-91FD6BAA09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7674" y="3213459"/>
            <a:ext cx="1694615" cy="169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496B1-B002-8C49-85CF-9027D7D2714D}"/>
              </a:ext>
            </a:extLst>
          </p:cNvPr>
          <p:cNvSpPr txBox="1"/>
          <p:nvPr/>
        </p:nvSpPr>
        <p:spPr>
          <a:xfrm>
            <a:off x="342900" y="5282564"/>
            <a:ext cx="1150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Be very, very accurate.  And don’t let any other team know your estimates.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Tell me when your team is done estimating.</a:t>
            </a:r>
          </a:p>
        </p:txBody>
      </p:sp>
    </p:spTree>
    <p:extLst>
      <p:ext uri="{BB962C8B-B14F-4D97-AF65-F5344CB8AC3E}">
        <p14:creationId xmlns:p14="http://schemas.microsoft.com/office/powerpoint/2010/main" val="17199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vyMgt" id="{ADFFF576-8A26-234F-BD8B-FE18FA275858}" vid="{30184B27-175F-F342-BF5B-BCAB1D2E20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SavvyMgt</Template>
  <TotalTime>24006</TotalTime>
  <Words>1630</Words>
  <Application>Microsoft Macintosh PowerPoint</Application>
  <PresentationFormat>Widescreen</PresentationFormat>
  <Paragraphs>235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Garamond</vt:lpstr>
      <vt:lpstr>Lucida Handwriting</vt:lpstr>
      <vt:lpstr>Noteworthy Light</vt:lpstr>
      <vt:lpstr>Rockwell</vt:lpstr>
      <vt:lpstr>Wingdings</vt:lpstr>
      <vt:lpstr>Office Theme</vt:lpstr>
      <vt:lpstr>IT 705 Product Management – Agile Estimation</vt:lpstr>
      <vt:lpstr>STORY POINTING</vt:lpstr>
      <vt:lpstr>Agenda</vt:lpstr>
      <vt:lpstr>Story Points</vt:lpstr>
      <vt:lpstr>What Are Story Points?</vt:lpstr>
      <vt:lpstr>It’s All Relative…</vt:lpstr>
      <vt:lpstr>Story Points Express</vt:lpstr>
      <vt:lpstr>Why Not Use Hours to Size</vt:lpstr>
      <vt:lpstr>Exercise 1 – Hours Estimation</vt:lpstr>
      <vt:lpstr>Hours Estimate Retrospective</vt:lpstr>
      <vt:lpstr>Benefits of Using Fibonacci Numbers</vt:lpstr>
      <vt:lpstr>Fibonacci Scale Expedites Action on User Stories</vt:lpstr>
      <vt:lpstr>Exercise 2 - Ranking</vt:lpstr>
      <vt:lpstr>Exercise 2</vt:lpstr>
      <vt:lpstr>Successful Story Pointing Requirements</vt:lpstr>
      <vt:lpstr>Shared ability to work on what is being sized</vt:lpstr>
      <vt:lpstr>Why does Agile Use Story Points?</vt:lpstr>
      <vt:lpstr>Gather Unbiased Estimates</vt:lpstr>
      <vt:lpstr>Follow the Alpha Dog</vt:lpstr>
      <vt:lpstr>Going along with the crowd</vt:lpstr>
      <vt:lpstr>Planning Poker – Mitigates Bias</vt:lpstr>
      <vt:lpstr>Poor Estimates Can Result Without Common References</vt:lpstr>
      <vt:lpstr>Relative Reference User Stories</vt:lpstr>
      <vt:lpstr>Relative Reference User Stories</vt:lpstr>
      <vt:lpstr>Exercise 3</vt:lpstr>
      <vt:lpstr>Selecting Relative User Stories 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O'Reilly</dc:creator>
  <cp:lastModifiedBy>Michael O'Reilly</cp:lastModifiedBy>
  <cp:revision>161</cp:revision>
  <dcterms:created xsi:type="dcterms:W3CDTF">2017-11-14T13:54:56Z</dcterms:created>
  <dcterms:modified xsi:type="dcterms:W3CDTF">2022-10-25T23:36:35Z</dcterms:modified>
</cp:coreProperties>
</file>