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307" r:id="rId3"/>
    <p:sldId id="309" r:id="rId4"/>
    <p:sldId id="308" r:id="rId5"/>
    <p:sldId id="282" r:id="rId6"/>
    <p:sldId id="291" r:id="rId7"/>
    <p:sldId id="292" r:id="rId8"/>
    <p:sldId id="303" r:id="rId9"/>
    <p:sldId id="304" r:id="rId10"/>
    <p:sldId id="305" r:id="rId11"/>
    <p:sldId id="302" r:id="rId12"/>
    <p:sldId id="311" r:id="rId13"/>
    <p:sldId id="290"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1538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94"/>
    <p:restoredTop sz="85745"/>
  </p:normalViewPr>
  <p:slideViewPr>
    <p:cSldViewPr snapToGrid="0" snapToObjects="1">
      <p:cViewPr varScale="1">
        <p:scale>
          <a:sx n="98" d="100"/>
          <a:sy n="98" d="100"/>
        </p:scale>
        <p:origin x="816" y="200"/>
      </p:cViewPr>
      <p:guideLst/>
    </p:cSldViewPr>
  </p:slideViewPr>
  <p:notesTextViewPr>
    <p:cViewPr>
      <p:scale>
        <a:sx n="1" d="1"/>
        <a:sy n="1" d="1"/>
      </p:scale>
      <p:origin x="0" y="0"/>
    </p:cViewPr>
  </p:notesTextViewPr>
  <p:notesViewPr>
    <p:cSldViewPr snapToGrid="0" snapToObjects="1">
      <p:cViewPr varScale="1">
        <p:scale>
          <a:sx n="95" d="100"/>
          <a:sy n="95" d="100"/>
        </p:scale>
        <p:origin x="356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21EC02-3187-8341-9034-AE0EA2D609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9936A09-9872-CC4A-94B1-4A2A595249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744321-BDD7-4341-8713-07BB58C83F3B}" type="datetimeFigureOut">
              <a:rPr lang="en-US" smtClean="0"/>
              <a:t>8/30/22</a:t>
            </a:fld>
            <a:endParaRPr lang="en-US"/>
          </a:p>
        </p:txBody>
      </p:sp>
      <p:sp>
        <p:nvSpPr>
          <p:cNvPr id="4" name="Footer Placeholder 3">
            <a:extLst>
              <a:ext uri="{FF2B5EF4-FFF2-40B4-BE49-F238E27FC236}">
                <a16:creationId xmlns:a16="http://schemas.microsoft.com/office/drawing/2014/main" id="{0EB05A74-D8AC-954F-9E40-0DB49AE9BD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408630-74C8-E742-8237-8DD0BAD1F5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3A765-16EC-184A-BFC4-0CEAD4FE3B6E}" type="slidenum">
              <a:rPr lang="en-US" smtClean="0"/>
              <a:t>‹#›</a:t>
            </a:fld>
            <a:endParaRPr lang="en-US"/>
          </a:p>
        </p:txBody>
      </p:sp>
    </p:spTree>
    <p:extLst>
      <p:ext uri="{BB962C8B-B14F-4D97-AF65-F5344CB8AC3E}">
        <p14:creationId xmlns:p14="http://schemas.microsoft.com/office/powerpoint/2010/main" val="229847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18385-DA48-E248-9ABF-976618441976}" type="datetimeFigureOut">
              <a:rPr lang="en-US" smtClean="0"/>
              <a:t>8/30/22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C1329-6B96-1747-A969-4114EA8B0BED}" type="slidenum">
              <a:rPr lang="en-US" smtClean="0"/>
              <a:t>‹#›</a:t>
            </a:fld>
            <a:endParaRPr lang="en-US"/>
          </a:p>
        </p:txBody>
      </p:sp>
    </p:spTree>
    <p:extLst>
      <p:ext uri="{BB962C8B-B14F-4D97-AF65-F5344CB8AC3E}">
        <p14:creationId xmlns:p14="http://schemas.microsoft.com/office/powerpoint/2010/main" val="300296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C1329-6B96-1747-A969-4114EA8B0BED}" type="slidenum">
              <a:rPr lang="en-US" smtClean="0"/>
              <a:t>1</a:t>
            </a:fld>
            <a:endParaRPr lang="en-US"/>
          </a:p>
        </p:txBody>
      </p:sp>
    </p:spTree>
    <p:extLst>
      <p:ext uri="{BB962C8B-B14F-4D97-AF65-F5344CB8AC3E}">
        <p14:creationId xmlns:p14="http://schemas.microsoft.com/office/powerpoint/2010/main" val="423210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3C1329-6B96-1747-A969-4114EA8B0BED}" type="slidenum">
              <a:rPr lang="en-US" smtClean="0"/>
              <a:t>5</a:t>
            </a:fld>
            <a:endParaRPr lang="en-US"/>
          </a:p>
        </p:txBody>
      </p:sp>
    </p:spTree>
    <p:extLst>
      <p:ext uri="{BB962C8B-B14F-4D97-AF65-F5344CB8AC3E}">
        <p14:creationId xmlns:p14="http://schemas.microsoft.com/office/powerpoint/2010/main" val="6366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3C1329-6B96-1747-A969-4114EA8B0BED}" type="slidenum">
              <a:rPr lang="en-US" smtClean="0"/>
              <a:t>6</a:t>
            </a:fld>
            <a:endParaRPr lang="en-US"/>
          </a:p>
        </p:txBody>
      </p:sp>
    </p:spTree>
    <p:extLst>
      <p:ext uri="{BB962C8B-B14F-4D97-AF65-F5344CB8AC3E}">
        <p14:creationId xmlns:p14="http://schemas.microsoft.com/office/powerpoint/2010/main" val="304923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3C1329-6B96-1747-A969-4114EA8B0BED}" type="slidenum">
              <a:rPr lang="en-US" smtClean="0"/>
              <a:t>7</a:t>
            </a:fld>
            <a:endParaRPr lang="en-US"/>
          </a:p>
        </p:txBody>
      </p:sp>
    </p:spTree>
    <p:extLst>
      <p:ext uri="{BB962C8B-B14F-4D97-AF65-F5344CB8AC3E}">
        <p14:creationId xmlns:p14="http://schemas.microsoft.com/office/powerpoint/2010/main" val="243418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3C1329-6B96-1747-A969-4114EA8B0BED}" type="slidenum">
              <a:rPr lang="en-US" smtClean="0"/>
              <a:t>13</a:t>
            </a:fld>
            <a:endParaRPr lang="en-US"/>
          </a:p>
        </p:txBody>
      </p:sp>
    </p:spTree>
    <p:extLst>
      <p:ext uri="{BB962C8B-B14F-4D97-AF65-F5344CB8AC3E}">
        <p14:creationId xmlns:p14="http://schemas.microsoft.com/office/powerpoint/2010/main" val="406927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7D3F-6774-E94E-9082-04ECDB6F7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69C43-740C-5440-AC82-94EDEC82C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4BC826BF-3836-9D49-8238-429329DB7D85}"/>
              </a:ext>
            </a:extLst>
          </p:cNvPr>
          <p:cNvSpPr>
            <a:spLocks noGrp="1"/>
          </p:cNvSpPr>
          <p:nvPr>
            <p:ph type="sldNum" sz="quarter" idx="12"/>
          </p:nvPr>
        </p:nvSpPr>
        <p:spPr>
          <a:xfrm>
            <a:off x="11065790" y="6362967"/>
            <a:ext cx="1126210" cy="495031"/>
          </a:xfrm>
        </p:spPr>
        <p:txBody>
          <a:bodyPr/>
          <a:lstStyle/>
          <a:p>
            <a:fld id="{25903A29-1C0C-5944-B4B1-7494691781F9}" type="slidenum">
              <a:rPr lang="en-US" smtClean="0"/>
              <a:t>‹#›</a:t>
            </a:fld>
            <a:endParaRPr lang="en-US"/>
          </a:p>
        </p:txBody>
      </p:sp>
      <p:sp>
        <p:nvSpPr>
          <p:cNvPr id="7" name="Footer Placeholder 10">
            <a:extLst>
              <a:ext uri="{FF2B5EF4-FFF2-40B4-BE49-F238E27FC236}">
                <a16:creationId xmlns:a16="http://schemas.microsoft.com/office/drawing/2014/main" id="{031EBB25-3503-3C4D-926E-F0173B71B68A}"/>
              </a:ext>
            </a:extLst>
          </p:cNvPr>
          <p:cNvSpPr>
            <a:spLocks noGrp="1"/>
          </p:cNvSpPr>
          <p:nvPr>
            <p:ph type="ftr" sz="quarter" idx="3"/>
          </p:nvPr>
        </p:nvSpPr>
        <p:spPr>
          <a:xfrm>
            <a:off x="375779" y="6362967"/>
            <a:ext cx="10935789" cy="495031"/>
          </a:xfrm>
          <a:prstGeom prst="rect">
            <a:avLst/>
          </a:prstGeom>
          <a:solidFill>
            <a:schemeClr val="accent1">
              <a:lumMod val="50000"/>
            </a:schemeClr>
          </a:solidFill>
        </p:spPr>
        <p:txBody>
          <a:bodyPr vert="horz" lIns="91440" tIns="45720" rIns="91440" bIns="45720" rtlCol="0" anchor="ctr"/>
          <a:lstStyle>
            <a:lvl1pPr algn="ctr">
              <a:defRPr sz="1200">
                <a:solidFill>
                  <a:schemeClr val="bg1"/>
                </a:solidFill>
              </a:defRPr>
            </a:lvl1pPr>
          </a:lstStyle>
          <a:p>
            <a:r>
              <a:rPr lang="en-US" dirty="0"/>
              <a:t> IT 705 – Project Management</a:t>
            </a:r>
          </a:p>
        </p:txBody>
      </p:sp>
    </p:spTree>
    <p:extLst>
      <p:ext uri="{BB962C8B-B14F-4D97-AF65-F5344CB8AC3E}">
        <p14:creationId xmlns:p14="http://schemas.microsoft.com/office/powerpoint/2010/main" val="362608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1774-0D91-204D-A978-0436802E9B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295AB-AC32-C241-89BD-7238D6998E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8F5F0-AC5E-4147-8741-9E680D7761E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51C484E-BB33-9847-B634-A454E0B4BE64}"/>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6" name="Slide Number Placeholder 5">
            <a:extLst>
              <a:ext uri="{FF2B5EF4-FFF2-40B4-BE49-F238E27FC236}">
                <a16:creationId xmlns:a16="http://schemas.microsoft.com/office/drawing/2014/main" id="{412F3EDE-D8F9-0B4E-9FAE-59B2B9B57960}"/>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7" name="Slide Number Placeholder 5">
            <a:extLst>
              <a:ext uri="{FF2B5EF4-FFF2-40B4-BE49-F238E27FC236}">
                <a16:creationId xmlns:a16="http://schemas.microsoft.com/office/drawing/2014/main" id="{BD6F78F5-34E4-DE45-9EF8-2833DAE85D0F}"/>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543341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25A51-FBBE-D14A-A086-21AF2C249B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4EDC11-6A6A-254E-8DEB-4633A3865E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1C3D5-5941-B243-BE76-738FF7A954A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4B8F65B-5309-3748-BA79-2B09E805BC61}"/>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6" name="Slide Number Placeholder 5">
            <a:extLst>
              <a:ext uri="{FF2B5EF4-FFF2-40B4-BE49-F238E27FC236}">
                <a16:creationId xmlns:a16="http://schemas.microsoft.com/office/drawing/2014/main" id="{7402D3E7-D4C8-0342-A92A-570965CE82DF}"/>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7" name="Slide Number Placeholder 5">
            <a:extLst>
              <a:ext uri="{FF2B5EF4-FFF2-40B4-BE49-F238E27FC236}">
                <a16:creationId xmlns:a16="http://schemas.microsoft.com/office/drawing/2014/main" id="{6C1625EE-CA29-8642-97BC-44121731269C}"/>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24720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6117-1EAF-0E4E-810A-818DC8A41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21F0D-AB30-D044-9336-91338CA7F5DD}"/>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7844347-84F9-5949-BF3C-BE8D7BE6A037}"/>
              </a:ext>
            </a:extLst>
          </p:cNvPr>
          <p:cNvSpPr>
            <a:spLocks noGrp="1"/>
          </p:cNvSpPr>
          <p:nvPr>
            <p:ph type="sldNum" sz="quarter" idx="12"/>
          </p:nvPr>
        </p:nvSpPr>
        <p:spPr>
          <a:xfrm>
            <a:off x="363557" y="6362967"/>
            <a:ext cx="11828443" cy="495031"/>
          </a:xfrm>
        </p:spPr>
        <p:txBody>
          <a:bodyPr/>
          <a:lstStyle/>
          <a:p>
            <a:r>
              <a:rPr lang="en-US" dirty="0"/>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184394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6B81-A168-EF40-984E-1DE948CB3A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A76DBF-543B-4740-9F34-B413953BE7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48E0E723-42C7-454E-92D8-F91D7695AED7}"/>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6" name="Slide Number Placeholder 5">
            <a:extLst>
              <a:ext uri="{FF2B5EF4-FFF2-40B4-BE49-F238E27FC236}">
                <a16:creationId xmlns:a16="http://schemas.microsoft.com/office/drawing/2014/main" id="{5399F2CD-2E9F-F948-BBF5-50EF60EB3D81}"/>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7" name="Slide Number Placeholder 5">
            <a:extLst>
              <a:ext uri="{FF2B5EF4-FFF2-40B4-BE49-F238E27FC236}">
                <a16:creationId xmlns:a16="http://schemas.microsoft.com/office/drawing/2014/main" id="{378BBA8F-FE59-B94A-9FBB-537DB955A12B}"/>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405422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D60C-1EF9-3949-9A58-AD0AA1C27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25508-589B-6349-9649-CFC57D424B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F91B6A-B205-6647-84EE-8C060D6080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C8202B-E873-BD44-B7CB-E6F89A382A4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7A7CD7B-FB24-8645-AFFF-B9F6063964B0}"/>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7" name="Slide Number Placeholder 6">
            <a:extLst>
              <a:ext uri="{FF2B5EF4-FFF2-40B4-BE49-F238E27FC236}">
                <a16:creationId xmlns:a16="http://schemas.microsoft.com/office/drawing/2014/main" id="{1EEB3793-C6DC-4F4C-98B1-C0CC27799700}"/>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8" name="Slide Number Placeholder 5">
            <a:extLst>
              <a:ext uri="{FF2B5EF4-FFF2-40B4-BE49-F238E27FC236}">
                <a16:creationId xmlns:a16="http://schemas.microsoft.com/office/drawing/2014/main" id="{F2ED4DFD-70A5-8449-8BF5-93E5E1187B59}"/>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209571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9118-8EF1-8D4D-8FB2-A5F3FB0E37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A3756-CB55-6944-8167-8AD5A53FE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B872F5-DE14-7941-8B43-C4C179CE41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AA792-D59A-714A-A652-18A493949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9FC316-CEC1-A94A-A181-43E19E0A2C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B142C9-AA86-CE4E-9CCB-70EB3017CFB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404C60A3-4696-9646-8A15-6542D6AA80BB}"/>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9" name="Slide Number Placeholder 8">
            <a:extLst>
              <a:ext uri="{FF2B5EF4-FFF2-40B4-BE49-F238E27FC236}">
                <a16:creationId xmlns:a16="http://schemas.microsoft.com/office/drawing/2014/main" id="{707900A6-FE35-3542-8B6E-79BA26D1D5EE}"/>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10" name="Slide Number Placeholder 5">
            <a:extLst>
              <a:ext uri="{FF2B5EF4-FFF2-40B4-BE49-F238E27FC236}">
                <a16:creationId xmlns:a16="http://schemas.microsoft.com/office/drawing/2014/main" id="{7E4D7DAB-C41B-DF48-8EE2-756F472A04DD}"/>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17566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ABD4-A3EB-5246-AA80-39CF94AD07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9A4E10-10B7-794C-A2D5-3E2E89958D7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1BF8D086-6C22-C74F-A091-2B8760A63D4E}"/>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5" name="Slide Number Placeholder 4">
            <a:extLst>
              <a:ext uri="{FF2B5EF4-FFF2-40B4-BE49-F238E27FC236}">
                <a16:creationId xmlns:a16="http://schemas.microsoft.com/office/drawing/2014/main" id="{550F5359-38BC-1149-B7EB-D3197AC8C4ED}"/>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6" name="Slide Number Placeholder 5">
            <a:extLst>
              <a:ext uri="{FF2B5EF4-FFF2-40B4-BE49-F238E27FC236}">
                <a16:creationId xmlns:a16="http://schemas.microsoft.com/office/drawing/2014/main" id="{06FBF704-1191-494C-B0AF-10E1CFD52799}"/>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120743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F2C61-50FC-674A-A9F0-738AB17FFA7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60C09BFD-DF97-C54C-B8AE-1FB3E83F6CF4}"/>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4" name="Slide Number Placeholder 3">
            <a:extLst>
              <a:ext uri="{FF2B5EF4-FFF2-40B4-BE49-F238E27FC236}">
                <a16:creationId xmlns:a16="http://schemas.microsoft.com/office/drawing/2014/main" id="{B909CA85-8BC3-5F4B-A008-B65D049B2A81}"/>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5" name="Slide Number Placeholder 5">
            <a:extLst>
              <a:ext uri="{FF2B5EF4-FFF2-40B4-BE49-F238E27FC236}">
                <a16:creationId xmlns:a16="http://schemas.microsoft.com/office/drawing/2014/main" id="{9D242AD8-6D61-F74D-B9C4-973F2C721CED}"/>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243103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A514-7C5D-144E-9C80-230DDF6E8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C35DC-FB97-3A4D-B208-73922292C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8A377-817C-9B4D-889A-2EF2C440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4EDE9F-C783-2A48-AEC9-0627CF80FCD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B19853B-3E17-6C4E-99F2-F631D126A3A0}"/>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7" name="Slide Number Placeholder 6">
            <a:extLst>
              <a:ext uri="{FF2B5EF4-FFF2-40B4-BE49-F238E27FC236}">
                <a16:creationId xmlns:a16="http://schemas.microsoft.com/office/drawing/2014/main" id="{E59A80A5-C7D3-F34A-8DB8-24CEA172844C}"/>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8" name="Slide Number Placeholder 5">
            <a:extLst>
              <a:ext uri="{FF2B5EF4-FFF2-40B4-BE49-F238E27FC236}">
                <a16:creationId xmlns:a16="http://schemas.microsoft.com/office/drawing/2014/main" id="{7A15496B-4EFE-8F4C-B9F4-2B5E06EB0C03}"/>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143725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5941-AA28-B14E-AE78-FA5F30A01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6AAB73-8EA6-EB45-8335-80865DB86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BD5405-4DC8-8D43-BFE1-BE49F5416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8F6CD6-DEB1-E34E-ACD6-88D84AC99A1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022A02FF-036A-5441-A334-8DB40EA12847}"/>
              </a:ext>
            </a:extLst>
          </p:cNvPr>
          <p:cNvSpPr>
            <a:spLocks noGrp="1"/>
          </p:cNvSpPr>
          <p:nvPr>
            <p:ph type="ftr" sz="quarter" idx="11"/>
          </p:nvPr>
        </p:nvSpPr>
        <p:spPr>
          <a:xfrm>
            <a:off x="25401" y="6362968"/>
            <a:ext cx="12166600" cy="495031"/>
          </a:xfrm>
          <a:prstGeom prst="rect">
            <a:avLst/>
          </a:prstGeom>
        </p:spPr>
        <p:txBody>
          <a:bodyPr/>
          <a:lstStyle/>
          <a:p>
            <a:r>
              <a:rPr lang="en-US"/>
              <a:t>Paul 680.03 - Agile Project Managment</a:t>
            </a:r>
          </a:p>
        </p:txBody>
      </p:sp>
      <p:sp>
        <p:nvSpPr>
          <p:cNvPr id="7" name="Slide Number Placeholder 6">
            <a:extLst>
              <a:ext uri="{FF2B5EF4-FFF2-40B4-BE49-F238E27FC236}">
                <a16:creationId xmlns:a16="http://schemas.microsoft.com/office/drawing/2014/main" id="{CE6293E5-50DE-0A48-B54C-465118320EB2}"/>
              </a:ext>
            </a:extLst>
          </p:cNvPr>
          <p:cNvSpPr>
            <a:spLocks noGrp="1"/>
          </p:cNvSpPr>
          <p:nvPr>
            <p:ph type="sldNum" sz="quarter" idx="12"/>
          </p:nvPr>
        </p:nvSpPr>
        <p:spPr/>
        <p:txBody>
          <a:bodyPr/>
          <a:lstStyle/>
          <a:p>
            <a:fld id="{25903A29-1C0C-5944-B4B1-7494691781F9}" type="slidenum">
              <a:rPr lang="en-US" smtClean="0"/>
              <a:t>‹#›</a:t>
            </a:fld>
            <a:endParaRPr lang="en-US"/>
          </a:p>
        </p:txBody>
      </p:sp>
      <p:sp>
        <p:nvSpPr>
          <p:cNvPr id="8" name="Slide Number Placeholder 5">
            <a:extLst>
              <a:ext uri="{FF2B5EF4-FFF2-40B4-BE49-F238E27FC236}">
                <a16:creationId xmlns:a16="http://schemas.microsoft.com/office/drawing/2014/main" id="{DE59F962-974D-A64A-A6BC-73F679A94969}"/>
              </a:ext>
            </a:extLst>
          </p:cNvPr>
          <p:cNvSpPr txBox="1">
            <a:spLocks/>
          </p:cNvSpPr>
          <p:nvPr userDrawn="1"/>
        </p:nvSpPr>
        <p:spPr>
          <a:xfrm>
            <a:off x="363557" y="6362967"/>
            <a:ext cx="11828443" cy="495031"/>
          </a:xfrm>
          <a:prstGeom prst="rect">
            <a:avLst/>
          </a:prstGeom>
          <a:solidFill>
            <a:schemeClr val="accent1">
              <a:lumMod val="50000"/>
            </a:schemeClr>
          </a:solidFill>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IT 705 – Project Management                                                                                                                             </a:t>
            </a:r>
            <a:fld id="{25903A29-1C0C-5944-B4B1-7494691781F9}" type="slidenum">
              <a:rPr lang="en-US" smtClean="0"/>
              <a:pPr/>
              <a:t>‹#›</a:t>
            </a:fld>
            <a:endParaRPr lang="en-US" dirty="0"/>
          </a:p>
        </p:txBody>
      </p:sp>
    </p:spTree>
    <p:extLst>
      <p:ext uri="{BB962C8B-B14F-4D97-AF65-F5344CB8AC3E}">
        <p14:creationId xmlns:p14="http://schemas.microsoft.com/office/powerpoint/2010/main" val="176243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672105-D7E5-9D44-BD46-26C7A402D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15F8C8-9282-D745-8E42-910DABFF8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3184495C-5595-C34E-98B4-1B6583758200}"/>
              </a:ext>
            </a:extLst>
          </p:cNvPr>
          <p:cNvSpPr>
            <a:spLocks noGrp="1"/>
          </p:cNvSpPr>
          <p:nvPr>
            <p:ph type="sldNum" sz="quarter" idx="4"/>
          </p:nvPr>
        </p:nvSpPr>
        <p:spPr>
          <a:xfrm>
            <a:off x="375779" y="6384189"/>
            <a:ext cx="11816221" cy="473809"/>
          </a:xfrm>
          <a:prstGeom prst="rect">
            <a:avLst/>
          </a:prstGeom>
          <a:solidFill>
            <a:schemeClr val="accent1">
              <a:lumMod val="50000"/>
            </a:schemeClr>
          </a:solidFill>
        </p:spPr>
        <p:txBody>
          <a:bodyPr vert="horz" lIns="91440" tIns="45720" rIns="91440" bIns="45720" rtlCol="0" anchor="ctr"/>
          <a:lstStyle>
            <a:lvl1pPr algn="r">
              <a:defRPr sz="1200">
                <a:solidFill>
                  <a:schemeClr val="bg1"/>
                </a:solidFill>
              </a:defRPr>
            </a:lvl1pPr>
          </a:lstStyle>
          <a:p>
            <a:r>
              <a:rPr lang="en-US" dirty="0"/>
              <a:t> IT 705 – Agile Project Management                                                                                                                         </a:t>
            </a:r>
            <a:fld id="{25903A29-1C0C-5944-B4B1-7494691781F9}" type="slidenum">
              <a:rPr lang="en-US" smtClean="0"/>
              <a:pPr/>
              <a:t>‹#›</a:t>
            </a:fld>
            <a:endParaRPr lang="en-US" dirty="0"/>
          </a:p>
        </p:txBody>
      </p:sp>
      <p:pic>
        <p:nvPicPr>
          <p:cNvPr id="7" name="Picture 6">
            <a:extLst>
              <a:ext uri="{FF2B5EF4-FFF2-40B4-BE49-F238E27FC236}">
                <a16:creationId xmlns:a16="http://schemas.microsoft.com/office/drawing/2014/main" id="{3A55C644-239D-AE4F-9DFE-E09B15AA6699}"/>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6384189"/>
            <a:ext cx="375779" cy="473808"/>
          </a:xfrm>
          <a:prstGeom prst="rect">
            <a:avLst/>
          </a:prstGeom>
        </p:spPr>
      </p:pic>
    </p:spTree>
    <p:extLst>
      <p:ext uri="{BB962C8B-B14F-4D97-AF65-F5344CB8AC3E}">
        <p14:creationId xmlns:p14="http://schemas.microsoft.com/office/powerpoint/2010/main" val="1853094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v"/>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FD90-7C36-8046-97F8-A0B3FBA37A0B}"/>
              </a:ext>
            </a:extLst>
          </p:cNvPr>
          <p:cNvSpPr>
            <a:spLocks noGrp="1"/>
          </p:cNvSpPr>
          <p:nvPr>
            <p:ph type="ctrTitle"/>
          </p:nvPr>
        </p:nvSpPr>
        <p:spPr/>
        <p:txBody>
          <a:bodyPr>
            <a:normAutofit/>
          </a:bodyPr>
          <a:lstStyle/>
          <a:p>
            <a:r>
              <a:rPr lang="en-US" b="1" dirty="0">
                <a:solidFill>
                  <a:schemeClr val="accent1">
                    <a:lumMod val="50000"/>
                  </a:schemeClr>
                </a:solidFill>
              </a:rPr>
              <a:t>IT 705</a:t>
            </a:r>
            <a:br>
              <a:rPr lang="en-US" b="1" dirty="0">
                <a:solidFill>
                  <a:schemeClr val="accent1">
                    <a:lumMod val="50000"/>
                  </a:schemeClr>
                </a:solidFill>
              </a:rPr>
            </a:br>
            <a:r>
              <a:rPr lang="en-US" b="1" dirty="0">
                <a:solidFill>
                  <a:schemeClr val="accent1">
                    <a:lumMod val="50000"/>
                  </a:schemeClr>
                </a:solidFill>
              </a:rPr>
              <a:t>PROJECT MANAGEMENT</a:t>
            </a:r>
          </a:p>
        </p:txBody>
      </p:sp>
      <p:sp>
        <p:nvSpPr>
          <p:cNvPr id="3" name="Subtitle 2">
            <a:extLst>
              <a:ext uri="{FF2B5EF4-FFF2-40B4-BE49-F238E27FC236}">
                <a16:creationId xmlns:a16="http://schemas.microsoft.com/office/drawing/2014/main" id="{588ACC59-CAB8-664E-BE65-57C4F7CA210B}"/>
              </a:ext>
            </a:extLst>
          </p:cNvPr>
          <p:cNvSpPr>
            <a:spLocks noGrp="1"/>
          </p:cNvSpPr>
          <p:nvPr>
            <p:ph type="subTitle" idx="1"/>
          </p:nvPr>
        </p:nvSpPr>
        <p:spPr/>
        <p:txBody>
          <a:bodyPr>
            <a:normAutofit lnSpcReduction="10000"/>
          </a:bodyPr>
          <a:lstStyle/>
          <a:p>
            <a:endParaRPr lang="en-US" dirty="0"/>
          </a:p>
          <a:p>
            <a:r>
              <a:rPr lang="en-US" sz="8000" b="1" dirty="0">
                <a:solidFill>
                  <a:srgbClr val="C00000"/>
                </a:solidFill>
                <a:latin typeface="Bradley Hand" pitchFamily="2" charset="77"/>
              </a:rPr>
              <a:t>WELCOME!</a:t>
            </a:r>
          </a:p>
        </p:txBody>
      </p:sp>
      <p:sp>
        <p:nvSpPr>
          <p:cNvPr id="4" name="Slide Number Placeholder 3">
            <a:extLst>
              <a:ext uri="{FF2B5EF4-FFF2-40B4-BE49-F238E27FC236}">
                <a16:creationId xmlns:a16="http://schemas.microsoft.com/office/drawing/2014/main" id="{C46713DE-C5A2-0348-94F5-BD998DE10390}"/>
              </a:ext>
            </a:extLst>
          </p:cNvPr>
          <p:cNvSpPr>
            <a:spLocks noGrp="1"/>
          </p:cNvSpPr>
          <p:nvPr>
            <p:ph type="sldNum" sz="quarter" idx="12"/>
          </p:nvPr>
        </p:nvSpPr>
        <p:spPr/>
        <p:txBody>
          <a:bodyPr/>
          <a:lstStyle/>
          <a:p>
            <a:fld id="{25903A29-1C0C-5944-B4B1-7494691781F9}" type="slidenum">
              <a:rPr lang="en-US" smtClean="0"/>
              <a:t>1</a:t>
            </a:fld>
            <a:endParaRPr lang="en-US"/>
          </a:p>
        </p:txBody>
      </p:sp>
      <p:sp>
        <p:nvSpPr>
          <p:cNvPr id="5" name="Footer Placeholder 4">
            <a:extLst>
              <a:ext uri="{FF2B5EF4-FFF2-40B4-BE49-F238E27FC236}">
                <a16:creationId xmlns:a16="http://schemas.microsoft.com/office/drawing/2014/main" id="{2218D0DD-CECD-684D-818A-783F575FE75F}"/>
              </a:ext>
            </a:extLst>
          </p:cNvPr>
          <p:cNvSpPr>
            <a:spLocks noGrp="1"/>
          </p:cNvSpPr>
          <p:nvPr>
            <p:ph type="ftr" sz="quarter" idx="3"/>
          </p:nvPr>
        </p:nvSpPr>
        <p:spPr>
          <a:xfrm>
            <a:off x="375779" y="6362967"/>
            <a:ext cx="10935789" cy="495031"/>
          </a:xfrm>
          <a:prstGeom prst="rect">
            <a:avLst/>
          </a:prstGeom>
        </p:spPr>
        <p:txBody>
          <a:bodyPr/>
          <a:lstStyle/>
          <a:p>
            <a:r>
              <a:rPr lang="en-US"/>
              <a:t>Paul 680.03 - Agile Project Managment</a:t>
            </a:r>
            <a:endParaRPr lang="en-US" dirty="0"/>
          </a:p>
        </p:txBody>
      </p:sp>
    </p:spTree>
    <p:extLst>
      <p:ext uri="{BB962C8B-B14F-4D97-AF65-F5344CB8AC3E}">
        <p14:creationId xmlns:p14="http://schemas.microsoft.com/office/powerpoint/2010/main" val="2739927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7B1B0A-A3F1-AC4B-9153-80F88284D460}"/>
              </a:ext>
            </a:extLst>
          </p:cNvPr>
          <p:cNvSpPr>
            <a:spLocks noGrp="1"/>
          </p:cNvSpPr>
          <p:nvPr>
            <p:ph type="sldNum" sz="quarter" idx="12"/>
          </p:nvPr>
        </p:nvSpPr>
        <p:spPr/>
        <p:txBody>
          <a:bodyPr/>
          <a:lstStyle/>
          <a:p>
            <a:r>
              <a:rPr lang="en-US"/>
              <a:t> IT 705 – Project Management                                                                                                                             </a:t>
            </a:r>
            <a:fld id="{25903A29-1C0C-5944-B4B1-7494691781F9}" type="slidenum">
              <a:rPr lang="en-US" smtClean="0"/>
              <a:pPr/>
              <a:t>10</a:t>
            </a:fld>
            <a:endParaRPr lang="en-US" dirty="0"/>
          </a:p>
        </p:txBody>
      </p:sp>
      <p:sp>
        <p:nvSpPr>
          <p:cNvPr id="5" name="Rectangle 4">
            <a:extLst>
              <a:ext uri="{FF2B5EF4-FFF2-40B4-BE49-F238E27FC236}">
                <a16:creationId xmlns:a16="http://schemas.microsoft.com/office/drawing/2014/main" id="{D7DD6AAA-B190-BE4B-9C32-26D18FF82B91}"/>
              </a:ext>
            </a:extLst>
          </p:cNvPr>
          <p:cNvSpPr/>
          <p:nvPr/>
        </p:nvSpPr>
        <p:spPr>
          <a:xfrm>
            <a:off x="442030" y="429525"/>
            <a:ext cx="11671495" cy="5047536"/>
          </a:xfrm>
          <a:prstGeom prst="rect">
            <a:avLst/>
          </a:prstGeom>
        </p:spPr>
        <p:txBody>
          <a:bodyPr wrap="square">
            <a:spAutoFit/>
          </a:bodyPr>
          <a:lstStyle/>
          <a:p>
            <a:r>
              <a:rPr lang="en-US" sz="1400" b="1" dirty="0">
                <a:solidFill>
                  <a:srgbClr val="000000"/>
                </a:solidFill>
              </a:rPr>
              <a:t>Policy on Late Submissions</a:t>
            </a:r>
          </a:p>
          <a:p>
            <a:pPr lvl="1">
              <a:buFont typeface="Arial" panose="020B0604020202020204" pitchFamily="34" charset="0"/>
              <a:buChar char="•"/>
            </a:pPr>
            <a:r>
              <a:rPr lang="en-US" sz="1400" dirty="0">
                <a:solidFill>
                  <a:srgbClr val="000000"/>
                </a:solidFill>
              </a:rPr>
              <a:t>Any assignments, quizzes, projects, or exams submitted late will result in </a:t>
            </a:r>
            <a:r>
              <a:rPr lang="en-US" sz="1400" b="1" dirty="0">
                <a:solidFill>
                  <a:srgbClr val="000000"/>
                </a:solidFill>
              </a:rPr>
              <a:t>33 percent penalty of total possible score.</a:t>
            </a:r>
            <a:br>
              <a:rPr lang="en-US" sz="1400" dirty="0">
                <a:solidFill>
                  <a:srgbClr val="000000"/>
                </a:solidFill>
              </a:rPr>
            </a:br>
            <a:br>
              <a:rPr lang="en-US" sz="1400" dirty="0">
                <a:solidFill>
                  <a:srgbClr val="000000"/>
                </a:solidFill>
              </a:rPr>
            </a:br>
            <a:endParaRPr lang="en-US" sz="1400" dirty="0">
              <a:solidFill>
                <a:srgbClr val="000000"/>
              </a:solidFill>
            </a:endParaRPr>
          </a:p>
          <a:p>
            <a:r>
              <a:rPr lang="en-US" sz="1400" b="1" dirty="0">
                <a:solidFill>
                  <a:srgbClr val="000000"/>
                </a:solidFill>
              </a:rPr>
              <a:t>Absentee Policy</a:t>
            </a:r>
          </a:p>
          <a:p>
            <a:pPr marL="742950" lvl="1" indent="-285750">
              <a:buFont typeface="Arial" panose="020B0604020202020204" pitchFamily="34" charset="0"/>
              <a:buChar char="•"/>
            </a:pPr>
            <a:r>
              <a:rPr lang="en-US" sz="1400" dirty="0">
                <a:solidFill>
                  <a:srgbClr val="000000"/>
                </a:solidFill>
              </a:rPr>
              <a:t>Since each course involves intense learning through exercises during class as well as participation in class, attendance is expected for each student for each class.  The exception would be for school recognized circumstances.</a:t>
            </a:r>
          </a:p>
          <a:p>
            <a:pPr marL="742950" lvl="1" indent="-285750">
              <a:buFont typeface="Arial" panose="020B0604020202020204" pitchFamily="34" charset="0"/>
              <a:buChar char="•"/>
            </a:pPr>
            <a:r>
              <a:rPr lang="en-US" sz="1400" dirty="0">
                <a:solidFill>
                  <a:srgbClr val="000000"/>
                </a:solidFill>
              </a:rPr>
              <a:t>Attendance will be taken each class and will count toward the final grade.</a:t>
            </a:r>
          </a:p>
          <a:p>
            <a:pPr marL="742950" lvl="1" indent="-285750">
              <a:buFont typeface="Arial" panose="020B0604020202020204" pitchFamily="34" charset="0"/>
              <a:buChar char="•"/>
            </a:pPr>
            <a:r>
              <a:rPr lang="en-US" sz="1400" dirty="0">
                <a:solidFill>
                  <a:srgbClr val="000000"/>
                </a:solidFill>
              </a:rPr>
              <a:t>We do have class on the Monday of Thanksgiving week.  Be prepared to be in class that day.  No exceptions will be accepted other than school recognized  circumstances.</a:t>
            </a:r>
          </a:p>
          <a:p>
            <a:r>
              <a:rPr lang="en-US" sz="1400" dirty="0">
                <a:solidFill>
                  <a:srgbClr val="000000"/>
                </a:solidFill>
              </a:rPr>
              <a:t> </a:t>
            </a:r>
          </a:p>
          <a:p>
            <a:r>
              <a:rPr lang="en-US" sz="1400" b="1" dirty="0">
                <a:solidFill>
                  <a:srgbClr val="000000"/>
                </a:solidFill>
              </a:rPr>
              <a:t>Class Participation</a:t>
            </a:r>
          </a:p>
          <a:p>
            <a:pPr lvl="1"/>
            <a:r>
              <a:rPr lang="en-US" sz="1400" dirty="0">
                <a:solidFill>
                  <a:srgbClr val="000000"/>
                </a:solidFill>
              </a:rPr>
              <a:t>Due to the highly interactive nature of the course each week, Weekly participation is required in the classroom. </a:t>
            </a:r>
          </a:p>
          <a:p>
            <a:pPr lvl="1"/>
            <a:r>
              <a:rPr lang="en-US" sz="1400" dirty="0">
                <a:solidFill>
                  <a:srgbClr val="000000"/>
                </a:solidFill>
              </a:rPr>
              <a:t>This means active participation in class room discussions and active contribution to team bases class exercise.  </a:t>
            </a:r>
            <a:r>
              <a:rPr lang="en-US" sz="1400" b="1" u="sng" dirty="0">
                <a:solidFill>
                  <a:srgbClr val="000000"/>
                </a:solidFill>
              </a:rPr>
              <a:t>Failure to participate in class may result in a reduction of non attendance for that class.</a:t>
            </a:r>
            <a:endParaRPr lang="en-US" sz="1400" dirty="0">
              <a:solidFill>
                <a:srgbClr val="000000"/>
              </a:solidFill>
            </a:endParaRPr>
          </a:p>
          <a:p>
            <a:r>
              <a:rPr lang="en-US" sz="1400" b="1" dirty="0">
                <a:solidFill>
                  <a:srgbClr val="000000"/>
                </a:solidFill>
              </a:rPr>
              <a:t> </a:t>
            </a:r>
            <a:endParaRPr lang="en-US" sz="1400" dirty="0">
              <a:solidFill>
                <a:srgbClr val="000000"/>
              </a:solidFill>
            </a:endParaRPr>
          </a:p>
          <a:p>
            <a:r>
              <a:rPr lang="en-US" sz="1400" b="1" dirty="0">
                <a:solidFill>
                  <a:srgbClr val="000000"/>
                </a:solidFill>
              </a:rPr>
              <a:t>Inclement Weather Policy</a:t>
            </a:r>
          </a:p>
          <a:p>
            <a:pPr lvl="1"/>
            <a:r>
              <a:rPr lang="en-US" sz="1400" dirty="0">
                <a:solidFill>
                  <a:srgbClr val="000000"/>
                </a:solidFill>
              </a:rPr>
              <a:t>Should we face a situation where classes at UNH are cancelled due to inclement weather,</a:t>
            </a:r>
            <a:r>
              <a:rPr lang="en-US" sz="1400" b="1" dirty="0">
                <a:solidFill>
                  <a:srgbClr val="000000"/>
                </a:solidFill>
              </a:rPr>
              <a:t> there could be a possibility that class scheduled on that day would be held via ZOOM video conference.</a:t>
            </a:r>
            <a:r>
              <a:rPr lang="en-US" sz="1400" dirty="0">
                <a:solidFill>
                  <a:srgbClr val="000000"/>
                </a:solidFill>
              </a:rPr>
              <a:t>  If that does happen, you will be notified within 1 hour before the schedule starting time for that class.</a:t>
            </a:r>
          </a:p>
          <a:p>
            <a:r>
              <a:rPr lang="en-US" sz="1400" dirty="0">
                <a:solidFill>
                  <a:srgbClr val="000000"/>
                </a:solidFill>
              </a:rPr>
              <a:t> </a:t>
            </a:r>
          </a:p>
          <a:p>
            <a:r>
              <a:rPr lang="en-US" sz="1400" b="1" dirty="0">
                <a:solidFill>
                  <a:srgbClr val="000000"/>
                </a:solidFill>
              </a:rPr>
              <a:t>Instructor’s Office Hours</a:t>
            </a:r>
          </a:p>
          <a:p>
            <a:pPr lvl="1"/>
            <a:r>
              <a:rPr lang="en-US" sz="1400" dirty="0">
                <a:solidFill>
                  <a:srgbClr val="000000"/>
                </a:solidFill>
              </a:rPr>
              <a:t>I am available to discuss and topics or support that may be needed from the course immediately after each class.   Other times may be scheduled Tuesdays - 5:30-7pm; Fridays 4:30-5:30 PM, upon request via email to: </a:t>
            </a:r>
            <a:r>
              <a:rPr lang="en-US" sz="1400" dirty="0" err="1">
                <a:solidFill>
                  <a:srgbClr val="000000"/>
                </a:solidFill>
              </a:rPr>
              <a:t>Michael.O’Reilly@unh.edu</a:t>
            </a:r>
            <a:endParaRPr lang="en-US" sz="1400" b="0" i="0" u="none" strike="noStrike" dirty="0">
              <a:solidFill>
                <a:srgbClr val="000000"/>
              </a:solidFill>
              <a:effectLst/>
            </a:endParaRPr>
          </a:p>
        </p:txBody>
      </p:sp>
    </p:spTree>
    <p:extLst>
      <p:ext uri="{BB962C8B-B14F-4D97-AF65-F5344CB8AC3E}">
        <p14:creationId xmlns:p14="http://schemas.microsoft.com/office/powerpoint/2010/main" val="44348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7A9A-A965-054D-90A1-F88DECE6E1E2}"/>
              </a:ext>
            </a:extLst>
          </p:cNvPr>
          <p:cNvSpPr>
            <a:spLocks noGrp="1"/>
          </p:cNvSpPr>
          <p:nvPr>
            <p:ph type="title"/>
          </p:nvPr>
        </p:nvSpPr>
        <p:spPr>
          <a:xfrm>
            <a:off x="0" y="22307"/>
            <a:ext cx="10515600" cy="1325563"/>
          </a:xfrm>
        </p:spPr>
        <p:txBody>
          <a:bodyPr/>
          <a:lstStyle/>
          <a:p>
            <a:r>
              <a:rPr lang="en-US" dirty="0"/>
              <a:t>Syllabus</a:t>
            </a:r>
          </a:p>
        </p:txBody>
      </p:sp>
      <p:sp>
        <p:nvSpPr>
          <p:cNvPr id="4" name="Slide Number Placeholder 3">
            <a:extLst>
              <a:ext uri="{FF2B5EF4-FFF2-40B4-BE49-F238E27FC236}">
                <a16:creationId xmlns:a16="http://schemas.microsoft.com/office/drawing/2014/main" id="{7E72F7DC-C05C-1942-B5FD-ABE280CCAC8A}"/>
              </a:ext>
            </a:extLst>
          </p:cNvPr>
          <p:cNvSpPr>
            <a:spLocks noGrp="1"/>
          </p:cNvSpPr>
          <p:nvPr>
            <p:ph type="sldNum" sz="quarter" idx="12"/>
          </p:nvPr>
        </p:nvSpPr>
        <p:spPr/>
        <p:txBody>
          <a:bodyPr/>
          <a:lstStyle/>
          <a:p>
            <a:r>
              <a:rPr lang="en-US"/>
              <a:t> IT 705 – Project Management                                                                                                                             </a:t>
            </a:r>
            <a:fld id="{25903A29-1C0C-5944-B4B1-7494691781F9}" type="slidenum">
              <a:rPr lang="en-US" smtClean="0"/>
              <a:pPr/>
              <a:t>11</a:t>
            </a:fld>
            <a:endParaRPr lang="en-US" dirty="0"/>
          </a:p>
        </p:txBody>
      </p:sp>
      <p:sp>
        <p:nvSpPr>
          <p:cNvPr id="3" name="TextBox 2">
            <a:extLst>
              <a:ext uri="{FF2B5EF4-FFF2-40B4-BE49-F238E27FC236}">
                <a16:creationId xmlns:a16="http://schemas.microsoft.com/office/drawing/2014/main" id="{2CE70CA9-8D5B-6F49-B287-553BE26FB8AB}"/>
              </a:ext>
            </a:extLst>
          </p:cNvPr>
          <p:cNvSpPr txBox="1"/>
          <p:nvPr/>
        </p:nvSpPr>
        <p:spPr>
          <a:xfrm>
            <a:off x="1846729" y="1703294"/>
            <a:ext cx="7404847" cy="707886"/>
          </a:xfrm>
          <a:prstGeom prst="rect">
            <a:avLst/>
          </a:prstGeom>
          <a:noFill/>
        </p:spPr>
        <p:txBody>
          <a:bodyPr wrap="square" rtlCol="0">
            <a:spAutoFit/>
          </a:bodyPr>
          <a:lstStyle/>
          <a:p>
            <a:pPr algn="ctr"/>
            <a:r>
              <a:rPr lang="en-US" sz="4000" b="1" dirty="0"/>
              <a:t>VIEW IN CANVAS</a:t>
            </a:r>
          </a:p>
        </p:txBody>
      </p:sp>
    </p:spTree>
    <p:extLst>
      <p:ext uri="{BB962C8B-B14F-4D97-AF65-F5344CB8AC3E}">
        <p14:creationId xmlns:p14="http://schemas.microsoft.com/office/powerpoint/2010/main" val="178770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CC69-7CB3-BF43-A866-9B0701B1BAC3}"/>
              </a:ext>
            </a:extLst>
          </p:cNvPr>
          <p:cNvSpPr>
            <a:spLocks noGrp="1"/>
          </p:cNvSpPr>
          <p:nvPr>
            <p:ph type="title"/>
          </p:nvPr>
        </p:nvSpPr>
        <p:spPr/>
        <p:txBody>
          <a:bodyPr/>
          <a:lstStyle/>
          <a:p>
            <a:r>
              <a:rPr lang="en-US" dirty="0"/>
              <a:t>TEXT BOOKS &amp; Lego’s</a:t>
            </a:r>
          </a:p>
        </p:txBody>
      </p:sp>
      <p:sp>
        <p:nvSpPr>
          <p:cNvPr id="3" name="Content Placeholder 2">
            <a:extLst>
              <a:ext uri="{FF2B5EF4-FFF2-40B4-BE49-F238E27FC236}">
                <a16:creationId xmlns:a16="http://schemas.microsoft.com/office/drawing/2014/main" id="{24D704AF-F1B7-4C4D-931E-9BD14DE25C73}"/>
              </a:ext>
            </a:extLst>
          </p:cNvPr>
          <p:cNvSpPr>
            <a:spLocks noGrp="1"/>
          </p:cNvSpPr>
          <p:nvPr>
            <p:ph idx="1"/>
          </p:nvPr>
        </p:nvSpPr>
        <p:spPr/>
        <p:txBody>
          <a:bodyPr/>
          <a:lstStyle/>
          <a:p>
            <a:r>
              <a:rPr lang="en-US" dirty="0"/>
              <a:t>All text books are available online, through UNH.</a:t>
            </a:r>
          </a:p>
          <a:p>
            <a:r>
              <a:rPr lang="en-US" dirty="0"/>
              <a:t>Additionally there will be YouTube videos and podcasts which you will need to access for assignments and course material.  Those will be provided.</a:t>
            </a:r>
          </a:p>
          <a:p>
            <a:endParaRPr lang="en-US" dirty="0"/>
          </a:p>
          <a:p>
            <a:r>
              <a:rPr lang="en-US" dirty="0"/>
              <a:t>You will be required to purchase a Lego Serious Play kit for class on November 22.  They are available in the bookstore for &lt;$7.  </a:t>
            </a:r>
            <a:br>
              <a:rPr lang="en-US" dirty="0"/>
            </a:br>
            <a:r>
              <a:rPr lang="en-US" u="sng"/>
              <a:t>You </a:t>
            </a:r>
            <a:r>
              <a:rPr lang="en-US" u="sng" dirty="0"/>
              <a:t>must come to class with the bag unopened.</a:t>
            </a:r>
          </a:p>
        </p:txBody>
      </p:sp>
      <p:sp>
        <p:nvSpPr>
          <p:cNvPr id="4" name="Slide Number Placeholder 3">
            <a:extLst>
              <a:ext uri="{FF2B5EF4-FFF2-40B4-BE49-F238E27FC236}">
                <a16:creationId xmlns:a16="http://schemas.microsoft.com/office/drawing/2014/main" id="{14EFB9F1-F36B-2343-95E7-8144F13B35ED}"/>
              </a:ext>
            </a:extLst>
          </p:cNvPr>
          <p:cNvSpPr>
            <a:spLocks noGrp="1"/>
          </p:cNvSpPr>
          <p:nvPr>
            <p:ph type="sldNum" sz="quarter" idx="12"/>
          </p:nvPr>
        </p:nvSpPr>
        <p:spPr/>
        <p:txBody>
          <a:bodyPr/>
          <a:lstStyle/>
          <a:p>
            <a:r>
              <a:rPr lang="en-US"/>
              <a:t> IT 705 – Project Management                                                                                                                             </a:t>
            </a:r>
            <a:fld id="{25903A29-1C0C-5944-B4B1-7494691781F9}" type="slidenum">
              <a:rPr lang="en-US" smtClean="0"/>
              <a:pPr/>
              <a:t>12</a:t>
            </a:fld>
            <a:endParaRPr lang="en-US" dirty="0"/>
          </a:p>
        </p:txBody>
      </p:sp>
    </p:spTree>
    <p:extLst>
      <p:ext uri="{BB962C8B-B14F-4D97-AF65-F5344CB8AC3E}">
        <p14:creationId xmlns:p14="http://schemas.microsoft.com/office/powerpoint/2010/main" val="269981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2C2D-FE34-094F-BA68-E38C3CCFFEE7}"/>
              </a:ext>
            </a:extLst>
          </p:cNvPr>
          <p:cNvSpPr>
            <a:spLocks noGrp="1"/>
          </p:cNvSpPr>
          <p:nvPr>
            <p:ph type="title"/>
          </p:nvPr>
        </p:nvSpPr>
        <p:spPr/>
        <p:txBody>
          <a:bodyPr/>
          <a:lstStyle/>
          <a:p>
            <a:pPr algn="ctr"/>
            <a:r>
              <a:rPr lang="en-US" dirty="0"/>
              <a:t>TEAM NORMS</a:t>
            </a:r>
          </a:p>
        </p:txBody>
      </p:sp>
      <p:sp>
        <p:nvSpPr>
          <p:cNvPr id="3" name="Content Placeholder 2">
            <a:extLst>
              <a:ext uri="{FF2B5EF4-FFF2-40B4-BE49-F238E27FC236}">
                <a16:creationId xmlns:a16="http://schemas.microsoft.com/office/drawing/2014/main" id="{4647EBC2-16A1-0046-960D-FECF1BDD8732}"/>
              </a:ext>
            </a:extLst>
          </p:cNvPr>
          <p:cNvSpPr>
            <a:spLocks noGrp="1"/>
          </p:cNvSpPr>
          <p:nvPr>
            <p:ph idx="1"/>
          </p:nvPr>
        </p:nvSpPr>
        <p:spPr>
          <a:xfrm>
            <a:off x="838200" y="2446921"/>
            <a:ext cx="10515600" cy="3737979"/>
          </a:xfrm>
        </p:spPr>
        <p:txBody>
          <a:bodyPr/>
          <a:lstStyle/>
          <a:p>
            <a:r>
              <a:rPr lang="en-US" dirty="0"/>
              <a:t>A key element of organizations who have achieved success through agility are the abilities for teams to perform.</a:t>
            </a:r>
          </a:p>
          <a:p>
            <a:r>
              <a:rPr lang="en-US" dirty="0"/>
              <a:t>One of the struggles organizations face are teams and management understanding how to work together in their domain.</a:t>
            </a:r>
          </a:p>
          <a:p>
            <a:r>
              <a:rPr lang="en-US" dirty="0"/>
              <a:t>TEAM NORMS are agreements that clarify expectations and accountabilities.</a:t>
            </a:r>
          </a:p>
          <a:p>
            <a:pPr lvl="1"/>
            <a:r>
              <a:rPr lang="en-US" dirty="0"/>
              <a:t>Let’s take a few minutes and see if we can create TEAM NORMS for this class.</a:t>
            </a:r>
          </a:p>
        </p:txBody>
      </p:sp>
      <p:pic>
        <p:nvPicPr>
          <p:cNvPr id="5" name="Picture 4">
            <a:extLst>
              <a:ext uri="{FF2B5EF4-FFF2-40B4-BE49-F238E27FC236}">
                <a16:creationId xmlns:a16="http://schemas.microsoft.com/office/drawing/2014/main" id="{262F331A-D93E-4B45-8D5D-08AEBE24B58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3779520" cy="2125980"/>
          </a:xfrm>
          <a:prstGeom prst="rect">
            <a:avLst/>
          </a:prstGeom>
        </p:spPr>
      </p:pic>
      <p:sp>
        <p:nvSpPr>
          <p:cNvPr id="6" name="TextBox 5">
            <a:extLst>
              <a:ext uri="{FF2B5EF4-FFF2-40B4-BE49-F238E27FC236}">
                <a16:creationId xmlns:a16="http://schemas.microsoft.com/office/drawing/2014/main" id="{7290D8C4-B5CB-C34B-AFF4-88680E97E5F7}"/>
              </a:ext>
            </a:extLst>
          </p:cNvPr>
          <p:cNvSpPr txBox="1"/>
          <p:nvPr/>
        </p:nvSpPr>
        <p:spPr>
          <a:xfrm>
            <a:off x="838200" y="5743009"/>
            <a:ext cx="10540578" cy="369332"/>
          </a:xfrm>
          <a:prstGeom prst="rect">
            <a:avLst/>
          </a:prstGeom>
          <a:noFill/>
        </p:spPr>
        <p:txBody>
          <a:bodyPr wrap="none" rtlCol="0">
            <a:spAutoFit/>
          </a:bodyPr>
          <a:lstStyle/>
          <a:p>
            <a:r>
              <a:rPr lang="en-US" dirty="0"/>
              <a:t>https://</a:t>
            </a:r>
            <a:r>
              <a:rPr lang="en-US" dirty="0" err="1"/>
              <a:t>app.mural.co</a:t>
            </a:r>
            <a:r>
              <a:rPr lang="en-US" dirty="0"/>
              <a:t>/t/bip9946/m/bip9946/1599531206799/83110e5075c7bae2e475eec18ab758af26acb40e</a:t>
            </a:r>
          </a:p>
        </p:txBody>
      </p:sp>
      <p:sp>
        <p:nvSpPr>
          <p:cNvPr id="7" name="Slide Number Placeholder 5">
            <a:extLst>
              <a:ext uri="{FF2B5EF4-FFF2-40B4-BE49-F238E27FC236}">
                <a16:creationId xmlns:a16="http://schemas.microsoft.com/office/drawing/2014/main" id="{E8F504E7-1ACC-3740-A00C-9E4FC72C3336}"/>
              </a:ext>
            </a:extLst>
          </p:cNvPr>
          <p:cNvSpPr>
            <a:spLocks noGrp="1"/>
          </p:cNvSpPr>
          <p:nvPr>
            <p:ph type="sldNum" sz="quarter" idx="12"/>
          </p:nvPr>
        </p:nvSpPr>
        <p:spPr>
          <a:xfrm>
            <a:off x="363557" y="6362967"/>
            <a:ext cx="11828443" cy="495031"/>
          </a:xfrm>
        </p:spPr>
        <p:txBody>
          <a:bodyPr/>
          <a:lstStyle/>
          <a:p>
            <a:r>
              <a:rPr lang="en-US" dirty="0"/>
              <a:t> IT 705 – Project Management                                                                                                                             </a:t>
            </a:r>
            <a:fld id="{25903A29-1C0C-5944-B4B1-7494691781F9}" type="slidenum">
              <a:rPr lang="en-US" smtClean="0"/>
              <a:pPr/>
              <a:t>13</a:t>
            </a:fld>
            <a:endParaRPr lang="en-US" dirty="0"/>
          </a:p>
        </p:txBody>
      </p:sp>
    </p:spTree>
    <p:extLst>
      <p:ext uri="{BB962C8B-B14F-4D97-AF65-F5344CB8AC3E}">
        <p14:creationId xmlns:p14="http://schemas.microsoft.com/office/powerpoint/2010/main" val="823213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D997-8726-A64E-85FF-8C7CF7F02F3B}"/>
              </a:ext>
            </a:extLst>
          </p:cNvPr>
          <p:cNvSpPr>
            <a:spLocks noGrp="1"/>
          </p:cNvSpPr>
          <p:nvPr>
            <p:ph type="title"/>
          </p:nvPr>
        </p:nvSpPr>
        <p:spPr>
          <a:xfrm>
            <a:off x="838200" y="365125"/>
            <a:ext cx="4732606" cy="1325563"/>
          </a:xfrm>
        </p:spPr>
        <p:txBody>
          <a:bodyPr/>
          <a:lstStyle/>
          <a:p>
            <a:r>
              <a:rPr lang="en-US" b="1" dirty="0">
                <a:latin typeface="+mn-lt"/>
              </a:rPr>
              <a:t>CROWD WISDOM</a:t>
            </a:r>
          </a:p>
        </p:txBody>
      </p:sp>
      <p:sp>
        <p:nvSpPr>
          <p:cNvPr id="3" name="Content Placeholder 2">
            <a:extLst>
              <a:ext uri="{FF2B5EF4-FFF2-40B4-BE49-F238E27FC236}">
                <a16:creationId xmlns:a16="http://schemas.microsoft.com/office/drawing/2014/main" id="{28D05BEE-1FDE-2E4A-BA3B-72291A52082D}"/>
              </a:ext>
            </a:extLst>
          </p:cNvPr>
          <p:cNvSpPr>
            <a:spLocks noGrp="1"/>
          </p:cNvSpPr>
          <p:nvPr>
            <p:ph idx="1"/>
          </p:nvPr>
        </p:nvSpPr>
        <p:spPr>
          <a:xfrm>
            <a:off x="838200" y="1825625"/>
            <a:ext cx="10515600" cy="2338412"/>
          </a:xfrm>
        </p:spPr>
        <p:txBody>
          <a:bodyPr>
            <a:normAutofit fontScale="92500" lnSpcReduction="20000"/>
          </a:bodyPr>
          <a:lstStyle/>
          <a:p>
            <a:pPr marL="0" indent="0">
              <a:buNone/>
            </a:pPr>
            <a:r>
              <a:rPr lang="en-US" dirty="0"/>
              <a:t>Answer This Question:</a:t>
            </a:r>
          </a:p>
          <a:p>
            <a:pPr marL="0" indent="0">
              <a:buNone/>
            </a:pPr>
            <a:endParaRPr lang="en-US" dirty="0"/>
          </a:p>
          <a:p>
            <a:pPr marL="457200" lvl="1" indent="0" algn="ctr">
              <a:buNone/>
            </a:pPr>
            <a:r>
              <a:rPr lang="en-US" sz="4400" b="1" i="1" dirty="0">
                <a:solidFill>
                  <a:schemeClr val="accent6">
                    <a:lumMod val="50000"/>
                  </a:schemeClr>
                </a:solidFill>
                <a:latin typeface="Baskerville" panose="02020502070401020303" pitchFamily="18" charset="0"/>
                <a:ea typeface="Baskerville" panose="02020502070401020303" pitchFamily="18" charset="0"/>
              </a:rPr>
              <a:t>What do you you feel will be the most important technology in 5 years from now?</a:t>
            </a:r>
          </a:p>
        </p:txBody>
      </p:sp>
      <p:sp>
        <p:nvSpPr>
          <p:cNvPr id="4" name="Slide Number Placeholder 3">
            <a:extLst>
              <a:ext uri="{FF2B5EF4-FFF2-40B4-BE49-F238E27FC236}">
                <a16:creationId xmlns:a16="http://schemas.microsoft.com/office/drawing/2014/main" id="{6967823F-2A4A-B746-A4BD-7D1E49BA59F1}"/>
              </a:ext>
            </a:extLst>
          </p:cNvPr>
          <p:cNvSpPr>
            <a:spLocks noGrp="1"/>
          </p:cNvSpPr>
          <p:nvPr>
            <p:ph type="sldNum" sz="quarter" idx="12"/>
          </p:nvPr>
        </p:nvSpPr>
        <p:spPr/>
        <p:txBody>
          <a:bodyPr/>
          <a:lstStyle/>
          <a:p>
            <a:r>
              <a:rPr lang="en-US"/>
              <a:t> IT 705 – Project Management                                                                                                                             </a:t>
            </a:r>
            <a:fld id="{25903A29-1C0C-5944-B4B1-7494691781F9}" type="slidenum">
              <a:rPr lang="en-US" smtClean="0"/>
              <a:pPr/>
              <a:t>14</a:t>
            </a:fld>
            <a:endParaRPr lang="en-US" dirty="0"/>
          </a:p>
        </p:txBody>
      </p:sp>
      <p:sp>
        <p:nvSpPr>
          <p:cNvPr id="5" name="TextBox 4">
            <a:extLst>
              <a:ext uri="{FF2B5EF4-FFF2-40B4-BE49-F238E27FC236}">
                <a16:creationId xmlns:a16="http://schemas.microsoft.com/office/drawing/2014/main" id="{E8C6F316-91BA-8842-81B2-FB671C88860B}"/>
              </a:ext>
            </a:extLst>
          </p:cNvPr>
          <p:cNvSpPr txBox="1"/>
          <p:nvPr/>
        </p:nvSpPr>
        <p:spPr>
          <a:xfrm>
            <a:off x="956603" y="4164037"/>
            <a:ext cx="10719582" cy="203132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Walk around randomly swapping index cards</a:t>
            </a:r>
          </a:p>
          <a:p>
            <a:pPr marL="285750" indent="-285750">
              <a:buFont typeface="Arial" panose="020B0604020202020204" pitchFamily="34" charset="0"/>
              <a:buChar char="•"/>
            </a:pPr>
            <a:r>
              <a:rPr lang="en-US" dirty="0"/>
              <a:t>When I say STOP, pair up with someone who you haven’t paired up with before</a:t>
            </a:r>
          </a:p>
          <a:p>
            <a:pPr marL="285750" indent="-285750">
              <a:buFont typeface="Arial" panose="020B0604020202020204" pitchFamily="34" charset="0"/>
              <a:buChar char="•"/>
            </a:pPr>
            <a:r>
              <a:rPr lang="en-US" dirty="0"/>
              <a:t>Introduce yourselves</a:t>
            </a:r>
          </a:p>
          <a:p>
            <a:pPr marL="742950" lvl="1" indent="-285750">
              <a:buFont typeface="Arial" panose="020B0604020202020204" pitchFamily="34" charset="0"/>
              <a:buChar char="•"/>
            </a:pPr>
            <a:r>
              <a:rPr lang="en-US" dirty="0"/>
              <a:t>Say where you grew up, and where you are living this semester</a:t>
            </a:r>
          </a:p>
          <a:p>
            <a:pPr marL="285750" indent="-285750">
              <a:buFont typeface="Arial" panose="020B0604020202020204" pitchFamily="34" charset="0"/>
              <a:buChar char="•"/>
            </a:pPr>
            <a:r>
              <a:rPr lang="en-US" dirty="0"/>
              <a:t>Read the card you are holding to you partner and say something about if you agree or disagree with it.</a:t>
            </a:r>
          </a:p>
          <a:p>
            <a:pPr marL="285750" indent="-285750">
              <a:buFont typeface="Arial" panose="020B0604020202020204" pitchFamily="34" charset="0"/>
              <a:buChar char="•"/>
            </a:pPr>
            <a:r>
              <a:rPr lang="en-US" dirty="0"/>
              <a:t>Your Partner do the same for the card you are holding</a:t>
            </a:r>
          </a:p>
          <a:p>
            <a:pPr marL="285750" indent="-285750">
              <a:buFont typeface="Arial" panose="020B0604020202020204" pitchFamily="34" charset="0"/>
              <a:buChar char="•"/>
            </a:pPr>
            <a:r>
              <a:rPr lang="en-US" dirty="0"/>
              <a:t>Then on the BACK of the index card rate what the card says – </a:t>
            </a:r>
            <a:r>
              <a:rPr lang="en-US" b="1" dirty="0"/>
              <a:t>1 = HORRIBLE -&gt; 5 = This is the best idea ever!</a:t>
            </a:r>
          </a:p>
        </p:txBody>
      </p:sp>
      <p:pic>
        <p:nvPicPr>
          <p:cNvPr id="6" name="Picture 5">
            <a:extLst>
              <a:ext uri="{FF2B5EF4-FFF2-40B4-BE49-F238E27FC236}">
                <a16:creationId xmlns:a16="http://schemas.microsoft.com/office/drawing/2014/main" id="{FD25EE26-0C3B-7A41-AB3D-BFE2DA70A30E}"/>
              </a:ext>
            </a:extLst>
          </p:cNvPr>
          <p:cNvPicPr>
            <a:picLocks noChangeAspect="1"/>
          </p:cNvPicPr>
          <p:nvPr/>
        </p:nvPicPr>
        <p:blipFill>
          <a:blip r:embed="rId2"/>
          <a:stretch>
            <a:fillRect/>
          </a:stretch>
        </p:blipFill>
        <p:spPr>
          <a:xfrm>
            <a:off x="7314981" y="24605"/>
            <a:ext cx="4877019" cy="2423173"/>
          </a:xfrm>
          <a:prstGeom prst="rect">
            <a:avLst/>
          </a:prstGeom>
        </p:spPr>
      </p:pic>
    </p:spTree>
    <p:extLst>
      <p:ext uri="{BB962C8B-B14F-4D97-AF65-F5344CB8AC3E}">
        <p14:creationId xmlns:p14="http://schemas.microsoft.com/office/powerpoint/2010/main" val="74702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B2D50-673A-D240-B25F-DA4E6BA4C570}"/>
              </a:ext>
            </a:extLst>
          </p:cNvPr>
          <p:cNvSpPr>
            <a:spLocks noGrp="1"/>
          </p:cNvSpPr>
          <p:nvPr>
            <p:ph type="ftr" sz="quarter" idx="11"/>
          </p:nvPr>
        </p:nvSpPr>
        <p:spPr/>
        <p:txBody>
          <a:bodyPr/>
          <a:lstStyle/>
          <a:p>
            <a:r>
              <a:rPr lang="en-US"/>
              <a:t>Paul 680.03 - Agile Project Managment</a:t>
            </a:r>
          </a:p>
        </p:txBody>
      </p:sp>
      <p:sp>
        <p:nvSpPr>
          <p:cNvPr id="3" name="Slide Number Placeholder 2">
            <a:extLst>
              <a:ext uri="{FF2B5EF4-FFF2-40B4-BE49-F238E27FC236}">
                <a16:creationId xmlns:a16="http://schemas.microsoft.com/office/drawing/2014/main" id="{99ADA9F6-168A-CC45-BE1A-AA197A468B66}"/>
              </a:ext>
            </a:extLst>
          </p:cNvPr>
          <p:cNvSpPr>
            <a:spLocks noGrp="1"/>
          </p:cNvSpPr>
          <p:nvPr>
            <p:ph type="sldNum" sz="quarter" idx="12"/>
          </p:nvPr>
        </p:nvSpPr>
        <p:spPr/>
        <p:txBody>
          <a:bodyPr/>
          <a:lstStyle/>
          <a:p>
            <a:fld id="{25903A29-1C0C-5944-B4B1-7494691781F9}" type="slidenum">
              <a:rPr lang="en-US" smtClean="0"/>
              <a:t>2</a:t>
            </a:fld>
            <a:endParaRPr lang="en-US"/>
          </a:p>
        </p:txBody>
      </p:sp>
      <p:pic>
        <p:nvPicPr>
          <p:cNvPr id="4" name="Picture 3">
            <a:extLst>
              <a:ext uri="{FF2B5EF4-FFF2-40B4-BE49-F238E27FC236}">
                <a16:creationId xmlns:a16="http://schemas.microsoft.com/office/drawing/2014/main" id="{25BC1CDF-7459-E848-944E-A20FA706D5D1}"/>
              </a:ext>
            </a:extLst>
          </p:cNvPr>
          <p:cNvPicPr>
            <a:picLocks noChangeAspect="1"/>
          </p:cNvPicPr>
          <p:nvPr/>
        </p:nvPicPr>
        <p:blipFill>
          <a:blip r:embed="rId2"/>
          <a:stretch>
            <a:fillRect/>
          </a:stretch>
        </p:blipFill>
        <p:spPr>
          <a:xfrm>
            <a:off x="749060" y="267285"/>
            <a:ext cx="10915991" cy="3784210"/>
          </a:xfrm>
          <a:prstGeom prst="rect">
            <a:avLst/>
          </a:prstGeom>
        </p:spPr>
      </p:pic>
    </p:spTree>
    <p:extLst>
      <p:ext uri="{BB962C8B-B14F-4D97-AF65-F5344CB8AC3E}">
        <p14:creationId xmlns:p14="http://schemas.microsoft.com/office/powerpoint/2010/main" val="3119326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7BB648-5C03-0140-9AFC-DFB83E15F642}"/>
              </a:ext>
            </a:extLst>
          </p:cNvPr>
          <p:cNvSpPr>
            <a:spLocks noGrp="1"/>
          </p:cNvSpPr>
          <p:nvPr>
            <p:ph type="ftr" sz="quarter" idx="11"/>
          </p:nvPr>
        </p:nvSpPr>
        <p:spPr/>
        <p:txBody>
          <a:bodyPr/>
          <a:lstStyle/>
          <a:p>
            <a:r>
              <a:rPr lang="en-US"/>
              <a:t>Paul 680.03 - Agile Project Managment</a:t>
            </a:r>
          </a:p>
        </p:txBody>
      </p:sp>
      <p:sp>
        <p:nvSpPr>
          <p:cNvPr id="4" name="TextBox 3">
            <a:extLst>
              <a:ext uri="{FF2B5EF4-FFF2-40B4-BE49-F238E27FC236}">
                <a16:creationId xmlns:a16="http://schemas.microsoft.com/office/drawing/2014/main" id="{FF4F3FDD-4BD3-EC40-A5B3-E668D4E0398B}"/>
              </a:ext>
            </a:extLst>
          </p:cNvPr>
          <p:cNvSpPr txBox="1"/>
          <p:nvPr/>
        </p:nvSpPr>
        <p:spPr>
          <a:xfrm>
            <a:off x="2186609" y="1041806"/>
            <a:ext cx="7580217" cy="707886"/>
          </a:xfrm>
          <a:prstGeom prst="rect">
            <a:avLst/>
          </a:prstGeom>
          <a:solidFill>
            <a:schemeClr val="accent6"/>
          </a:solidFill>
        </p:spPr>
        <p:txBody>
          <a:bodyPr wrap="none" rtlCol="0">
            <a:spAutoFit/>
          </a:bodyPr>
          <a:lstStyle/>
          <a:p>
            <a:r>
              <a:rPr lang="en-US" sz="4000" dirty="0"/>
              <a:t>2021 Digital AI State of Agile Survey</a:t>
            </a:r>
          </a:p>
        </p:txBody>
      </p:sp>
      <p:sp>
        <p:nvSpPr>
          <p:cNvPr id="5" name="TextBox 4">
            <a:extLst>
              <a:ext uri="{FF2B5EF4-FFF2-40B4-BE49-F238E27FC236}">
                <a16:creationId xmlns:a16="http://schemas.microsoft.com/office/drawing/2014/main" id="{EA93D107-53FB-B54A-832C-E17C630AAF34}"/>
              </a:ext>
            </a:extLst>
          </p:cNvPr>
          <p:cNvSpPr txBox="1"/>
          <p:nvPr/>
        </p:nvSpPr>
        <p:spPr>
          <a:xfrm>
            <a:off x="1642718" y="2371229"/>
            <a:ext cx="8931965" cy="2062103"/>
          </a:xfrm>
          <a:prstGeom prst="rect">
            <a:avLst/>
          </a:prstGeom>
          <a:noFill/>
        </p:spPr>
        <p:txBody>
          <a:bodyPr wrap="square" rtlCol="0">
            <a:spAutoFit/>
          </a:bodyPr>
          <a:lstStyle/>
          <a:p>
            <a:r>
              <a:rPr lang="en-US" sz="3200" dirty="0"/>
              <a:t>This year’s findings indicate significant growth in Agile adoption within software development teams, increasing from </a:t>
            </a:r>
            <a:r>
              <a:rPr lang="en-US" sz="3200" b="1" dirty="0"/>
              <a:t>37% </a:t>
            </a:r>
            <a:r>
              <a:rPr lang="en-US" sz="3200" dirty="0"/>
              <a:t>in 2020 to </a:t>
            </a:r>
            <a:r>
              <a:rPr lang="en-US" sz="3200" b="1" dirty="0"/>
              <a:t>86% </a:t>
            </a:r>
            <a:r>
              <a:rPr lang="en-US" sz="3200" dirty="0"/>
              <a:t>in 2021. </a:t>
            </a:r>
          </a:p>
          <a:p>
            <a:endParaRPr lang="en-US" sz="3200" dirty="0"/>
          </a:p>
        </p:txBody>
      </p:sp>
    </p:spTree>
    <p:extLst>
      <p:ext uri="{BB962C8B-B14F-4D97-AF65-F5344CB8AC3E}">
        <p14:creationId xmlns:p14="http://schemas.microsoft.com/office/powerpoint/2010/main" val="294466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3C9D3B-DAFF-F643-8282-43E397252475}"/>
              </a:ext>
            </a:extLst>
          </p:cNvPr>
          <p:cNvSpPr>
            <a:spLocks noGrp="1"/>
          </p:cNvSpPr>
          <p:nvPr>
            <p:ph type="ftr" sz="quarter" idx="11"/>
          </p:nvPr>
        </p:nvSpPr>
        <p:spPr/>
        <p:txBody>
          <a:bodyPr/>
          <a:lstStyle/>
          <a:p>
            <a:r>
              <a:rPr lang="en-US"/>
              <a:t>Paul 680.03 - Agile Project Managment</a:t>
            </a:r>
          </a:p>
        </p:txBody>
      </p:sp>
      <p:grpSp>
        <p:nvGrpSpPr>
          <p:cNvPr id="8" name="Group 7">
            <a:extLst>
              <a:ext uri="{FF2B5EF4-FFF2-40B4-BE49-F238E27FC236}">
                <a16:creationId xmlns:a16="http://schemas.microsoft.com/office/drawing/2014/main" id="{CEFFE73E-5EDE-8445-BF32-F450FFD0DE08}"/>
              </a:ext>
            </a:extLst>
          </p:cNvPr>
          <p:cNvGrpSpPr/>
          <p:nvPr/>
        </p:nvGrpSpPr>
        <p:grpSpPr>
          <a:xfrm>
            <a:off x="798390" y="900333"/>
            <a:ext cx="9807992" cy="4431322"/>
            <a:chOff x="798390" y="900333"/>
            <a:chExt cx="9807992" cy="4431322"/>
          </a:xfrm>
        </p:grpSpPr>
        <p:pic>
          <p:nvPicPr>
            <p:cNvPr id="4" name="Picture 3">
              <a:extLst>
                <a:ext uri="{FF2B5EF4-FFF2-40B4-BE49-F238E27FC236}">
                  <a16:creationId xmlns:a16="http://schemas.microsoft.com/office/drawing/2014/main" id="{E27D11CB-FFDE-DB4E-B52D-21974684D45A}"/>
                </a:ext>
              </a:extLst>
            </p:cNvPr>
            <p:cNvPicPr>
              <a:picLocks noChangeAspect="1"/>
            </p:cNvPicPr>
            <p:nvPr/>
          </p:nvPicPr>
          <p:blipFill>
            <a:blip r:embed="rId2"/>
            <a:stretch>
              <a:fillRect/>
            </a:stretch>
          </p:blipFill>
          <p:spPr>
            <a:xfrm>
              <a:off x="798390" y="900333"/>
              <a:ext cx="9807992" cy="4431322"/>
            </a:xfrm>
            <a:prstGeom prst="rect">
              <a:avLst/>
            </a:prstGeom>
          </p:spPr>
        </p:pic>
        <p:sp>
          <p:nvSpPr>
            <p:cNvPr id="5" name="TextBox 4">
              <a:extLst>
                <a:ext uri="{FF2B5EF4-FFF2-40B4-BE49-F238E27FC236}">
                  <a16:creationId xmlns:a16="http://schemas.microsoft.com/office/drawing/2014/main" id="{D3896E11-97BE-FB4F-9A91-8A5249B6F087}"/>
                </a:ext>
              </a:extLst>
            </p:cNvPr>
            <p:cNvSpPr txBox="1"/>
            <p:nvPr/>
          </p:nvSpPr>
          <p:spPr>
            <a:xfrm rot="21079148">
              <a:off x="2005505" y="3101806"/>
              <a:ext cx="1350847" cy="369332"/>
            </a:xfrm>
            <a:prstGeom prst="rect">
              <a:avLst/>
            </a:prstGeom>
            <a:solidFill>
              <a:srgbClr val="292929"/>
            </a:solidFill>
          </p:spPr>
          <p:txBody>
            <a:bodyPr wrap="square" rtlCol="0">
              <a:spAutoFit/>
            </a:bodyPr>
            <a:lstStyle/>
            <a:p>
              <a:pPr algn="ctr"/>
              <a:r>
                <a:rPr lang="en-US" dirty="0">
                  <a:solidFill>
                    <a:schemeClr val="bg1"/>
                  </a:solidFill>
                </a:rPr>
                <a:t>AGILE</a:t>
              </a:r>
            </a:p>
          </p:txBody>
        </p:sp>
        <p:sp>
          <p:nvSpPr>
            <p:cNvPr id="6" name="TextBox 5">
              <a:extLst>
                <a:ext uri="{FF2B5EF4-FFF2-40B4-BE49-F238E27FC236}">
                  <a16:creationId xmlns:a16="http://schemas.microsoft.com/office/drawing/2014/main" id="{7D85B39F-DCFD-064F-A19F-61CC8E574141}"/>
                </a:ext>
              </a:extLst>
            </p:cNvPr>
            <p:cNvSpPr txBox="1"/>
            <p:nvPr/>
          </p:nvSpPr>
          <p:spPr>
            <a:xfrm rot="21079148">
              <a:off x="8503597" y="2172337"/>
              <a:ext cx="996856" cy="338554"/>
            </a:xfrm>
            <a:prstGeom prst="rect">
              <a:avLst/>
            </a:prstGeom>
            <a:solidFill>
              <a:srgbClr val="292929"/>
            </a:solidFill>
          </p:spPr>
          <p:txBody>
            <a:bodyPr wrap="square" rtlCol="0">
              <a:spAutoFit/>
            </a:bodyPr>
            <a:lstStyle/>
            <a:p>
              <a:pPr algn="ctr"/>
              <a:r>
                <a:rPr lang="en-US" sz="1600" dirty="0">
                  <a:solidFill>
                    <a:schemeClr val="bg1"/>
                  </a:solidFill>
                </a:rPr>
                <a:t>Waterfall</a:t>
              </a:r>
            </a:p>
          </p:txBody>
        </p:sp>
      </p:grpSp>
    </p:spTree>
    <p:extLst>
      <p:ext uri="{BB962C8B-B14F-4D97-AF65-F5344CB8AC3E}">
        <p14:creationId xmlns:p14="http://schemas.microsoft.com/office/powerpoint/2010/main" val="144085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8845-A2A3-144F-8E8D-8364F09FF387}"/>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F3BF8694-F166-0648-8791-4F78E3431628}"/>
              </a:ext>
            </a:extLst>
          </p:cNvPr>
          <p:cNvSpPr>
            <a:spLocks noGrp="1"/>
          </p:cNvSpPr>
          <p:nvPr>
            <p:ph idx="1"/>
          </p:nvPr>
        </p:nvSpPr>
        <p:spPr>
          <a:xfrm>
            <a:off x="838200" y="1825625"/>
            <a:ext cx="8884920" cy="4697095"/>
          </a:xfrm>
        </p:spPr>
        <p:txBody>
          <a:bodyPr>
            <a:normAutofit lnSpcReduction="10000"/>
          </a:bodyPr>
          <a:lstStyle/>
          <a:p>
            <a:r>
              <a:rPr lang="en-US" dirty="0"/>
              <a:t>Advise companies on how they can improve their operations through agile</a:t>
            </a:r>
          </a:p>
          <a:p>
            <a:r>
              <a:rPr lang="en-US" dirty="0"/>
              <a:t>Worked in the following industries:</a:t>
            </a:r>
          </a:p>
          <a:p>
            <a:pPr lvl="1"/>
            <a:r>
              <a:rPr lang="en-US" dirty="0"/>
              <a:t>Insurance</a:t>
            </a:r>
          </a:p>
          <a:p>
            <a:pPr lvl="1"/>
            <a:r>
              <a:rPr lang="en-US" dirty="0"/>
              <a:t>Investment</a:t>
            </a:r>
          </a:p>
          <a:p>
            <a:pPr lvl="1"/>
            <a:r>
              <a:rPr lang="en-US" dirty="0"/>
              <a:t>Social Services</a:t>
            </a:r>
          </a:p>
          <a:p>
            <a:pPr lvl="1"/>
            <a:endParaRPr lang="en-US" dirty="0"/>
          </a:p>
          <a:p>
            <a:r>
              <a:rPr lang="en-US" dirty="0"/>
              <a:t>Published a book about improving agile performance –</a:t>
            </a:r>
            <a:br>
              <a:rPr lang="en-US" dirty="0"/>
            </a:br>
            <a:r>
              <a:rPr lang="en-US" dirty="0"/>
              <a:t>Test Requirement Driven Development (TREDD)</a:t>
            </a:r>
          </a:p>
          <a:p>
            <a:r>
              <a:rPr lang="en-US" dirty="0"/>
              <a:t>Spend most of my time as a Management Consultant, helping people find their own pathways towards greater professional fulfillment</a:t>
            </a:r>
          </a:p>
        </p:txBody>
      </p:sp>
      <p:sp>
        <p:nvSpPr>
          <p:cNvPr id="4" name="TextBox 3">
            <a:extLst>
              <a:ext uri="{FF2B5EF4-FFF2-40B4-BE49-F238E27FC236}">
                <a16:creationId xmlns:a16="http://schemas.microsoft.com/office/drawing/2014/main" id="{6E07A0AB-8FF1-B54D-B334-0D9F0958C238}"/>
              </a:ext>
            </a:extLst>
          </p:cNvPr>
          <p:cNvSpPr txBox="1"/>
          <p:nvPr/>
        </p:nvSpPr>
        <p:spPr>
          <a:xfrm>
            <a:off x="5013960" y="3221672"/>
            <a:ext cx="3627120" cy="1200329"/>
          </a:xfrm>
          <a:prstGeom prst="rect">
            <a:avLst/>
          </a:prstGeom>
          <a:noFill/>
        </p:spPr>
        <p:txBody>
          <a:bodyPr wrap="square" rtlCol="0">
            <a:spAutoFit/>
          </a:bodyPr>
          <a:lstStyle/>
          <a:p>
            <a:pPr marL="285750" indent="-285750">
              <a:buFont typeface="Wingdings" pitchFamily="2" charset="2"/>
              <a:buChar char="Ø"/>
            </a:pPr>
            <a:r>
              <a:rPr lang="en-US" sz="2400" dirty="0"/>
              <a:t>Education</a:t>
            </a:r>
          </a:p>
          <a:p>
            <a:pPr marL="285750" indent="-285750">
              <a:buFont typeface="Wingdings" pitchFamily="2" charset="2"/>
              <a:buChar char="Ø"/>
            </a:pPr>
            <a:r>
              <a:rPr lang="en-US" sz="2400" dirty="0"/>
              <a:t>Manufacturing</a:t>
            </a:r>
          </a:p>
          <a:p>
            <a:pPr marL="285750" indent="-285750">
              <a:buFont typeface="Wingdings" pitchFamily="2" charset="2"/>
              <a:buChar char="Ø"/>
            </a:pPr>
            <a:r>
              <a:rPr lang="en-US" sz="2400" dirty="0"/>
              <a:t>eCommerce</a:t>
            </a:r>
          </a:p>
        </p:txBody>
      </p:sp>
      <p:pic>
        <p:nvPicPr>
          <p:cNvPr id="8" name="Picture 7">
            <a:extLst>
              <a:ext uri="{FF2B5EF4-FFF2-40B4-BE49-F238E27FC236}">
                <a16:creationId xmlns:a16="http://schemas.microsoft.com/office/drawing/2014/main" id="{ECAA03D9-2ED1-BD4B-B455-0683D08BEF3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35176" y="-26194"/>
            <a:ext cx="3756824" cy="2815113"/>
          </a:xfrm>
          <a:prstGeom prst="rect">
            <a:avLst/>
          </a:prstGeom>
        </p:spPr>
      </p:pic>
    </p:spTree>
    <p:extLst>
      <p:ext uri="{BB962C8B-B14F-4D97-AF65-F5344CB8AC3E}">
        <p14:creationId xmlns:p14="http://schemas.microsoft.com/office/powerpoint/2010/main" val="14245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E1D9-B7FB-7B48-A0E3-F7309B320A2A}"/>
              </a:ext>
            </a:extLst>
          </p:cNvPr>
          <p:cNvSpPr>
            <a:spLocks noGrp="1"/>
          </p:cNvSpPr>
          <p:nvPr>
            <p:ph type="title"/>
          </p:nvPr>
        </p:nvSpPr>
        <p:spPr>
          <a:xfrm>
            <a:off x="838200" y="0"/>
            <a:ext cx="10515600" cy="1325563"/>
          </a:xfrm>
        </p:spPr>
        <p:txBody>
          <a:bodyPr/>
          <a:lstStyle/>
          <a:p>
            <a:r>
              <a:rPr lang="en-US" b="1" dirty="0"/>
              <a:t>YOUR HEALTH &amp; COVID-19</a:t>
            </a:r>
          </a:p>
        </p:txBody>
      </p:sp>
      <p:sp>
        <p:nvSpPr>
          <p:cNvPr id="3" name="Content Placeholder 2">
            <a:extLst>
              <a:ext uri="{FF2B5EF4-FFF2-40B4-BE49-F238E27FC236}">
                <a16:creationId xmlns:a16="http://schemas.microsoft.com/office/drawing/2014/main" id="{B27BF773-5C9E-194B-B0B8-C4206028D683}"/>
              </a:ext>
            </a:extLst>
          </p:cNvPr>
          <p:cNvSpPr>
            <a:spLocks noGrp="1"/>
          </p:cNvSpPr>
          <p:nvPr>
            <p:ph idx="1"/>
          </p:nvPr>
        </p:nvSpPr>
        <p:spPr>
          <a:xfrm>
            <a:off x="838200" y="1535693"/>
            <a:ext cx="10515600" cy="4351338"/>
          </a:xfrm>
          <a:solidFill>
            <a:schemeClr val="accent4"/>
          </a:solidFill>
        </p:spPr>
        <p:txBody>
          <a:bodyPr>
            <a:normAutofit lnSpcReduction="10000"/>
          </a:bodyPr>
          <a:lstStyle/>
          <a:p>
            <a:r>
              <a:rPr lang="en-US" dirty="0"/>
              <a:t>I have outlined a number of details regarding COVID-19 and your requirements of this course.  </a:t>
            </a:r>
          </a:p>
          <a:p>
            <a:r>
              <a:rPr lang="en-US" dirty="0"/>
              <a:t>Please keep in mind, that </a:t>
            </a:r>
            <a:r>
              <a:rPr lang="en-US" b="1" u="sng" dirty="0"/>
              <a:t>I value your health as paramount to this course</a:t>
            </a:r>
            <a:r>
              <a:rPr lang="en-US" dirty="0"/>
              <a:t>.  </a:t>
            </a:r>
          </a:p>
          <a:p>
            <a:r>
              <a:rPr lang="en-US" u="sng" dirty="0"/>
              <a:t>If at anytime you are concerned about attendance, participation, or completion of this course due to your health or the health of your family members, please don't hesitate to contact me immediately so we can make arrangements</a:t>
            </a:r>
            <a:r>
              <a:rPr lang="en-US" dirty="0"/>
              <a:t> that best meets your personal health needs.   </a:t>
            </a:r>
          </a:p>
          <a:p>
            <a:r>
              <a:rPr lang="en-US" dirty="0"/>
              <a:t>If necessary we can confer with additional UNH staff members to discuss what would work out best for your needs.</a:t>
            </a:r>
            <a:endParaRPr lang="en-US" b="1" dirty="0"/>
          </a:p>
          <a:p>
            <a:endParaRPr lang="en-US" dirty="0"/>
          </a:p>
        </p:txBody>
      </p:sp>
      <p:sp>
        <p:nvSpPr>
          <p:cNvPr id="5" name="Slide Number Placeholder 5">
            <a:extLst>
              <a:ext uri="{FF2B5EF4-FFF2-40B4-BE49-F238E27FC236}">
                <a16:creationId xmlns:a16="http://schemas.microsoft.com/office/drawing/2014/main" id="{5105E4AB-C094-5E42-BC03-315E42AB7A72}"/>
              </a:ext>
            </a:extLst>
          </p:cNvPr>
          <p:cNvSpPr>
            <a:spLocks noGrp="1"/>
          </p:cNvSpPr>
          <p:nvPr>
            <p:ph type="sldNum" sz="quarter" idx="12"/>
          </p:nvPr>
        </p:nvSpPr>
        <p:spPr>
          <a:xfrm>
            <a:off x="363557" y="6362967"/>
            <a:ext cx="11828443" cy="495031"/>
          </a:xfrm>
        </p:spPr>
        <p:txBody>
          <a:bodyPr/>
          <a:lstStyle/>
          <a:p>
            <a:r>
              <a:rPr lang="en-US" dirty="0"/>
              <a:t> IT 705 – Project Management                                                                                                                             </a:t>
            </a:r>
            <a:fld id="{25903A29-1C0C-5944-B4B1-7494691781F9}" type="slidenum">
              <a:rPr lang="en-US" smtClean="0"/>
              <a:pPr/>
              <a:t>6</a:t>
            </a:fld>
            <a:endParaRPr lang="en-US" dirty="0"/>
          </a:p>
        </p:txBody>
      </p:sp>
    </p:spTree>
    <p:extLst>
      <p:ext uri="{BB962C8B-B14F-4D97-AF65-F5344CB8AC3E}">
        <p14:creationId xmlns:p14="http://schemas.microsoft.com/office/powerpoint/2010/main" val="311550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134D-DBF0-064D-A472-5CF41EF6695A}"/>
              </a:ext>
            </a:extLst>
          </p:cNvPr>
          <p:cNvSpPr>
            <a:spLocks noGrp="1"/>
          </p:cNvSpPr>
          <p:nvPr>
            <p:ph type="title"/>
          </p:nvPr>
        </p:nvSpPr>
        <p:spPr/>
        <p:txBody>
          <a:bodyPr/>
          <a:lstStyle/>
          <a:p>
            <a:r>
              <a:rPr lang="en-US" dirty="0"/>
              <a:t>GRADES</a:t>
            </a:r>
          </a:p>
        </p:txBody>
      </p:sp>
      <p:graphicFrame>
        <p:nvGraphicFramePr>
          <p:cNvPr id="7" name="Content Placeholder 6">
            <a:extLst>
              <a:ext uri="{FF2B5EF4-FFF2-40B4-BE49-F238E27FC236}">
                <a16:creationId xmlns:a16="http://schemas.microsoft.com/office/drawing/2014/main" id="{CFE06A32-1E62-734F-98F0-71EA8AE3BE61}"/>
              </a:ext>
            </a:extLst>
          </p:cNvPr>
          <p:cNvGraphicFramePr>
            <a:graphicFrameLocks noGrp="1"/>
          </p:cNvGraphicFramePr>
          <p:nvPr>
            <p:ph idx="1"/>
            <p:extLst>
              <p:ext uri="{D42A27DB-BD31-4B8C-83A1-F6EECF244321}">
                <p14:modId xmlns:p14="http://schemas.microsoft.com/office/powerpoint/2010/main" val="3090367426"/>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21195905"/>
                    </a:ext>
                  </a:extLst>
                </a:gridCol>
                <a:gridCol w="5257800">
                  <a:extLst>
                    <a:ext uri="{9D8B030D-6E8A-4147-A177-3AD203B41FA5}">
                      <a16:colId xmlns:a16="http://schemas.microsoft.com/office/drawing/2014/main" val="3760976343"/>
                    </a:ext>
                  </a:extLst>
                </a:gridCol>
              </a:tblGrid>
              <a:tr h="370840">
                <a:tc>
                  <a:txBody>
                    <a:bodyPr/>
                    <a:lstStyle/>
                    <a:p>
                      <a:pPr algn="ctr"/>
                      <a:r>
                        <a:rPr lang="en-US" dirty="0"/>
                        <a:t>Course Area</a:t>
                      </a:r>
                    </a:p>
                  </a:txBody>
                  <a:tcPr/>
                </a:tc>
                <a:tc>
                  <a:txBody>
                    <a:bodyPr/>
                    <a:lstStyle/>
                    <a:p>
                      <a:pPr algn="ctr"/>
                      <a:r>
                        <a:rPr lang="en-US" dirty="0"/>
                        <a:t>Percentage</a:t>
                      </a:r>
                    </a:p>
                  </a:txBody>
                  <a:tcPr/>
                </a:tc>
                <a:extLst>
                  <a:ext uri="{0D108BD9-81ED-4DB2-BD59-A6C34878D82A}">
                    <a16:rowId xmlns:a16="http://schemas.microsoft.com/office/drawing/2014/main" val="996328602"/>
                  </a:ext>
                </a:extLst>
              </a:tr>
              <a:tr h="370840">
                <a:tc>
                  <a:txBody>
                    <a:bodyPr/>
                    <a:lstStyle/>
                    <a:p>
                      <a:r>
                        <a:rPr lang="en-US" dirty="0"/>
                        <a:t>Attendance and Participation</a:t>
                      </a:r>
                    </a:p>
                  </a:txBody>
                  <a:tcPr/>
                </a:tc>
                <a:tc>
                  <a:txBody>
                    <a:bodyPr/>
                    <a:lstStyle/>
                    <a:p>
                      <a:pPr algn="ctr"/>
                      <a:r>
                        <a:rPr lang="en-US" dirty="0"/>
                        <a:t>10</a:t>
                      </a:r>
                    </a:p>
                  </a:txBody>
                  <a:tcPr/>
                </a:tc>
                <a:extLst>
                  <a:ext uri="{0D108BD9-81ED-4DB2-BD59-A6C34878D82A}">
                    <a16:rowId xmlns:a16="http://schemas.microsoft.com/office/drawing/2014/main" val="3243153764"/>
                  </a:ext>
                </a:extLst>
              </a:tr>
              <a:tr h="370840">
                <a:tc>
                  <a:txBody>
                    <a:bodyPr/>
                    <a:lstStyle/>
                    <a:p>
                      <a:r>
                        <a:rPr lang="en-US" dirty="0"/>
                        <a:t>Assignments/Quizzes</a:t>
                      </a:r>
                    </a:p>
                  </a:txBody>
                  <a:tcPr/>
                </a:tc>
                <a:tc>
                  <a:txBody>
                    <a:bodyPr/>
                    <a:lstStyle/>
                    <a:p>
                      <a:pPr algn="ctr"/>
                      <a:r>
                        <a:rPr lang="en-US" dirty="0"/>
                        <a:t>20</a:t>
                      </a:r>
                    </a:p>
                  </a:txBody>
                  <a:tcPr/>
                </a:tc>
                <a:extLst>
                  <a:ext uri="{0D108BD9-81ED-4DB2-BD59-A6C34878D82A}">
                    <a16:rowId xmlns:a16="http://schemas.microsoft.com/office/drawing/2014/main" val="2641038376"/>
                  </a:ext>
                </a:extLst>
              </a:tr>
              <a:tr h="370840">
                <a:tc>
                  <a:txBody>
                    <a:bodyPr/>
                    <a:lstStyle/>
                    <a:p>
                      <a:r>
                        <a:rPr lang="en-US" dirty="0"/>
                        <a:t>Midterm</a:t>
                      </a:r>
                    </a:p>
                  </a:txBody>
                  <a:tcPr/>
                </a:tc>
                <a:tc>
                  <a:txBody>
                    <a:bodyPr/>
                    <a:lstStyle/>
                    <a:p>
                      <a:pPr algn="ctr"/>
                      <a:r>
                        <a:rPr lang="en-US" dirty="0"/>
                        <a:t>30</a:t>
                      </a:r>
                    </a:p>
                  </a:txBody>
                  <a:tcPr/>
                </a:tc>
                <a:extLst>
                  <a:ext uri="{0D108BD9-81ED-4DB2-BD59-A6C34878D82A}">
                    <a16:rowId xmlns:a16="http://schemas.microsoft.com/office/drawing/2014/main" val="175119765"/>
                  </a:ext>
                </a:extLst>
              </a:tr>
              <a:tr h="370840">
                <a:tc>
                  <a:txBody>
                    <a:bodyPr/>
                    <a:lstStyle/>
                    <a:p>
                      <a:r>
                        <a:rPr lang="en-US" dirty="0"/>
                        <a:t>Final</a:t>
                      </a:r>
                    </a:p>
                  </a:txBody>
                  <a:tcPr/>
                </a:tc>
                <a:tc>
                  <a:txBody>
                    <a:bodyPr/>
                    <a:lstStyle/>
                    <a:p>
                      <a:pPr algn="ctr"/>
                      <a:r>
                        <a:rPr lang="en-US" dirty="0"/>
                        <a:t>40</a:t>
                      </a:r>
                    </a:p>
                  </a:txBody>
                  <a:tcPr/>
                </a:tc>
                <a:extLst>
                  <a:ext uri="{0D108BD9-81ED-4DB2-BD59-A6C34878D82A}">
                    <a16:rowId xmlns:a16="http://schemas.microsoft.com/office/drawing/2014/main" val="1788956393"/>
                  </a:ext>
                </a:extLst>
              </a:tr>
            </a:tbl>
          </a:graphicData>
        </a:graphic>
      </p:graphicFrame>
      <p:sp>
        <p:nvSpPr>
          <p:cNvPr id="5" name="Slide Number Placeholder 5">
            <a:extLst>
              <a:ext uri="{FF2B5EF4-FFF2-40B4-BE49-F238E27FC236}">
                <a16:creationId xmlns:a16="http://schemas.microsoft.com/office/drawing/2014/main" id="{CA95C55E-89AD-8548-AD75-698B7C790E9E}"/>
              </a:ext>
            </a:extLst>
          </p:cNvPr>
          <p:cNvSpPr>
            <a:spLocks noGrp="1"/>
          </p:cNvSpPr>
          <p:nvPr>
            <p:ph type="sldNum" sz="quarter" idx="12"/>
          </p:nvPr>
        </p:nvSpPr>
        <p:spPr>
          <a:xfrm>
            <a:off x="363557" y="6362967"/>
            <a:ext cx="11828443" cy="495031"/>
          </a:xfrm>
        </p:spPr>
        <p:txBody>
          <a:bodyPr/>
          <a:lstStyle/>
          <a:p>
            <a:r>
              <a:rPr lang="en-US" dirty="0"/>
              <a:t> IT 705 – Project Management                                                                                                                             </a:t>
            </a:r>
            <a:fld id="{25903A29-1C0C-5944-B4B1-7494691781F9}" type="slidenum">
              <a:rPr lang="en-US" smtClean="0"/>
              <a:pPr/>
              <a:t>7</a:t>
            </a:fld>
            <a:endParaRPr lang="en-US" dirty="0"/>
          </a:p>
        </p:txBody>
      </p:sp>
    </p:spTree>
    <p:extLst>
      <p:ext uri="{BB962C8B-B14F-4D97-AF65-F5344CB8AC3E}">
        <p14:creationId xmlns:p14="http://schemas.microsoft.com/office/powerpoint/2010/main" val="257752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31FD30-7657-0845-9937-B360381D699D}"/>
              </a:ext>
            </a:extLst>
          </p:cNvPr>
          <p:cNvSpPr>
            <a:spLocks noGrp="1"/>
          </p:cNvSpPr>
          <p:nvPr>
            <p:ph type="sldNum" sz="quarter" idx="12"/>
          </p:nvPr>
        </p:nvSpPr>
        <p:spPr/>
        <p:txBody>
          <a:bodyPr/>
          <a:lstStyle/>
          <a:p>
            <a:r>
              <a:rPr lang="en-US"/>
              <a:t> IT 705 – Project Management                                                                                                                             </a:t>
            </a:r>
            <a:fld id="{25903A29-1C0C-5944-B4B1-7494691781F9}" type="slidenum">
              <a:rPr lang="en-US" smtClean="0"/>
              <a:pPr/>
              <a:t>8</a:t>
            </a:fld>
            <a:endParaRPr lang="en-US" dirty="0"/>
          </a:p>
        </p:txBody>
      </p:sp>
      <p:pic>
        <p:nvPicPr>
          <p:cNvPr id="7" name="Picture 6">
            <a:extLst>
              <a:ext uri="{FF2B5EF4-FFF2-40B4-BE49-F238E27FC236}">
                <a16:creationId xmlns:a16="http://schemas.microsoft.com/office/drawing/2014/main" id="{4D3E25EE-5FA3-874B-8FD9-EA84285A3910}"/>
              </a:ext>
            </a:extLst>
          </p:cNvPr>
          <p:cNvPicPr>
            <a:picLocks noChangeAspect="1"/>
          </p:cNvPicPr>
          <p:nvPr/>
        </p:nvPicPr>
        <p:blipFill>
          <a:blip r:embed="rId2"/>
          <a:stretch>
            <a:fillRect/>
          </a:stretch>
        </p:blipFill>
        <p:spPr>
          <a:xfrm>
            <a:off x="363557" y="0"/>
            <a:ext cx="10439400" cy="2171700"/>
          </a:xfrm>
          <a:prstGeom prst="rect">
            <a:avLst/>
          </a:prstGeom>
        </p:spPr>
      </p:pic>
    </p:spTree>
    <p:extLst>
      <p:ext uri="{BB962C8B-B14F-4D97-AF65-F5344CB8AC3E}">
        <p14:creationId xmlns:p14="http://schemas.microsoft.com/office/powerpoint/2010/main" val="115993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BA3151-441A-6844-8610-4B7CAB73BD16}"/>
              </a:ext>
            </a:extLst>
          </p:cNvPr>
          <p:cNvPicPr>
            <a:picLocks noChangeAspect="1"/>
          </p:cNvPicPr>
          <p:nvPr/>
        </p:nvPicPr>
        <p:blipFill>
          <a:blip r:embed="rId2"/>
          <a:stretch>
            <a:fillRect/>
          </a:stretch>
        </p:blipFill>
        <p:spPr>
          <a:xfrm>
            <a:off x="3487771" y="0"/>
            <a:ext cx="5216457" cy="6858000"/>
          </a:xfrm>
          <a:prstGeom prst="rect">
            <a:avLst/>
          </a:prstGeom>
        </p:spPr>
      </p:pic>
    </p:spTree>
    <p:extLst>
      <p:ext uri="{BB962C8B-B14F-4D97-AF65-F5344CB8AC3E}">
        <p14:creationId xmlns:p14="http://schemas.microsoft.com/office/powerpoint/2010/main" val="3281800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67001</TotalTime>
  <Words>894</Words>
  <Application>Microsoft Macintosh PowerPoint</Application>
  <PresentationFormat>Widescreen</PresentationFormat>
  <Paragraphs>94</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Baskerville</vt:lpstr>
      <vt:lpstr>Bradley Hand</vt:lpstr>
      <vt:lpstr>Calibri</vt:lpstr>
      <vt:lpstr>Calibri Light</vt:lpstr>
      <vt:lpstr>Courier New</vt:lpstr>
      <vt:lpstr>Wingdings</vt:lpstr>
      <vt:lpstr>Office Theme</vt:lpstr>
      <vt:lpstr>IT 705 PROJECT MANAGEMENT</vt:lpstr>
      <vt:lpstr>PowerPoint Presentation</vt:lpstr>
      <vt:lpstr>PowerPoint Presentation</vt:lpstr>
      <vt:lpstr>PowerPoint Presentation</vt:lpstr>
      <vt:lpstr>About Me…</vt:lpstr>
      <vt:lpstr>YOUR HEALTH &amp; COVID-19</vt:lpstr>
      <vt:lpstr>GRADES</vt:lpstr>
      <vt:lpstr>PowerPoint Presentation</vt:lpstr>
      <vt:lpstr>PowerPoint Presentation</vt:lpstr>
      <vt:lpstr>PowerPoint Presentation</vt:lpstr>
      <vt:lpstr>Syllabus</vt:lpstr>
      <vt:lpstr>TEXT BOOKS &amp; Lego’s</vt:lpstr>
      <vt:lpstr>TEAM NORMS</vt:lpstr>
      <vt:lpstr>CROWD WISDOM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Origns</dc:title>
  <dc:creator>Michael O'Reilly</dc:creator>
  <cp:lastModifiedBy>Michael O'Reilly</cp:lastModifiedBy>
  <cp:revision>107</cp:revision>
  <dcterms:created xsi:type="dcterms:W3CDTF">2018-07-07T16:00:24Z</dcterms:created>
  <dcterms:modified xsi:type="dcterms:W3CDTF">2022-09-01T21:16:05Z</dcterms:modified>
</cp:coreProperties>
</file>