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433" r:id="rId4"/>
    <p:sldId id="438" r:id="rId5"/>
    <p:sldId id="263" r:id="rId6"/>
    <p:sldId id="418" r:id="rId7"/>
    <p:sldId id="378" r:id="rId8"/>
    <p:sldId id="265" r:id="rId9"/>
    <p:sldId id="375" r:id="rId10"/>
    <p:sldId id="269" r:id="rId11"/>
    <p:sldId id="270" r:id="rId12"/>
    <p:sldId id="271" r:id="rId13"/>
    <p:sldId id="273" r:id="rId14"/>
    <p:sldId id="304" r:id="rId15"/>
    <p:sldId id="305" r:id="rId16"/>
    <p:sldId id="306" r:id="rId17"/>
    <p:sldId id="307" r:id="rId18"/>
    <p:sldId id="381" r:id="rId19"/>
    <p:sldId id="308" r:id="rId20"/>
    <p:sldId id="309" r:id="rId21"/>
    <p:sldId id="382" r:id="rId22"/>
    <p:sldId id="310" r:id="rId23"/>
    <p:sldId id="311" r:id="rId24"/>
    <p:sldId id="437" r:id="rId25"/>
    <p:sldId id="312" r:id="rId26"/>
    <p:sldId id="314" r:id="rId27"/>
    <p:sldId id="435" r:id="rId28"/>
    <p:sldId id="313" r:id="rId29"/>
    <p:sldId id="434" r:id="rId30"/>
    <p:sldId id="4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9" autoAdjust="0"/>
    <p:restoredTop sz="94682"/>
  </p:normalViewPr>
  <p:slideViewPr>
    <p:cSldViewPr snapToGrid="0" snapToObjects="1">
      <p:cViewPr varScale="1">
        <p:scale>
          <a:sx n="105" d="100"/>
          <a:sy n="105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layout>
        <c:manualLayout>
          <c:xMode val="edge"/>
          <c:yMode val="edge"/>
          <c:x val="0.29355392156862697"/>
          <c:y val="9.8765432098765399E-2"/>
        </c:manualLayout>
      </c:layout>
      <c:overlay val="0"/>
    </c:title>
    <c:autoTitleDeleted val="0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0997375328084"/>
          <c:y val="0"/>
          <c:w val="0.74994383974062095"/>
          <c:h val="0.8948656880852859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IT Project Results</c:v>
                </c:pt>
              </c:strCache>
            </c:strRef>
          </c:tx>
          <c:spPr>
            <a:solidFill>
              <a:srgbClr val="FFFF00"/>
            </a:solidFill>
          </c:spPr>
          <c:explosion val="25"/>
          <c:dPt>
            <c:idx val="0"/>
            <c:bubble3D val="0"/>
            <c:explosion val="1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1-2CFF-7247-811F-88F34D202389}"/>
              </c:ext>
            </c:extLst>
          </c:dPt>
          <c:dPt>
            <c:idx val="1"/>
            <c:bubble3D val="0"/>
            <c:explosion val="8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2CFF-7247-811F-88F34D202389}"/>
              </c:ext>
            </c:extLst>
          </c:dPt>
          <c:dPt>
            <c:idx val="2"/>
            <c:bubble3D val="0"/>
            <c:explosion val="6"/>
            <c:extLst>
              <c:ext xmlns:c16="http://schemas.microsoft.com/office/drawing/2014/chart" uri="{C3380CC4-5D6E-409C-BE32-E72D297353CC}">
                <c16:uniqueId val="{00000004-2CFF-7247-811F-88F34D202389}"/>
              </c:ext>
            </c:extLst>
          </c:dPt>
          <c:dLbls>
            <c:dLbl>
              <c:idx val="0"/>
              <c:layout>
                <c:manualLayout>
                  <c:x val="-8.1317836189593901E-2"/>
                  <c:y val="0.10010855124590901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FF-7247-811F-88F34D202389}"/>
                </c:ext>
              </c:extLst>
            </c:dLbl>
            <c:dLbl>
              <c:idx val="1"/>
              <c:layout>
                <c:manualLayout>
                  <c:x val="-0.18058775281766301"/>
                  <c:y val="-4.0402449693788298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FF-7247-811F-88F34D202389}"/>
                </c:ext>
              </c:extLst>
            </c:dLbl>
            <c:dLbl>
              <c:idx val="2"/>
              <c:layout>
                <c:manualLayout>
                  <c:x val="0.189500443878339"/>
                  <c:y val="-5.2748452739703799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CFF-7247-811F-88F34D20238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Success</c:v>
                </c:pt>
                <c:pt idx="1">
                  <c:v>Failure</c:v>
                </c:pt>
                <c:pt idx="2">
                  <c:v>Challenged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</c:v>
                </c:pt>
                <c:pt idx="1">
                  <c:v>29</c:v>
                </c:pt>
                <c:pt idx="2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FF-7247-811F-88F34D20238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31086015902424002"/>
          <c:y val="0.71616085026408804"/>
          <c:w val="0.28227709587772098"/>
          <c:h val="0.159931466899971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Agile Project Results</a:t>
            </a:r>
          </a:p>
        </c:rich>
      </c:tx>
      <c:layout>
        <c:manualLayout>
          <c:xMode val="edge"/>
          <c:yMode val="edge"/>
          <c:x val="0.29355392156862697"/>
          <c:y val="9.8765432098765399E-2"/>
        </c:manualLayout>
      </c:layout>
      <c:overlay val="0"/>
    </c:title>
    <c:autoTitleDeleted val="0"/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0997375328084"/>
          <c:y val="0"/>
          <c:w val="0.74994383974062095"/>
          <c:h val="0.8948656880852859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IT Project Results</c:v>
                </c:pt>
              </c:strCache>
            </c:strRef>
          </c:tx>
          <c:spPr>
            <a:solidFill>
              <a:srgbClr val="FFFF00"/>
            </a:solidFill>
          </c:spPr>
          <c:explosion val="25"/>
          <c:dPt>
            <c:idx val="0"/>
            <c:bubble3D val="0"/>
            <c:explosion val="10"/>
            <c:spPr>
              <a:solidFill>
                <a:srgbClr val="92D050"/>
              </a:solidFill>
            </c:spPr>
            <c:extLst>
              <c:ext xmlns:c16="http://schemas.microsoft.com/office/drawing/2014/chart" uri="{C3380CC4-5D6E-409C-BE32-E72D297353CC}">
                <c16:uniqueId val="{00000001-56AC-064C-B021-B4BA2664A4BE}"/>
              </c:ext>
            </c:extLst>
          </c:dPt>
          <c:dPt>
            <c:idx val="1"/>
            <c:bubble3D val="0"/>
            <c:explosion val="8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56AC-064C-B021-B4BA2664A4BE}"/>
              </c:ext>
            </c:extLst>
          </c:dPt>
          <c:dPt>
            <c:idx val="2"/>
            <c:bubble3D val="0"/>
            <c:explosion val="6"/>
            <c:extLst>
              <c:ext xmlns:c16="http://schemas.microsoft.com/office/drawing/2014/chart" uri="{C3380CC4-5D6E-409C-BE32-E72D297353CC}">
                <c16:uniqueId val="{00000004-56AC-064C-B021-B4BA2664A4BE}"/>
              </c:ext>
            </c:extLst>
          </c:dPt>
          <c:dLbls>
            <c:dLbl>
              <c:idx val="0"/>
              <c:layout>
                <c:manualLayout>
                  <c:x val="-0.198964798517832"/>
                  <c:y val="3.6322543015456399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AC-064C-B021-B4BA2664A4BE}"/>
                </c:ext>
              </c:extLst>
            </c:dLbl>
            <c:dLbl>
              <c:idx val="1"/>
              <c:layout>
                <c:manualLayout>
                  <c:x val="-3.3528832792959699E-2"/>
                  <c:y val="-9.5958005249343795E-2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AC-064C-B021-B4BA2664A4BE}"/>
                </c:ext>
              </c:extLst>
            </c:dLbl>
            <c:dLbl>
              <c:idx val="2"/>
              <c:layout>
                <c:manualLayout>
                  <c:x val="0.19930446194225701"/>
                  <c:y val="7.4948964712744299E-4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AC-064C-B021-B4BA2664A4B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Success</c:v>
                </c:pt>
                <c:pt idx="1">
                  <c:v>Failure</c:v>
                </c:pt>
                <c:pt idx="2">
                  <c:v>Challenged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</c:v>
                </c:pt>
                <c:pt idx="1">
                  <c:v>9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AC-064C-B021-B4BA2664A4B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31086015902424002"/>
          <c:y val="0.71616085026408804"/>
          <c:w val="0.28227709587772098"/>
          <c:h val="0.159931466899971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EB881-3FEC-5E43-8616-E438437B1B03}" type="doc">
      <dgm:prSet loTypeId="urn:microsoft.com/office/officeart/2005/8/layout/cycle2" loCatId="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A9E7B0-1705-164D-BEBD-03B2946D47CB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Design</a:t>
          </a:r>
        </a:p>
      </dgm:t>
    </dgm:pt>
    <dgm:pt modelId="{4A94C77B-1F00-EC40-9A77-C656AC2AF044}" type="parTrans" cxnId="{D8ED3FF6-98F0-704E-A7A5-E572D96A4A70}">
      <dgm:prSet/>
      <dgm:spPr/>
      <dgm:t>
        <a:bodyPr/>
        <a:lstStyle/>
        <a:p>
          <a:endParaRPr lang="en-US"/>
        </a:p>
      </dgm:t>
    </dgm:pt>
    <dgm:pt modelId="{F7B3DA76-4973-4742-AC05-057D8FAB8741}" type="sibTrans" cxnId="{D8ED3FF6-98F0-704E-A7A5-E572D96A4A70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DACCE4A-E2F5-F147-99AF-33D9B0F3B84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Develop</a:t>
          </a:r>
        </a:p>
      </dgm:t>
    </dgm:pt>
    <dgm:pt modelId="{20C0BE42-15B7-A648-ADF9-83FC0903284B}" type="parTrans" cxnId="{72DFFFBA-B9A3-7846-BF8D-4E5882C3D36C}">
      <dgm:prSet/>
      <dgm:spPr/>
      <dgm:t>
        <a:bodyPr/>
        <a:lstStyle/>
        <a:p>
          <a:endParaRPr lang="en-US"/>
        </a:p>
      </dgm:t>
    </dgm:pt>
    <dgm:pt modelId="{F75EBFC4-39E7-7A4E-A89D-F349A8D3BEA7}" type="sibTrans" cxnId="{72DFFFBA-B9A3-7846-BF8D-4E5882C3D36C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090E165-AE52-D342-BBE1-077C682EE719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3A3DAFFA-01CA-9648-8FD5-411E4026B508}" type="parTrans" cxnId="{B2538E49-E492-2940-A86E-C37320A0BE19}">
      <dgm:prSet/>
      <dgm:spPr/>
      <dgm:t>
        <a:bodyPr/>
        <a:lstStyle/>
        <a:p>
          <a:endParaRPr lang="en-US"/>
        </a:p>
      </dgm:t>
    </dgm:pt>
    <dgm:pt modelId="{9DF32D66-9EB6-9F46-B255-AEE640721093}" type="sibTrans" cxnId="{B2538E49-E492-2940-A86E-C37320A0BE1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5F3C89C-E3B0-444F-AD45-862A2011C8F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F31829B1-73BB-0741-B576-5744527745D9}" type="parTrans" cxnId="{A5AED2E5-418D-F14A-9B02-CE3363912B04}">
      <dgm:prSet/>
      <dgm:spPr/>
      <dgm:t>
        <a:bodyPr/>
        <a:lstStyle/>
        <a:p>
          <a:endParaRPr lang="en-US"/>
        </a:p>
      </dgm:t>
    </dgm:pt>
    <dgm:pt modelId="{32AA4C66-4C1C-794C-8225-C2A5C5FA07B4}" type="sibTrans" cxnId="{A5AED2E5-418D-F14A-9B02-CE3363912B04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362288B4-3409-E344-9FC7-C1A2D7B411ED}" type="pres">
      <dgm:prSet presAssocID="{97BEB881-3FEC-5E43-8616-E438437B1B03}" presName="cycle" presStyleCnt="0">
        <dgm:presLayoutVars>
          <dgm:dir/>
          <dgm:resizeHandles val="exact"/>
        </dgm:presLayoutVars>
      </dgm:prSet>
      <dgm:spPr/>
    </dgm:pt>
    <dgm:pt modelId="{B05F6499-0662-0D45-80F9-B73E1E764B21}" type="pres">
      <dgm:prSet presAssocID="{52A9E7B0-1705-164D-BEBD-03B2946D47CB}" presName="node" presStyleLbl="node1" presStyleIdx="0" presStyleCnt="4">
        <dgm:presLayoutVars>
          <dgm:bulletEnabled val="1"/>
        </dgm:presLayoutVars>
      </dgm:prSet>
      <dgm:spPr/>
    </dgm:pt>
    <dgm:pt modelId="{A208B49B-5997-6C49-B480-520BBE8E2F95}" type="pres">
      <dgm:prSet presAssocID="{F7B3DA76-4973-4742-AC05-057D8FAB8741}" presName="sibTrans" presStyleLbl="sibTrans2D1" presStyleIdx="0" presStyleCnt="4"/>
      <dgm:spPr/>
    </dgm:pt>
    <dgm:pt modelId="{CB375D80-8C27-D244-B43A-0D7D0C61DE42}" type="pres">
      <dgm:prSet presAssocID="{F7B3DA76-4973-4742-AC05-057D8FAB8741}" presName="connectorText" presStyleLbl="sibTrans2D1" presStyleIdx="0" presStyleCnt="4"/>
      <dgm:spPr/>
    </dgm:pt>
    <dgm:pt modelId="{8B448193-5FEF-B843-8D3B-882481D839D1}" type="pres">
      <dgm:prSet presAssocID="{4DACCE4A-E2F5-F147-99AF-33D9B0F3B844}" presName="node" presStyleLbl="node1" presStyleIdx="1" presStyleCnt="4">
        <dgm:presLayoutVars>
          <dgm:bulletEnabled val="1"/>
        </dgm:presLayoutVars>
      </dgm:prSet>
      <dgm:spPr/>
    </dgm:pt>
    <dgm:pt modelId="{784DB497-44FD-1C42-BA36-0406649D71AD}" type="pres">
      <dgm:prSet presAssocID="{F75EBFC4-39E7-7A4E-A89D-F349A8D3BEA7}" presName="sibTrans" presStyleLbl="sibTrans2D1" presStyleIdx="1" presStyleCnt="4"/>
      <dgm:spPr/>
    </dgm:pt>
    <dgm:pt modelId="{CD94A817-7A27-B544-BF8D-EF7F0022E6A8}" type="pres">
      <dgm:prSet presAssocID="{F75EBFC4-39E7-7A4E-A89D-F349A8D3BEA7}" presName="connectorText" presStyleLbl="sibTrans2D1" presStyleIdx="1" presStyleCnt="4"/>
      <dgm:spPr/>
    </dgm:pt>
    <dgm:pt modelId="{385F3827-C2E9-B540-9DED-2490AD74A7D1}" type="pres">
      <dgm:prSet presAssocID="{8090E165-AE52-D342-BBE1-077C682EE719}" presName="node" presStyleLbl="node1" presStyleIdx="2" presStyleCnt="4">
        <dgm:presLayoutVars>
          <dgm:bulletEnabled val="1"/>
        </dgm:presLayoutVars>
      </dgm:prSet>
      <dgm:spPr/>
    </dgm:pt>
    <dgm:pt modelId="{257EC99D-D352-044E-89E0-A891A5EE30B6}" type="pres">
      <dgm:prSet presAssocID="{9DF32D66-9EB6-9F46-B255-AEE640721093}" presName="sibTrans" presStyleLbl="sibTrans2D1" presStyleIdx="2" presStyleCnt="4"/>
      <dgm:spPr/>
    </dgm:pt>
    <dgm:pt modelId="{F81BAF42-3833-8D47-B874-BA137202F475}" type="pres">
      <dgm:prSet presAssocID="{9DF32D66-9EB6-9F46-B255-AEE640721093}" presName="connectorText" presStyleLbl="sibTrans2D1" presStyleIdx="2" presStyleCnt="4"/>
      <dgm:spPr/>
    </dgm:pt>
    <dgm:pt modelId="{351AC07D-6984-1E48-9743-B7942DE9BB27}" type="pres">
      <dgm:prSet presAssocID="{E5F3C89C-E3B0-444F-AD45-862A2011C8F0}" presName="node" presStyleLbl="node1" presStyleIdx="3" presStyleCnt="4">
        <dgm:presLayoutVars>
          <dgm:bulletEnabled val="1"/>
        </dgm:presLayoutVars>
      </dgm:prSet>
      <dgm:spPr/>
    </dgm:pt>
    <dgm:pt modelId="{FC763C55-27CE-E04A-A839-3CC26AA942A8}" type="pres">
      <dgm:prSet presAssocID="{32AA4C66-4C1C-794C-8225-C2A5C5FA07B4}" presName="sibTrans" presStyleLbl="sibTrans2D1" presStyleIdx="3" presStyleCnt="4"/>
      <dgm:spPr/>
    </dgm:pt>
    <dgm:pt modelId="{37F5BA44-5AB3-7746-8A03-D63DA5227398}" type="pres">
      <dgm:prSet presAssocID="{32AA4C66-4C1C-794C-8225-C2A5C5FA07B4}" presName="connectorText" presStyleLbl="sibTrans2D1" presStyleIdx="3" presStyleCnt="4"/>
      <dgm:spPr/>
    </dgm:pt>
  </dgm:ptLst>
  <dgm:cxnLst>
    <dgm:cxn modelId="{04A95E05-AFB4-2340-991F-D47CCD191035}" type="presOf" srcId="{8090E165-AE52-D342-BBE1-077C682EE719}" destId="{385F3827-C2E9-B540-9DED-2490AD74A7D1}" srcOrd="0" destOrd="0" presId="urn:microsoft.com/office/officeart/2005/8/layout/cycle2"/>
    <dgm:cxn modelId="{C42FC807-A512-EF4F-AC8F-9188A511D109}" type="presOf" srcId="{52A9E7B0-1705-164D-BEBD-03B2946D47CB}" destId="{B05F6499-0662-0D45-80F9-B73E1E764B21}" srcOrd="0" destOrd="0" presId="urn:microsoft.com/office/officeart/2005/8/layout/cycle2"/>
    <dgm:cxn modelId="{AF966713-61F4-AC48-AEA4-3EC484341E9A}" type="presOf" srcId="{9DF32D66-9EB6-9F46-B255-AEE640721093}" destId="{257EC99D-D352-044E-89E0-A891A5EE30B6}" srcOrd="0" destOrd="0" presId="urn:microsoft.com/office/officeart/2005/8/layout/cycle2"/>
    <dgm:cxn modelId="{836DD441-FB96-1048-8D48-9472866AF4AE}" type="presOf" srcId="{32AA4C66-4C1C-794C-8225-C2A5C5FA07B4}" destId="{37F5BA44-5AB3-7746-8A03-D63DA5227398}" srcOrd="1" destOrd="0" presId="urn:microsoft.com/office/officeart/2005/8/layout/cycle2"/>
    <dgm:cxn modelId="{B2538E49-E492-2940-A86E-C37320A0BE19}" srcId="{97BEB881-3FEC-5E43-8616-E438437B1B03}" destId="{8090E165-AE52-D342-BBE1-077C682EE719}" srcOrd="2" destOrd="0" parTransId="{3A3DAFFA-01CA-9648-8FD5-411E4026B508}" sibTransId="{9DF32D66-9EB6-9F46-B255-AEE640721093}"/>
    <dgm:cxn modelId="{8BAF3A58-B65F-D04B-9C67-E0CA7B822278}" type="presOf" srcId="{4DACCE4A-E2F5-F147-99AF-33D9B0F3B844}" destId="{8B448193-5FEF-B843-8D3B-882481D839D1}" srcOrd="0" destOrd="0" presId="urn:microsoft.com/office/officeart/2005/8/layout/cycle2"/>
    <dgm:cxn modelId="{88C1C96D-31DD-DE47-923A-AE937FF00DB6}" type="presOf" srcId="{F75EBFC4-39E7-7A4E-A89D-F349A8D3BEA7}" destId="{784DB497-44FD-1C42-BA36-0406649D71AD}" srcOrd="0" destOrd="0" presId="urn:microsoft.com/office/officeart/2005/8/layout/cycle2"/>
    <dgm:cxn modelId="{4539237C-FC76-7A4B-9CF7-BAECA5DA94E7}" type="presOf" srcId="{97BEB881-3FEC-5E43-8616-E438437B1B03}" destId="{362288B4-3409-E344-9FC7-C1A2D7B411ED}" srcOrd="0" destOrd="0" presId="urn:microsoft.com/office/officeart/2005/8/layout/cycle2"/>
    <dgm:cxn modelId="{A0B02285-71E7-7846-8A64-6A4FD91FB249}" type="presOf" srcId="{F75EBFC4-39E7-7A4E-A89D-F349A8D3BEA7}" destId="{CD94A817-7A27-B544-BF8D-EF7F0022E6A8}" srcOrd="1" destOrd="0" presId="urn:microsoft.com/office/officeart/2005/8/layout/cycle2"/>
    <dgm:cxn modelId="{B5300CB1-3488-2B43-B475-95922DD724E2}" type="presOf" srcId="{F7B3DA76-4973-4742-AC05-057D8FAB8741}" destId="{A208B49B-5997-6C49-B480-520BBE8E2F95}" srcOrd="0" destOrd="0" presId="urn:microsoft.com/office/officeart/2005/8/layout/cycle2"/>
    <dgm:cxn modelId="{72DFFFBA-B9A3-7846-BF8D-4E5882C3D36C}" srcId="{97BEB881-3FEC-5E43-8616-E438437B1B03}" destId="{4DACCE4A-E2F5-F147-99AF-33D9B0F3B844}" srcOrd="1" destOrd="0" parTransId="{20C0BE42-15B7-A648-ADF9-83FC0903284B}" sibTransId="{F75EBFC4-39E7-7A4E-A89D-F349A8D3BEA7}"/>
    <dgm:cxn modelId="{D6D2A5DE-5419-9D45-9AD5-DDB13D771225}" type="presOf" srcId="{9DF32D66-9EB6-9F46-B255-AEE640721093}" destId="{F81BAF42-3833-8D47-B874-BA137202F475}" srcOrd="1" destOrd="0" presId="urn:microsoft.com/office/officeart/2005/8/layout/cycle2"/>
    <dgm:cxn modelId="{E66762E4-2F2C-9248-81F7-55F9E21646A3}" type="presOf" srcId="{F7B3DA76-4973-4742-AC05-057D8FAB8741}" destId="{CB375D80-8C27-D244-B43A-0D7D0C61DE42}" srcOrd="1" destOrd="0" presId="urn:microsoft.com/office/officeart/2005/8/layout/cycle2"/>
    <dgm:cxn modelId="{A5AED2E5-418D-F14A-9B02-CE3363912B04}" srcId="{97BEB881-3FEC-5E43-8616-E438437B1B03}" destId="{E5F3C89C-E3B0-444F-AD45-862A2011C8F0}" srcOrd="3" destOrd="0" parTransId="{F31829B1-73BB-0741-B576-5744527745D9}" sibTransId="{32AA4C66-4C1C-794C-8225-C2A5C5FA07B4}"/>
    <dgm:cxn modelId="{3FA33BEA-18A4-004D-A975-EBF22FE99308}" type="presOf" srcId="{32AA4C66-4C1C-794C-8225-C2A5C5FA07B4}" destId="{FC763C55-27CE-E04A-A839-3CC26AA942A8}" srcOrd="0" destOrd="0" presId="urn:microsoft.com/office/officeart/2005/8/layout/cycle2"/>
    <dgm:cxn modelId="{D8ED3FF6-98F0-704E-A7A5-E572D96A4A70}" srcId="{97BEB881-3FEC-5E43-8616-E438437B1B03}" destId="{52A9E7B0-1705-164D-BEBD-03B2946D47CB}" srcOrd="0" destOrd="0" parTransId="{4A94C77B-1F00-EC40-9A77-C656AC2AF044}" sibTransId="{F7B3DA76-4973-4742-AC05-057D8FAB8741}"/>
    <dgm:cxn modelId="{50A1B9FC-22BD-4D42-9CDB-619A362A14C7}" type="presOf" srcId="{E5F3C89C-E3B0-444F-AD45-862A2011C8F0}" destId="{351AC07D-6984-1E48-9743-B7942DE9BB27}" srcOrd="0" destOrd="0" presId="urn:microsoft.com/office/officeart/2005/8/layout/cycle2"/>
    <dgm:cxn modelId="{A8C1C76B-F8EB-3545-91BF-00D547D1F95F}" type="presParOf" srcId="{362288B4-3409-E344-9FC7-C1A2D7B411ED}" destId="{B05F6499-0662-0D45-80F9-B73E1E764B21}" srcOrd="0" destOrd="0" presId="urn:microsoft.com/office/officeart/2005/8/layout/cycle2"/>
    <dgm:cxn modelId="{E396C351-76BB-1A47-91B8-5CF5D74B9C84}" type="presParOf" srcId="{362288B4-3409-E344-9FC7-C1A2D7B411ED}" destId="{A208B49B-5997-6C49-B480-520BBE8E2F95}" srcOrd="1" destOrd="0" presId="urn:microsoft.com/office/officeart/2005/8/layout/cycle2"/>
    <dgm:cxn modelId="{CF8086B3-A8E0-C94D-A57F-09E747844276}" type="presParOf" srcId="{A208B49B-5997-6C49-B480-520BBE8E2F95}" destId="{CB375D80-8C27-D244-B43A-0D7D0C61DE42}" srcOrd="0" destOrd="0" presId="urn:microsoft.com/office/officeart/2005/8/layout/cycle2"/>
    <dgm:cxn modelId="{8000671A-7A69-A14A-BB05-98480897983E}" type="presParOf" srcId="{362288B4-3409-E344-9FC7-C1A2D7B411ED}" destId="{8B448193-5FEF-B843-8D3B-882481D839D1}" srcOrd="2" destOrd="0" presId="urn:microsoft.com/office/officeart/2005/8/layout/cycle2"/>
    <dgm:cxn modelId="{AFC9BCB3-2203-E640-8127-C52031179838}" type="presParOf" srcId="{362288B4-3409-E344-9FC7-C1A2D7B411ED}" destId="{784DB497-44FD-1C42-BA36-0406649D71AD}" srcOrd="3" destOrd="0" presId="urn:microsoft.com/office/officeart/2005/8/layout/cycle2"/>
    <dgm:cxn modelId="{E798DC4F-2960-F647-8E89-14A26452DFD9}" type="presParOf" srcId="{784DB497-44FD-1C42-BA36-0406649D71AD}" destId="{CD94A817-7A27-B544-BF8D-EF7F0022E6A8}" srcOrd="0" destOrd="0" presId="urn:microsoft.com/office/officeart/2005/8/layout/cycle2"/>
    <dgm:cxn modelId="{F2F98B4C-459E-EF45-B80C-2ACDA9755B75}" type="presParOf" srcId="{362288B4-3409-E344-9FC7-C1A2D7B411ED}" destId="{385F3827-C2E9-B540-9DED-2490AD74A7D1}" srcOrd="4" destOrd="0" presId="urn:microsoft.com/office/officeart/2005/8/layout/cycle2"/>
    <dgm:cxn modelId="{CCFAF75B-CB3E-8044-BDAF-95F72973CAF8}" type="presParOf" srcId="{362288B4-3409-E344-9FC7-C1A2D7B411ED}" destId="{257EC99D-D352-044E-89E0-A891A5EE30B6}" srcOrd="5" destOrd="0" presId="urn:microsoft.com/office/officeart/2005/8/layout/cycle2"/>
    <dgm:cxn modelId="{19E659EE-0E01-F94A-9700-5ED57C96A58D}" type="presParOf" srcId="{257EC99D-D352-044E-89E0-A891A5EE30B6}" destId="{F81BAF42-3833-8D47-B874-BA137202F475}" srcOrd="0" destOrd="0" presId="urn:microsoft.com/office/officeart/2005/8/layout/cycle2"/>
    <dgm:cxn modelId="{AA55DE12-38B1-1447-BFAC-F5E74334760F}" type="presParOf" srcId="{362288B4-3409-E344-9FC7-C1A2D7B411ED}" destId="{351AC07D-6984-1E48-9743-B7942DE9BB27}" srcOrd="6" destOrd="0" presId="urn:microsoft.com/office/officeart/2005/8/layout/cycle2"/>
    <dgm:cxn modelId="{6035F80A-2B23-D74C-A4F1-D7A8F406E53D}" type="presParOf" srcId="{362288B4-3409-E344-9FC7-C1A2D7B411ED}" destId="{FC763C55-27CE-E04A-A839-3CC26AA942A8}" srcOrd="7" destOrd="0" presId="urn:microsoft.com/office/officeart/2005/8/layout/cycle2"/>
    <dgm:cxn modelId="{567CA5AD-E411-4741-BC8F-2A038BD838D5}" type="presParOf" srcId="{FC763C55-27CE-E04A-A839-3CC26AA942A8}" destId="{37F5BA44-5AB3-7746-8A03-D63DA522739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F6499-0662-0D45-80F9-B73E1E764B21}">
      <dsp:nvSpPr>
        <dsp:cNvPr id="0" name=""/>
        <dsp:cNvSpPr/>
      </dsp:nvSpPr>
      <dsp:spPr>
        <a:xfrm>
          <a:off x="1113532" y="578"/>
          <a:ext cx="720287" cy="720287"/>
        </a:xfrm>
        <a:prstGeom prst="ellipse">
          <a:avLst/>
        </a:prstGeom>
        <a:solidFill>
          <a:srgbClr val="FFFF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Design</a:t>
          </a:r>
        </a:p>
      </dsp:txBody>
      <dsp:txXfrm>
        <a:off x="1219016" y="106062"/>
        <a:ext cx="509319" cy="509319"/>
      </dsp:txXfrm>
    </dsp:sp>
    <dsp:sp modelId="{A208B49B-5997-6C49-B480-520BBE8E2F95}">
      <dsp:nvSpPr>
        <dsp:cNvPr id="0" name=""/>
        <dsp:cNvSpPr/>
      </dsp:nvSpPr>
      <dsp:spPr>
        <a:xfrm rot="2700000">
          <a:off x="1756448" y="617522"/>
          <a:ext cx="191151" cy="2430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764846" y="645866"/>
        <a:ext cx="133806" cy="145859"/>
      </dsp:txXfrm>
    </dsp:sp>
    <dsp:sp modelId="{8B448193-5FEF-B843-8D3B-882481D839D1}">
      <dsp:nvSpPr>
        <dsp:cNvPr id="0" name=""/>
        <dsp:cNvSpPr/>
      </dsp:nvSpPr>
      <dsp:spPr>
        <a:xfrm>
          <a:off x="1877880" y="764927"/>
          <a:ext cx="720287" cy="720287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Develop</a:t>
          </a:r>
        </a:p>
      </dsp:txBody>
      <dsp:txXfrm>
        <a:off x="1983364" y="870411"/>
        <a:ext cx="509319" cy="509319"/>
      </dsp:txXfrm>
    </dsp:sp>
    <dsp:sp modelId="{784DB497-44FD-1C42-BA36-0406649D71AD}">
      <dsp:nvSpPr>
        <dsp:cNvPr id="0" name=""/>
        <dsp:cNvSpPr/>
      </dsp:nvSpPr>
      <dsp:spPr>
        <a:xfrm rot="8100000">
          <a:off x="1764099" y="1381871"/>
          <a:ext cx="191151" cy="2430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813046" y="1410215"/>
        <a:ext cx="133806" cy="145859"/>
      </dsp:txXfrm>
    </dsp:sp>
    <dsp:sp modelId="{385F3827-C2E9-B540-9DED-2490AD74A7D1}">
      <dsp:nvSpPr>
        <dsp:cNvPr id="0" name=""/>
        <dsp:cNvSpPr/>
      </dsp:nvSpPr>
      <dsp:spPr>
        <a:xfrm>
          <a:off x="1113532" y="1529275"/>
          <a:ext cx="720287" cy="720287"/>
        </a:xfrm>
        <a:prstGeom prst="ellipse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</a:t>
          </a:r>
        </a:p>
      </dsp:txBody>
      <dsp:txXfrm>
        <a:off x="1219016" y="1634759"/>
        <a:ext cx="509319" cy="509319"/>
      </dsp:txXfrm>
    </dsp:sp>
    <dsp:sp modelId="{257EC99D-D352-044E-89E0-A891A5EE30B6}">
      <dsp:nvSpPr>
        <dsp:cNvPr id="0" name=""/>
        <dsp:cNvSpPr/>
      </dsp:nvSpPr>
      <dsp:spPr>
        <a:xfrm rot="13500000">
          <a:off x="999751" y="1389522"/>
          <a:ext cx="191151" cy="2430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048698" y="1458416"/>
        <a:ext cx="133806" cy="145859"/>
      </dsp:txXfrm>
    </dsp:sp>
    <dsp:sp modelId="{351AC07D-6984-1E48-9743-B7942DE9BB27}">
      <dsp:nvSpPr>
        <dsp:cNvPr id="0" name=""/>
        <dsp:cNvSpPr/>
      </dsp:nvSpPr>
      <dsp:spPr>
        <a:xfrm>
          <a:off x="349183" y="764927"/>
          <a:ext cx="720287" cy="720287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Analysis</a:t>
          </a:r>
        </a:p>
      </dsp:txBody>
      <dsp:txXfrm>
        <a:off x="454667" y="870411"/>
        <a:ext cx="509319" cy="509319"/>
      </dsp:txXfrm>
    </dsp:sp>
    <dsp:sp modelId="{FC763C55-27CE-E04A-A839-3CC26AA942A8}">
      <dsp:nvSpPr>
        <dsp:cNvPr id="0" name=""/>
        <dsp:cNvSpPr/>
      </dsp:nvSpPr>
      <dsp:spPr>
        <a:xfrm rot="18900000">
          <a:off x="992100" y="625173"/>
          <a:ext cx="191151" cy="243097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00498" y="694067"/>
        <a:ext cx="133806" cy="14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6D0E3-F6E2-FC48-83FB-52B4BFBD1DF4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EF3BA-DE32-C04B-A477-0C7F53AC8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C7CF-4715-4D84-AA95-BE45CB91AB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0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296CA-53A1-4EBA-AE38-8364D12EF1C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7827" name="Rectangle 7"/>
          <p:cNvSpPr txBox="1">
            <a:spLocks noGrp="1" noChangeArrowheads="1"/>
          </p:cNvSpPr>
          <p:nvPr/>
        </p:nvSpPr>
        <p:spPr bwMode="auto">
          <a:xfrm>
            <a:off x="3886203" y="8685215"/>
            <a:ext cx="2970213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01" tIns="46651" rIns="93301" bIns="46651" anchor="b"/>
          <a:lstStyle/>
          <a:p>
            <a:pPr algn="r" defTabSz="931489"/>
            <a:fld id="{16C506EB-B82C-4215-813A-1052C58CD9B9}" type="slidenum">
              <a:rPr lang="en-US"/>
              <a:pPr algn="r" defTabSz="931489"/>
              <a:t>12</a:t>
            </a:fld>
            <a:endParaRPr lang="en-US" dirty="0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noFill/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301" tIns="46651" rIns="93301" bIns="46651">
            <a:normAutofit/>
          </a:bodyPr>
          <a:lstStyle/>
          <a:p>
            <a:pPr eaLnBrk="1" hangingPunct="1"/>
            <a:endParaRPr lang="en-US" sz="900" dirty="0">
              <a:latin typeface="Arial Narrow" pitchFamily="34" charset="0"/>
              <a:ea typeface="ＭＳ Ｐゴシック"/>
              <a:cs typeface="ＭＳ Ｐゴシック"/>
            </a:endParaRPr>
          </a:p>
          <a:p>
            <a:pPr eaLnBrk="1" hangingPunct="1"/>
            <a:endParaRPr lang="en-US" sz="900" dirty="0">
              <a:latin typeface="Arial Narrow" pitchFamily="34" charset="0"/>
              <a:ea typeface="ＭＳ Ｐゴシック"/>
              <a:cs typeface="ＭＳ Ｐゴシック"/>
            </a:endParaRPr>
          </a:p>
          <a:p>
            <a:pPr eaLnBrk="1" hangingPunct="1"/>
            <a:endParaRPr lang="en-US" dirty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0902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0296CA-53A1-4EBA-AE38-8364D12EF1C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7827" name="Rectangle 7"/>
          <p:cNvSpPr txBox="1">
            <a:spLocks noGrp="1" noChangeArrowheads="1"/>
          </p:cNvSpPr>
          <p:nvPr/>
        </p:nvSpPr>
        <p:spPr bwMode="auto">
          <a:xfrm>
            <a:off x="3886203" y="8685215"/>
            <a:ext cx="2970213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01" tIns="46651" rIns="93301" bIns="46651" anchor="b"/>
          <a:lstStyle/>
          <a:p>
            <a:pPr algn="r" defTabSz="931489"/>
            <a:fld id="{16C506EB-B82C-4215-813A-1052C58CD9B9}" type="slidenum">
              <a:rPr lang="en-US"/>
              <a:pPr algn="r" defTabSz="931489"/>
              <a:t>13</a:t>
            </a:fld>
            <a:endParaRPr lang="en-US" dirty="0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noFill/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3301" tIns="46651" rIns="93301" bIns="46651">
            <a:normAutofit/>
          </a:bodyPr>
          <a:lstStyle/>
          <a:p>
            <a:pPr eaLnBrk="1" hangingPunct="1"/>
            <a:endParaRPr lang="en-US" sz="900" dirty="0">
              <a:latin typeface="Arial Narrow" pitchFamily="34" charset="0"/>
              <a:ea typeface="ＭＳ Ｐゴシック"/>
              <a:cs typeface="ＭＳ Ｐゴシック"/>
            </a:endParaRPr>
          </a:p>
          <a:p>
            <a:pPr eaLnBrk="1" hangingPunct="1"/>
            <a:endParaRPr lang="en-US" sz="900" dirty="0">
              <a:latin typeface="Arial Narrow" pitchFamily="34" charset="0"/>
              <a:ea typeface="ＭＳ Ｐゴシック"/>
              <a:cs typeface="ＭＳ Ｐゴシック"/>
            </a:endParaRPr>
          </a:p>
          <a:p>
            <a:pPr eaLnBrk="1" hangingPunct="1"/>
            <a:endParaRPr lang="en-US" dirty="0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11163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6000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5"/>
            <a:ext cx="5485804" cy="4113892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b="1" dirty="0">
              <a:latin typeface="Arial" pitchFamily="34" charset="0"/>
              <a:ea typeface="ＭＳ Ｐゴシック"/>
              <a:cs typeface="ＭＳ Ｐゴシック"/>
            </a:endParaRPr>
          </a:p>
          <a:p>
            <a:endParaRPr lang="en-US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7"/>
            <a:ext cx="2972098" cy="45659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3E76EC-5ABA-4CE2-BADD-2EF306E0D0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18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4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an exercise we can do for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C7CF-4715-4D84-AA95-BE45CB91AB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4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0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8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Potentially many responsibilities and different skills on an agile team, but only four specific roles.</a:t>
            </a:r>
          </a:p>
          <a:p>
            <a:pPr eaLnBrk="1" hangingPunct="1">
              <a:buFont typeface="Arial"/>
              <a:buChar char="•"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buFont typeface="Arial"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No team lead, business analyst, technical liaison, feature point estimator, operational project manager, etc.</a:t>
            </a:r>
            <a:endParaRPr lang="en-US" dirty="0"/>
          </a:p>
          <a:p>
            <a:pPr eaLnBrk="1" hangingPunct="1"/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52757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2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4729">
              <a:buFont typeface="Arial"/>
              <a:buChar char="•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Defines and prioritizes product features</a:t>
            </a:r>
          </a:p>
          <a:p>
            <a:pPr eaLnBrk="1" hangingPunct="1">
              <a:buFont typeface="Arial"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Adjusts features and priority as needed to meet product goals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Accepts or rejects user stories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The actual customer or customer proxy 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Responsible for profitability of the product (ROI)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02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Keeps the daily scrum on task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Tracks story/task status throughout the sprint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Raises team concerns and roadblocks to product owner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Can be a manager or peer; peers are a great way to start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Removes impediments so the team can focus on the work at hand</a:t>
            </a:r>
          </a:p>
          <a:p>
            <a:pPr eaLnBrk="1" hangingPunct="1"/>
            <a:endParaRPr lang="en-US" sz="800" dirty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13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4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Small teams (7 +/- 2)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Self-organizing to achieve product goals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Assists in all levels of agile planning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Demonstrates work to product stakeholders (payday for developers)!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Team members check their ego at the door as they wear multiple hats on an agile team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Organize and assign their own work</a:t>
            </a:r>
          </a:p>
          <a:p>
            <a:pPr eaLnBrk="1" hangingPunct="1">
              <a:buFontTx/>
              <a:buChar char="•"/>
            </a:pPr>
            <a:r>
              <a:rPr lang="en-US" dirty="0">
                <a:ea typeface="ＭＳ Ｐゴシック" charset="-128"/>
                <a:cs typeface="ＭＳ Ｐゴシック" charset="-128"/>
              </a:rPr>
              <a:t>Has the right to do everything within the project boundaries to reach the goal</a:t>
            </a:r>
          </a:p>
          <a:p>
            <a:pPr eaLnBrk="1" hangingPunct="1"/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93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4729">
              <a:defRPr/>
            </a:pPr>
            <a:r>
              <a:rPr lang="en-US" dirty="0"/>
              <a:t>Cannot assign work or change priorities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3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3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4028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EF3BA-DE32-C04B-A477-0C7F53AC88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3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7388"/>
            <a:ext cx="6096000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A465A-C292-4654-AC1C-26F1FE035FE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4C7CF-4715-4D84-AA95-BE45CB91AB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0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7388"/>
            <a:ext cx="6096000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5"/>
            <a:ext cx="5485804" cy="4113892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en-US" b="1" dirty="0">
                <a:latin typeface="Arial" pitchFamily="34" charset="0"/>
                <a:ea typeface="ＭＳ Ｐゴシック"/>
                <a:cs typeface="ＭＳ Ｐゴシック"/>
              </a:rPr>
              <a:t>What is “Agile?” – The Basics:</a:t>
            </a:r>
          </a:p>
          <a:p>
            <a:endParaRPr lang="en-US" b="1" dirty="0">
              <a:latin typeface="Arial" pitchFamily="34" charset="0"/>
              <a:ea typeface="ＭＳ Ｐゴシック"/>
              <a:cs typeface="ＭＳ Ｐゴシック"/>
            </a:endParaRPr>
          </a:p>
          <a:p>
            <a:pPr eaLnBrk="1" hangingPunct="1"/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The </a:t>
            </a:r>
            <a:r>
              <a:rPr lang="en-US" i="1" dirty="0">
                <a:latin typeface="Arial" pitchFamily="34" charset="0"/>
                <a:ea typeface="ＭＳ Ｐゴシック"/>
                <a:cs typeface="ＭＳ Ｐゴシック"/>
              </a:rPr>
              <a:t>Agile Manifesto</a:t>
            </a: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 was developed in 2001 at the end of the “dot.com era” when traditional value systems were shaken up and there was a change of attitude towards work:</a:t>
            </a:r>
          </a:p>
          <a:p>
            <a:pPr eaLnBrk="1" hangingPunct="1">
              <a:buFontTx/>
              <a:buChar char="•"/>
            </a:pP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Knowledge workers were constantly jumping from company to company causing companies much angst over losing employees and investments in employees who would leave after only a short time</a:t>
            </a:r>
          </a:p>
          <a:p>
            <a:pPr eaLnBrk="1" hangingPunct="1">
              <a:buFontTx/>
              <a:buChar char="•"/>
            </a:pP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This led to a lack of trust between employers and employees</a:t>
            </a:r>
          </a:p>
          <a:p>
            <a:pPr eaLnBrk="1" hangingPunct="1">
              <a:buFontTx/>
              <a:buChar char="•"/>
            </a:pP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This thinking, along with a result of the 9/11 tragedy was people were taking a step back and looking at their value systems; during the time leading up to this era, employees are putting in MAJOR overtime at work, working towards lucrative stock option payouts, etc.</a:t>
            </a:r>
          </a:p>
          <a:p>
            <a:pPr eaLnBrk="1" hangingPunct="1">
              <a:buFontTx/>
              <a:buChar char="•"/>
            </a:pPr>
            <a:r>
              <a:rPr lang="en-US" dirty="0">
                <a:latin typeface="Arial" pitchFamily="34" charset="0"/>
                <a:ea typeface="ＭＳ Ｐゴシック"/>
                <a:cs typeface="ＭＳ Ｐゴシック"/>
              </a:rPr>
              <a:t>The Agile Manifesto looked into ways to improve how we develop software along with developing new ways of thinking</a:t>
            </a:r>
          </a:p>
          <a:p>
            <a:endParaRPr lang="en-US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8"/>
            <a:ext cx="2972098" cy="45659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3E76EC-5ABA-4CE2-BADD-2EF306E0D0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6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685897"/>
            <a:ext cx="2972098" cy="45659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E72E8E-40EC-4839-94AC-073BD2BFBDB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1143000" y="686406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317" tIns="46659" rIns="93317" bIns="46659" anchor="ctr"/>
          <a:lstStyle/>
          <a:p>
            <a:endParaRPr lang="en-US" dirty="0"/>
          </a:p>
        </p:txBody>
      </p:sp>
      <p:sp>
        <p:nvSpPr>
          <p:cNvPr id="2355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099" y="4343705"/>
            <a:ext cx="5485804" cy="4113892"/>
          </a:xfrm>
          <a:prstGeom prst="rect">
            <a:avLst/>
          </a:prstGeom>
          <a:ln>
            <a:rou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4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/>
              <a:t>You may not be able to deliver them a full feature in 3 weeks but you can deliver a piece of it.</a:t>
            </a:r>
          </a:p>
          <a:p>
            <a:r>
              <a:rPr lang="en-US" baseline="0" dirty="0"/>
              <a:t> Metaphorically speaking, you may not be able to deliver the whole cake, but you can deliver a small slice of the cake.  </a:t>
            </a:r>
          </a:p>
          <a:p>
            <a:r>
              <a:rPr lang="en-US" baseline="0" dirty="0"/>
              <a:t>  AND, </a:t>
            </a:r>
            <a:r>
              <a:rPr lang="en-US" b="1" baseline="0" dirty="0"/>
              <a:t>May not be fully valuable to the customer but it is a piece of the value that is demonstrable and potentially shippable to the customer.</a:t>
            </a:r>
          </a:p>
          <a:p>
            <a:r>
              <a:rPr lang="en-US" b="0" baseline="0" dirty="0"/>
              <a:t>the layers of the cake are meant to reflect layers of software… we want a small slice of functionality that goes through all layers… from the UI to Platform layer.  </a:t>
            </a:r>
          </a:p>
          <a:p>
            <a:r>
              <a:rPr lang="en-US" b="0" baseline="0" dirty="0"/>
              <a:t>  Let me give you an example… have you ever heard of the acronym CRUD???? </a:t>
            </a:r>
          </a:p>
          <a:p>
            <a:r>
              <a:rPr lang="en-US" b="0" baseline="0" dirty="0"/>
              <a:t>  JOKE:  Don’t even ask about the kind of pictures I found when I went looking for an image of CRUD.</a:t>
            </a:r>
          </a:p>
          <a:p>
            <a:endParaRPr lang="en-US" b="0" baseline="0" dirty="0"/>
          </a:p>
          <a:p>
            <a:r>
              <a:rPr lang="en-US" b="0" baseline="0" dirty="0"/>
              <a:t>CRUD</a:t>
            </a:r>
          </a:p>
          <a:p>
            <a:endParaRPr lang="en-US" b="0" baseline="0" dirty="0"/>
          </a:p>
          <a:p>
            <a:r>
              <a:rPr lang="en-US" b="0" baseline="0" dirty="0"/>
              <a:t>What does that mean?</a:t>
            </a:r>
          </a:p>
          <a:p>
            <a:pPr lvl="1">
              <a:buFont typeface="Arial" pitchFamily="34" charset="0"/>
              <a:buChar char="•"/>
            </a:pPr>
            <a:r>
              <a:rPr lang="en-US" b="0" baseline="0" dirty="0"/>
              <a:t> A transaction that you can do the CR of the CRUD acronym but not the UD i.e. you can create and read a record but not update and delete… not yet… not until the next iteration perhaps.</a:t>
            </a:r>
          </a:p>
          <a:p>
            <a:pPr lvl="1">
              <a:buFont typeface="Arial" pitchFamily="34" charset="0"/>
              <a:buChar char="•"/>
            </a:pPr>
            <a:r>
              <a:rPr lang="en-US" b="0" baseline="0" dirty="0"/>
              <a:t> A logon that is a simple user name and with the same password for everyone to be supplanted in the future with full LDAP authentication</a:t>
            </a:r>
          </a:p>
          <a:p>
            <a:pPr lvl="0">
              <a:buFont typeface="Arial" pitchFamily="34" charset="0"/>
              <a:buNone/>
            </a:pPr>
            <a:r>
              <a:rPr lang="en-US" b="0" baseline="0" dirty="0"/>
              <a:t>Q: Can you give me any other examples?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943" y="8685383"/>
            <a:ext cx="2971486" cy="457043"/>
          </a:xfrm>
          <a:prstGeom prst="rect">
            <a:avLst/>
          </a:prstGeom>
        </p:spPr>
        <p:txBody>
          <a:bodyPr/>
          <a:lstStyle/>
          <a:p>
            <a:fld id="{CEE6D31B-C075-460B-A47F-C819D4795E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74749-8125-D049-BB9F-881A6DAC7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8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2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07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3"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0084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600" b="1" dirty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769519"/>
            <a:ext cx="9410700" cy="62058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Subtitle goes here</a:t>
            </a:r>
          </a:p>
          <a:p>
            <a:pPr lvl="0"/>
            <a:r>
              <a:rPr lang="en-US" dirty="0"/>
              <a:t>Date, Two lines</a:t>
            </a:r>
          </a:p>
        </p:txBody>
      </p:sp>
    </p:spTree>
    <p:extLst>
      <p:ext uri="{BB962C8B-B14F-4D97-AF65-F5344CB8AC3E}">
        <p14:creationId xmlns:p14="http://schemas.microsoft.com/office/powerpoint/2010/main" val="3436099656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598488"/>
            <a:ext cx="10648949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862" y="1435101"/>
            <a:ext cx="11360149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166371" y="629220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021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Minimal Confet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598488"/>
            <a:ext cx="10648949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862" y="1435101"/>
            <a:ext cx="11360149" cy="44370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166371" y="629220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42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598488"/>
            <a:ext cx="10648949" cy="773112"/>
          </a:xfrm>
        </p:spPr>
        <p:txBody>
          <a:bodyPr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2862" y="1435101"/>
            <a:ext cx="11360149" cy="4025050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166371" y="6292206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4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717AE2D-0FC4-484A-ACF4-72B9B9C40F76}"/>
              </a:ext>
            </a:extLst>
          </p:cNvPr>
          <p:cNvSpPr/>
          <p:nvPr userDrawn="1"/>
        </p:nvSpPr>
        <p:spPr>
          <a:xfrm>
            <a:off x="2" y="6347353"/>
            <a:ext cx="2139042" cy="510676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chemeClr val="accent1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23" y="1885842"/>
            <a:ext cx="10515600" cy="4351338"/>
          </a:xfrm>
        </p:spPr>
        <p:txBody>
          <a:bodyPr/>
          <a:lstStyle>
            <a:lvl2pPr marL="685800" indent="-228600">
              <a:buFont typeface="Wingdings" charset="2"/>
              <a:buChar char="Ø"/>
              <a:defRPr/>
            </a:lvl2pPr>
            <a:lvl3pPr marL="1143000" indent="-228600">
              <a:buFont typeface="Wingdings" charset="2"/>
              <a:buChar char="v"/>
              <a:defRPr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Courier New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0"/>
            <a:ext cx="12192000" cy="365125"/>
          </a:xfrm>
          <a:prstGeom prst="rect">
            <a:avLst/>
          </a:prstGeom>
          <a:solidFill>
            <a:srgbClr val="5381AC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tIns="91440" b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0"/>
            <a:ext cx="1231672" cy="364820"/>
          </a:xfrm>
          <a:prstGeom prst="rect">
            <a:avLst/>
          </a:prstGeom>
          <a:solidFill>
            <a:srgbClr val="002663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tIns="91440" bIns="91440" rtlCol="0" anchor="ctr"/>
          <a:lstStyle/>
          <a:p>
            <a:pPr algn="ctr" defTabSz="914400">
              <a:spcBef>
                <a:spcPct val="30000"/>
              </a:spcBef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84317" y="94111"/>
            <a:ext cx="8506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en-US" sz="1000" b="1" baseline="0" dirty="0">
                <a:solidFill>
                  <a:srgbClr val="FFFFFF"/>
                </a:solidFill>
              </a:rPr>
              <a:t>KANBAN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231672" y="6164"/>
            <a:ext cx="0" cy="3828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F54416-B106-1A46-BDA4-706CF4AD2F3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313314"/>
            <a:ext cx="12192000" cy="33734"/>
          </a:xfrm>
          <a:prstGeom prst="line">
            <a:avLst/>
          </a:prstGeom>
          <a:ln w="57150" cmpd="sng">
            <a:solidFill>
              <a:srgbClr val="F77A0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PrimaryHorizontalOutline_Pantone.eps">
            <a:extLst>
              <a:ext uri="{FF2B5EF4-FFF2-40B4-BE49-F238E27FC236}">
                <a16:creationId xmlns:a16="http://schemas.microsoft.com/office/drawing/2014/main" id="{E1D936BC-E494-C044-82F9-3A4A865F42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3" y="6440507"/>
            <a:ext cx="1834011" cy="3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77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50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27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9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34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89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93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7D7D6-B64C-6B44-90AC-4DE417CAF7C9}"/>
              </a:ext>
            </a:extLst>
          </p:cNvPr>
          <p:cNvSpPr/>
          <p:nvPr userDrawn="1"/>
        </p:nvSpPr>
        <p:spPr>
          <a:xfrm>
            <a:off x="1" y="6347353"/>
            <a:ext cx="12191999" cy="510676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9CD330-F657-E04D-858A-3F0B658D702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313314"/>
            <a:ext cx="12192000" cy="33734"/>
          </a:xfrm>
          <a:prstGeom prst="line">
            <a:avLst/>
          </a:prstGeom>
          <a:ln w="57150" cmpd="sng">
            <a:solidFill>
              <a:srgbClr val="F77A0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rimaryHorizontalOutline_Pantone.eps">
            <a:extLst>
              <a:ext uri="{FF2B5EF4-FFF2-40B4-BE49-F238E27FC236}">
                <a16:creationId xmlns:a16="http://schemas.microsoft.com/office/drawing/2014/main" id="{614CCEBF-D1B6-6B45-BD1C-97E7BCFF311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3" y="6440507"/>
            <a:ext cx="1834011" cy="3264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756873-348A-AD40-A615-61BF84E64E6F}"/>
              </a:ext>
            </a:extLst>
          </p:cNvPr>
          <p:cNvSpPr/>
          <p:nvPr userDrawn="1"/>
        </p:nvSpPr>
        <p:spPr>
          <a:xfrm>
            <a:off x="2514601" y="6393544"/>
            <a:ext cx="9430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baseline="0" dirty="0">
                <a:solidFill>
                  <a:schemeClr val="bg1"/>
                </a:solidFill>
              </a:rPr>
              <a:t>	IT 705  Project Management                                                                                        </a:t>
            </a:r>
            <a:fld id="{F4DEC81A-D8E5-F647-B71F-A3E8B5F732BD}" type="slidenum">
              <a:rPr lang="en-US" sz="1800" b="1" baseline="0" smtClean="0">
                <a:solidFill>
                  <a:schemeClr val="bg1"/>
                </a:solidFill>
              </a:rPr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CAE097-5800-3A40-8B25-141BB9905088}"/>
              </a:ext>
            </a:extLst>
          </p:cNvPr>
          <p:cNvSpPr/>
          <p:nvPr userDrawn="1"/>
        </p:nvSpPr>
        <p:spPr bwMode="auto">
          <a:xfrm>
            <a:off x="0" y="0"/>
            <a:ext cx="12192000" cy="365125"/>
          </a:xfrm>
          <a:prstGeom prst="rect">
            <a:avLst/>
          </a:prstGeom>
          <a:solidFill>
            <a:srgbClr val="5381AC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tIns="91440" b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FA5DD-36EE-FA4D-8ED3-CB37A59514A4}"/>
              </a:ext>
            </a:extLst>
          </p:cNvPr>
          <p:cNvSpPr/>
          <p:nvPr userDrawn="1"/>
        </p:nvSpPr>
        <p:spPr bwMode="auto">
          <a:xfrm>
            <a:off x="0" y="0"/>
            <a:ext cx="1231672" cy="364820"/>
          </a:xfrm>
          <a:prstGeom prst="rect">
            <a:avLst/>
          </a:prstGeom>
          <a:solidFill>
            <a:srgbClr val="002663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tIns="91440" bIns="91440" rtlCol="0" anchor="ctr"/>
          <a:lstStyle/>
          <a:p>
            <a:pPr algn="ctr" defTabSz="914400">
              <a:spcBef>
                <a:spcPct val="30000"/>
              </a:spcBef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39C27-F435-F64B-AC87-0896D1F72C08}"/>
              </a:ext>
            </a:extLst>
          </p:cNvPr>
          <p:cNvSpPr txBox="1"/>
          <p:nvPr userDrawn="1"/>
        </p:nvSpPr>
        <p:spPr>
          <a:xfrm>
            <a:off x="184317" y="36959"/>
            <a:ext cx="8506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/>
            <a:r>
              <a:rPr lang="en-US" sz="1000" b="1" baseline="0" dirty="0">
                <a:solidFill>
                  <a:srgbClr val="FFFFFF"/>
                </a:solidFill>
              </a:rPr>
              <a:t>SCRUM Roles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7C178A-501E-A54C-B64A-C0674F3FF2DA}"/>
              </a:ext>
            </a:extLst>
          </p:cNvPr>
          <p:cNvCxnSpPr/>
          <p:nvPr userDrawn="1"/>
        </p:nvCxnSpPr>
        <p:spPr>
          <a:xfrm>
            <a:off x="1231672" y="6164"/>
            <a:ext cx="0" cy="3828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7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91018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SCRUM ROLES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4036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Agile: A collection of tools &amp; methods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33662761"/>
              </p:ext>
            </p:extLst>
          </p:nvPr>
        </p:nvGraphicFramePr>
        <p:xfrm>
          <a:off x="1766888" y="1567371"/>
          <a:ext cx="8382000" cy="27004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51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Scrum:</a:t>
                      </a:r>
                      <a:r>
                        <a:rPr lang="en-US" sz="24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Framework focused on how teams and their customers interact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Kanban: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Develops a continuous flow of value and limits the amount of work in progress. Great for work that can’t be planned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080175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>
                          <a:effectLst/>
                        </a:rPr>
                        <a:t>XP: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eXtreme</a:t>
                      </a:r>
                      <a:r>
                        <a:rPr lang="en-US" sz="1600" u="none" strike="noStrike" dirty="0">
                          <a:effectLst/>
                        </a:rPr>
                        <a:t> Programming.  Scrum concepts plus a variety of technical practices:</a:t>
                      </a:r>
                      <a:r>
                        <a:rPr lang="en-US" sz="1600" u="none" strike="noStrike" baseline="0" dirty="0">
                          <a:effectLst/>
                        </a:rPr>
                        <a:t> continuous integration, test driven development, </a:t>
                      </a:r>
                      <a:r>
                        <a:rPr lang="en-US" sz="160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sz="1600" u="none" strike="noStrike" baseline="0" dirty="0">
                          <a:effectLst/>
                        </a:rPr>
                        <a:t> automation,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paired programming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u="none" strike="noStrike" dirty="0" err="1">
                          <a:effectLst/>
                        </a:rPr>
                        <a:t>SAFe</a:t>
                      </a:r>
                      <a:r>
                        <a:rPr lang="en-US" sz="2400" b="1" u="none" strike="noStrike" dirty="0">
                          <a:effectLst/>
                        </a:rPr>
                        <a:t>: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>
                          <a:effectLst/>
                        </a:rPr>
                        <a:t>Scaled Agile Framework.  A</a:t>
                      </a:r>
                      <a:r>
                        <a:rPr lang="en-US" sz="1600" u="none" strike="noStrike" baseline="0" dirty="0">
                          <a:effectLst/>
                        </a:rPr>
                        <a:t> set of best practices that b</a:t>
                      </a:r>
                      <a:r>
                        <a:rPr lang="en-US" sz="1600" u="none" strike="noStrike" dirty="0">
                          <a:effectLst/>
                        </a:rPr>
                        <a:t>uild</a:t>
                      </a:r>
                      <a:r>
                        <a:rPr lang="en-US" sz="1600" u="none" strike="noStrike" baseline="0" dirty="0">
                          <a:effectLst/>
                        </a:rPr>
                        <a:t> on top of Scrum practices to coordinate the efforts of many teams working in concert.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85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91" y="1488263"/>
            <a:ext cx="10972800" cy="114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Why Agile and SCRUM Desirable?</a:t>
            </a:r>
          </a:p>
        </p:txBody>
      </p:sp>
    </p:spTree>
    <p:extLst>
      <p:ext uri="{BB962C8B-B14F-4D97-AF65-F5344CB8AC3E}">
        <p14:creationId xmlns:p14="http://schemas.microsoft.com/office/powerpoint/2010/main" val="73839600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a typeface="ＭＳ Ｐゴシック"/>
              </a:rPr>
              <a:t>The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856146" y="1435101"/>
            <a:ext cx="4768360" cy="44370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Annual surveys show that very few IT Projects are considered successful</a:t>
            </a:r>
            <a:r>
              <a:rPr lang="en-US" sz="2000" dirty="0"/>
              <a:t>.</a:t>
            </a:r>
          </a:p>
          <a:p>
            <a:pPr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/>
              <a:t>Success: </a:t>
            </a:r>
            <a:r>
              <a:rPr lang="en-US" dirty="0"/>
              <a:t>Delivered on time, within budget, with desired features</a:t>
            </a:r>
          </a:p>
          <a:p>
            <a:pPr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/>
              <a:t>Challenged: </a:t>
            </a:r>
            <a:r>
              <a:rPr lang="en-US" dirty="0"/>
              <a:t>Delivered but with cost, schedule or scope problems</a:t>
            </a:r>
          </a:p>
          <a:p>
            <a:pPr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/>
              <a:t>Failed: </a:t>
            </a:r>
            <a:r>
              <a:rPr lang="en-US" dirty="0"/>
              <a:t>Project was canceled before completion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486400" y="381000"/>
          <a:ext cx="5181600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4786826" y="6039030"/>
            <a:ext cx="36753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Source: The CHAOS Manifesto; Standish Group 2012</a:t>
            </a:r>
          </a:p>
        </p:txBody>
      </p:sp>
    </p:spTree>
    <p:extLst>
      <p:ext uri="{BB962C8B-B14F-4D97-AF65-F5344CB8AC3E}">
        <p14:creationId xmlns:p14="http://schemas.microsoft.com/office/powerpoint/2010/main" val="273439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a typeface="ＭＳ Ｐゴシック"/>
              </a:rPr>
              <a:t>Why Agile?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856146" y="1435101"/>
            <a:ext cx="5382854" cy="44370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Agile Projects:</a:t>
            </a:r>
          </a:p>
          <a:p>
            <a:pPr>
              <a:spcAft>
                <a:spcPts val="600"/>
              </a:spcAft>
            </a:pPr>
            <a:r>
              <a:rPr lang="en-US" dirty="0"/>
              <a:t>Are faster to market</a:t>
            </a:r>
          </a:p>
          <a:p>
            <a:pPr>
              <a:spcAft>
                <a:spcPts val="600"/>
              </a:spcAft>
            </a:pPr>
            <a:r>
              <a:rPr lang="en-US" dirty="0"/>
              <a:t>Are more productive than the industry average</a:t>
            </a:r>
          </a:p>
          <a:p>
            <a:pPr>
              <a:spcAft>
                <a:spcPts val="600"/>
              </a:spcAft>
            </a:pPr>
            <a:r>
              <a:rPr lang="en-US" dirty="0"/>
              <a:t>Are less costly</a:t>
            </a:r>
          </a:p>
          <a:p>
            <a:pPr>
              <a:spcAft>
                <a:spcPts val="600"/>
              </a:spcAft>
            </a:pPr>
            <a:r>
              <a:rPr lang="en-US" dirty="0"/>
              <a:t>Are adaptable to change</a:t>
            </a:r>
          </a:p>
          <a:p>
            <a:pPr>
              <a:spcAft>
                <a:spcPts val="600"/>
              </a:spcAft>
            </a:pPr>
            <a:r>
              <a:rPr lang="en-US" dirty="0"/>
              <a:t>Have fewer defects in production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081714" y="712789"/>
          <a:ext cx="4586287" cy="515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914733" y="5779830"/>
            <a:ext cx="36753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Source: The CHAOS Manifesto; Standish Group 2012</a:t>
            </a:r>
          </a:p>
        </p:txBody>
      </p:sp>
    </p:spTree>
    <p:extLst>
      <p:ext uri="{BB962C8B-B14F-4D97-AF65-F5344CB8AC3E}">
        <p14:creationId xmlns:p14="http://schemas.microsoft.com/office/powerpoint/2010/main" val="17733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Scrum Fundamentals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fld id="{FACC9664-E082-4FC0-8221-3C1185D0B40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386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Elements of Scrum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F0720-67A7-2D43-928E-9FD89DF5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160" y="598488"/>
            <a:ext cx="7272918" cy="5523735"/>
          </a:xfrm>
          <a:prstGeom prst="rect">
            <a:avLst/>
          </a:prstGeom>
        </p:spPr>
      </p:pic>
      <p:sp>
        <p:nvSpPr>
          <p:cNvPr id="2" name="Line Callout 1 1">
            <a:extLst>
              <a:ext uri="{FF2B5EF4-FFF2-40B4-BE49-F238E27FC236}">
                <a16:creationId xmlns:a16="http://schemas.microsoft.com/office/drawing/2014/main" id="{F1918C8E-39E5-0D43-9BFC-97C71C6DBE84}"/>
              </a:ext>
            </a:extLst>
          </p:cNvPr>
          <p:cNvSpPr/>
          <p:nvPr/>
        </p:nvSpPr>
        <p:spPr>
          <a:xfrm>
            <a:off x="1070518" y="2735886"/>
            <a:ext cx="1315844" cy="1248937"/>
          </a:xfrm>
          <a:prstGeom prst="borderCallout1">
            <a:avLst>
              <a:gd name="adj1" fmla="val 45536"/>
              <a:gd name="adj2" fmla="val 100142"/>
              <a:gd name="adj3" fmla="val 46430"/>
              <a:gd name="adj4" fmla="val 256582"/>
            </a:avLst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focus on roles today</a:t>
            </a:r>
          </a:p>
        </p:txBody>
      </p:sp>
    </p:spTree>
    <p:extLst>
      <p:ext uri="{BB962C8B-B14F-4D97-AF65-F5344CB8AC3E}">
        <p14:creationId xmlns:p14="http://schemas.microsoft.com/office/powerpoint/2010/main" val="253142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Scrum Theory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Scrum is based on empirical process control.</a:t>
            </a:r>
          </a:p>
          <a:p>
            <a:pPr marL="412394" indent="-412394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Used for processes that are imperfectly designed and generate unpredictable results</a:t>
            </a:r>
          </a:p>
          <a:p>
            <a:pPr marL="412394" indent="-412394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Iterative, incremental approach to optimize predictability and control risk</a:t>
            </a:r>
          </a:p>
          <a:p>
            <a:pPr marL="412394" indent="-412394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Defines values, roles, events, and outputs</a:t>
            </a:r>
          </a:p>
          <a:p>
            <a:pPr marL="412394" indent="-412394">
              <a:spcAft>
                <a:spcPts val="600"/>
              </a:spcAft>
              <a:buFont typeface="Arial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fld id="{FACC9664-E082-4FC0-8221-3C1185D0B40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8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Pillars of Scrum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fld id="{FACC9664-E082-4FC0-8221-3C1185D0B40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C528B9-913E-D745-ABB8-40A64596F1A9}"/>
              </a:ext>
            </a:extLst>
          </p:cNvPr>
          <p:cNvSpPr/>
          <p:nvPr/>
        </p:nvSpPr>
        <p:spPr>
          <a:xfrm>
            <a:off x="2471009" y="1797223"/>
            <a:ext cx="1844841" cy="7779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7FA52-F36A-5D49-975E-8E0937342940}"/>
              </a:ext>
            </a:extLst>
          </p:cNvPr>
          <p:cNvSpPr/>
          <p:nvPr/>
        </p:nvSpPr>
        <p:spPr>
          <a:xfrm>
            <a:off x="2478313" y="2573565"/>
            <a:ext cx="1844841" cy="1806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BD69F8-763A-4742-94F9-8B1CD1208961}"/>
              </a:ext>
            </a:extLst>
          </p:cNvPr>
          <p:cNvSpPr/>
          <p:nvPr/>
        </p:nvSpPr>
        <p:spPr>
          <a:xfrm>
            <a:off x="3040503" y="1323221"/>
            <a:ext cx="704147" cy="704147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E4C76-4E8A-AE46-9A90-3049B4991F1E}"/>
              </a:ext>
            </a:extLst>
          </p:cNvPr>
          <p:cNvSpPr txBox="1"/>
          <p:nvPr/>
        </p:nvSpPr>
        <p:spPr>
          <a:xfrm>
            <a:off x="2530394" y="2081673"/>
            <a:ext cx="173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TRANSPARENCY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A0818-0EC2-DB45-8CE9-92821A8BE3E7}"/>
              </a:ext>
            </a:extLst>
          </p:cNvPr>
          <p:cNvSpPr txBox="1"/>
          <p:nvPr/>
        </p:nvSpPr>
        <p:spPr>
          <a:xfrm>
            <a:off x="2478313" y="2648219"/>
            <a:ext cx="1942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914378">
              <a:spcAft>
                <a:spcPts val="300"/>
              </a:spcAft>
              <a:buClr>
                <a:schemeClr val="tx2"/>
              </a:buClr>
            </a:pPr>
            <a:r>
              <a:rPr lang="en-US" sz="1400" b="1" dirty="0">
                <a:solidFill>
                  <a:schemeClr val="tx2"/>
                </a:solidFill>
              </a:rPr>
              <a:t>Important information is available 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b="1" dirty="0">
                <a:solidFill>
                  <a:schemeClr val="tx2"/>
                </a:solidFill>
              </a:rPr>
              <a:t>to everyone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8BC7B-93B3-4A48-97F8-99DCA7794989}"/>
              </a:ext>
            </a:extLst>
          </p:cNvPr>
          <p:cNvSpPr/>
          <p:nvPr/>
        </p:nvSpPr>
        <p:spPr>
          <a:xfrm>
            <a:off x="4716906" y="1797224"/>
            <a:ext cx="1844841" cy="7763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1F984D-7860-994D-9F55-6D6CCCE99ED6}"/>
              </a:ext>
            </a:extLst>
          </p:cNvPr>
          <p:cNvSpPr/>
          <p:nvPr/>
        </p:nvSpPr>
        <p:spPr>
          <a:xfrm>
            <a:off x="4724210" y="2573565"/>
            <a:ext cx="1844841" cy="1806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85BF41-57CD-1A48-ACE0-1491C5B706BD}"/>
              </a:ext>
            </a:extLst>
          </p:cNvPr>
          <p:cNvSpPr/>
          <p:nvPr/>
        </p:nvSpPr>
        <p:spPr>
          <a:xfrm>
            <a:off x="5286398" y="1323221"/>
            <a:ext cx="704147" cy="704147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91E83-198C-F94E-9E97-8643A03E86B0}"/>
              </a:ext>
            </a:extLst>
          </p:cNvPr>
          <p:cNvSpPr txBox="1"/>
          <p:nvPr/>
        </p:nvSpPr>
        <p:spPr>
          <a:xfrm>
            <a:off x="4772197" y="2076745"/>
            <a:ext cx="173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INSPECTION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056732-E42D-774E-A446-98410C7BB9CC}"/>
              </a:ext>
            </a:extLst>
          </p:cNvPr>
          <p:cNvSpPr txBox="1"/>
          <p:nvPr/>
        </p:nvSpPr>
        <p:spPr>
          <a:xfrm>
            <a:off x="4779503" y="2648219"/>
            <a:ext cx="17895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914378">
              <a:spcBef>
                <a:spcPts val="300"/>
              </a:spcBef>
              <a:buClr>
                <a:schemeClr val="tx2"/>
              </a:buClr>
            </a:pPr>
            <a:r>
              <a:rPr lang="en-US" sz="1400" b="1" dirty="0">
                <a:solidFill>
                  <a:schemeClr val="tx2"/>
                </a:solidFill>
              </a:rPr>
              <a:t>Frequent demonstration at regular intervals of working, potentially production ready product enhancements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0A096C-38F7-B54D-BE40-D19F06ACE363}"/>
              </a:ext>
            </a:extLst>
          </p:cNvPr>
          <p:cNvGrpSpPr/>
          <p:nvPr/>
        </p:nvGrpSpPr>
        <p:grpSpPr>
          <a:xfrm>
            <a:off x="3175158" y="1633790"/>
            <a:ext cx="434834" cy="252213"/>
            <a:chOff x="3044825" y="3048000"/>
            <a:chExt cx="3114675" cy="1806575"/>
          </a:xfrm>
          <a:solidFill>
            <a:schemeClr val="accent5"/>
          </a:solidFill>
        </p:grpSpPr>
        <p:sp>
          <p:nvSpPr>
            <p:cNvPr id="18" name="Freeform 180">
              <a:extLst>
                <a:ext uri="{FF2B5EF4-FFF2-40B4-BE49-F238E27FC236}">
                  <a16:creationId xmlns:a16="http://schemas.microsoft.com/office/drawing/2014/main" id="{E9FB2866-D4C5-274B-AA85-4D4E09471E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4825" y="3048000"/>
              <a:ext cx="3114675" cy="1806575"/>
            </a:xfrm>
            <a:custGeom>
              <a:avLst/>
              <a:gdLst>
                <a:gd name="T0" fmla="*/ 61 w 68"/>
                <a:gd name="T1" fmla="*/ 11 h 39"/>
                <a:gd name="T2" fmla="*/ 50 w 68"/>
                <a:gd name="T3" fmla="*/ 3 h 39"/>
                <a:gd name="T4" fmla="*/ 45 w 68"/>
                <a:gd name="T5" fmla="*/ 0 h 39"/>
                <a:gd name="T6" fmla="*/ 39 w 68"/>
                <a:gd name="T7" fmla="*/ 3 h 39"/>
                <a:gd name="T8" fmla="*/ 29 w 68"/>
                <a:gd name="T9" fmla="*/ 3 h 39"/>
                <a:gd name="T10" fmla="*/ 23 w 68"/>
                <a:gd name="T11" fmla="*/ 0 h 39"/>
                <a:gd name="T12" fmla="*/ 17 w 68"/>
                <a:gd name="T13" fmla="*/ 3 h 39"/>
                <a:gd name="T14" fmla="*/ 6 w 68"/>
                <a:gd name="T15" fmla="*/ 11 h 39"/>
                <a:gd name="T16" fmla="*/ 0 w 68"/>
                <a:gd name="T17" fmla="*/ 23 h 39"/>
                <a:gd name="T18" fmla="*/ 15 w 68"/>
                <a:gd name="T19" fmla="*/ 39 h 39"/>
                <a:gd name="T20" fmla="*/ 28 w 68"/>
                <a:gd name="T21" fmla="*/ 32 h 39"/>
                <a:gd name="T22" fmla="*/ 34 w 68"/>
                <a:gd name="T23" fmla="*/ 29 h 39"/>
                <a:gd name="T24" fmla="*/ 39 w 68"/>
                <a:gd name="T25" fmla="*/ 32 h 39"/>
                <a:gd name="T26" fmla="*/ 52 w 68"/>
                <a:gd name="T27" fmla="*/ 39 h 39"/>
                <a:gd name="T28" fmla="*/ 68 w 68"/>
                <a:gd name="T29" fmla="*/ 23 h 39"/>
                <a:gd name="T30" fmla="*/ 61 w 68"/>
                <a:gd name="T31" fmla="*/ 11 h 39"/>
                <a:gd name="T32" fmla="*/ 15 w 68"/>
                <a:gd name="T33" fmla="*/ 33 h 39"/>
                <a:gd name="T34" fmla="*/ 5 w 68"/>
                <a:gd name="T35" fmla="*/ 23 h 39"/>
                <a:gd name="T36" fmla="*/ 15 w 68"/>
                <a:gd name="T37" fmla="*/ 14 h 39"/>
                <a:gd name="T38" fmla="*/ 25 w 68"/>
                <a:gd name="T39" fmla="*/ 23 h 39"/>
                <a:gd name="T40" fmla="*/ 15 w 68"/>
                <a:gd name="T41" fmla="*/ 33 h 39"/>
                <a:gd name="T42" fmla="*/ 34 w 68"/>
                <a:gd name="T43" fmla="*/ 25 h 39"/>
                <a:gd name="T44" fmla="*/ 31 w 68"/>
                <a:gd name="T45" fmla="*/ 22 h 39"/>
                <a:gd name="T46" fmla="*/ 34 w 68"/>
                <a:gd name="T47" fmla="*/ 19 h 39"/>
                <a:gd name="T48" fmla="*/ 37 w 68"/>
                <a:gd name="T49" fmla="*/ 22 h 39"/>
                <a:gd name="T50" fmla="*/ 34 w 68"/>
                <a:gd name="T51" fmla="*/ 25 h 39"/>
                <a:gd name="T52" fmla="*/ 52 w 68"/>
                <a:gd name="T53" fmla="*/ 33 h 39"/>
                <a:gd name="T54" fmla="*/ 42 w 68"/>
                <a:gd name="T55" fmla="*/ 23 h 39"/>
                <a:gd name="T56" fmla="*/ 52 w 68"/>
                <a:gd name="T57" fmla="*/ 14 h 39"/>
                <a:gd name="T58" fmla="*/ 62 w 68"/>
                <a:gd name="T59" fmla="*/ 23 h 39"/>
                <a:gd name="T60" fmla="*/ 52 w 68"/>
                <a:gd name="T6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39">
                  <a:moveTo>
                    <a:pt x="61" y="11"/>
                  </a:moveTo>
                  <a:cubicBezTo>
                    <a:pt x="61" y="11"/>
                    <a:pt x="50" y="3"/>
                    <a:pt x="50" y="3"/>
                  </a:cubicBezTo>
                  <a:cubicBezTo>
                    <a:pt x="49" y="1"/>
                    <a:pt x="47" y="0"/>
                    <a:pt x="45" y="0"/>
                  </a:cubicBezTo>
                  <a:cubicBezTo>
                    <a:pt x="42" y="0"/>
                    <a:pt x="40" y="1"/>
                    <a:pt x="3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21" y="0"/>
                    <a:pt x="19" y="1"/>
                    <a:pt x="17" y="3"/>
                  </a:cubicBezTo>
                  <a:cubicBezTo>
                    <a:pt x="17" y="3"/>
                    <a:pt x="6" y="11"/>
                    <a:pt x="6" y="11"/>
                  </a:cubicBezTo>
                  <a:cubicBezTo>
                    <a:pt x="2" y="14"/>
                    <a:pt x="0" y="18"/>
                    <a:pt x="0" y="23"/>
                  </a:cubicBezTo>
                  <a:cubicBezTo>
                    <a:pt x="0" y="32"/>
                    <a:pt x="7" y="39"/>
                    <a:pt x="15" y="39"/>
                  </a:cubicBezTo>
                  <a:cubicBezTo>
                    <a:pt x="21" y="39"/>
                    <a:pt x="25" y="36"/>
                    <a:pt x="28" y="32"/>
                  </a:cubicBezTo>
                  <a:cubicBezTo>
                    <a:pt x="29" y="30"/>
                    <a:pt x="31" y="29"/>
                    <a:pt x="34" y="29"/>
                  </a:cubicBezTo>
                  <a:cubicBezTo>
                    <a:pt x="36" y="29"/>
                    <a:pt x="38" y="30"/>
                    <a:pt x="39" y="32"/>
                  </a:cubicBezTo>
                  <a:cubicBezTo>
                    <a:pt x="42" y="36"/>
                    <a:pt x="47" y="39"/>
                    <a:pt x="52" y="39"/>
                  </a:cubicBezTo>
                  <a:cubicBezTo>
                    <a:pt x="61" y="39"/>
                    <a:pt x="68" y="32"/>
                    <a:pt x="68" y="23"/>
                  </a:cubicBezTo>
                  <a:cubicBezTo>
                    <a:pt x="68" y="18"/>
                    <a:pt x="65" y="14"/>
                    <a:pt x="61" y="11"/>
                  </a:cubicBezTo>
                  <a:close/>
                  <a:moveTo>
                    <a:pt x="15" y="33"/>
                  </a:moveTo>
                  <a:cubicBezTo>
                    <a:pt x="10" y="33"/>
                    <a:pt x="5" y="29"/>
                    <a:pt x="5" y="23"/>
                  </a:cubicBezTo>
                  <a:cubicBezTo>
                    <a:pt x="5" y="18"/>
                    <a:pt x="10" y="14"/>
                    <a:pt x="15" y="14"/>
                  </a:cubicBezTo>
                  <a:cubicBezTo>
                    <a:pt x="21" y="14"/>
                    <a:pt x="25" y="18"/>
                    <a:pt x="25" y="23"/>
                  </a:cubicBezTo>
                  <a:cubicBezTo>
                    <a:pt x="25" y="29"/>
                    <a:pt x="21" y="33"/>
                    <a:pt x="15" y="33"/>
                  </a:cubicBezTo>
                  <a:close/>
                  <a:moveTo>
                    <a:pt x="34" y="25"/>
                  </a:moveTo>
                  <a:cubicBezTo>
                    <a:pt x="32" y="25"/>
                    <a:pt x="31" y="24"/>
                    <a:pt x="31" y="22"/>
                  </a:cubicBezTo>
                  <a:cubicBezTo>
                    <a:pt x="31" y="20"/>
                    <a:pt x="32" y="19"/>
                    <a:pt x="34" y="19"/>
                  </a:cubicBezTo>
                  <a:cubicBezTo>
                    <a:pt x="35" y="19"/>
                    <a:pt x="37" y="20"/>
                    <a:pt x="37" y="22"/>
                  </a:cubicBezTo>
                  <a:cubicBezTo>
                    <a:pt x="37" y="24"/>
                    <a:pt x="35" y="25"/>
                    <a:pt x="34" y="25"/>
                  </a:cubicBezTo>
                  <a:close/>
                  <a:moveTo>
                    <a:pt x="52" y="33"/>
                  </a:moveTo>
                  <a:cubicBezTo>
                    <a:pt x="47" y="33"/>
                    <a:pt x="42" y="29"/>
                    <a:pt x="42" y="23"/>
                  </a:cubicBezTo>
                  <a:cubicBezTo>
                    <a:pt x="42" y="18"/>
                    <a:pt x="47" y="14"/>
                    <a:pt x="52" y="14"/>
                  </a:cubicBezTo>
                  <a:cubicBezTo>
                    <a:pt x="58" y="14"/>
                    <a:pt x="62" y="18"/>
                    <a:pt x="62" y="23"/>
                  </a:cubicBezTo>
                  <a:cubicBezTo>
                    <a:pt x="62" y="29"/>
                    <a:pt x="58" y="33"/>
                    <a:pt x="52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1">
              <a:extLst>
                <a:ext uri="{FF2B5EF4-FFF2-40B4-BE49-F238E27FC236}">
                  <a16:creationId xmlns:a16="http://schemas.microsoft.com/office/drawing/2014/main" id="{2000728B-2134-3646-9BE9-DEDD8596E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3789363"/>
              <a:ext cx="365125" cy="369888"/>
            </a:xfrm>
            <a:custGeom>
              <a:avLst/>
              <a:gdLst>
                <a:gd name="T0" fmla="*/ 1 w 8"/>
                <a:gd name="T1" fmla="*/ 8 h 8"/>
                <a:gd name="T2" fmla="*/ 1 w 8"/>
                <a:gd name="T3" fmla="*/ 8 h 8"/>
                <a:gd name="T4" fmla="*/ 0 w 8"/>
                <a:gd name="T5" fmla="*/ 7 h 8"/>
                <a:gd name="T6" fmla="*/ 7 w 8"/>
                <a:gd name="T7" fmla="*/ 0 h 8"/>
                <a:gd name="T8" fmla="*/ 8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1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8"/>
                    <a:pt x="2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2">
              <a:extLst>
                <a:ext uri="{FF2B5EF4-FFF2-40B4-BE49-F238E27FC236}">
                  <a16:creationId xmlns:a16="http://schemas.microsoft.com/office/drawing/2014/main" id="{CDE8318C-D31B-704D-AC05-A76967BE8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3789363"/>
              <a:ext cx="366713" cy="369888"/>
            </a:xfrm>
            <a:custGeom>
              <a:avLst/>
              <a:gdLst>
                <a:gd name="T0" fmla="*/ 1 w 8"/>
                <a:gd name="T1" fmla="*/ 8 h 8"/>
                <a:gd name="T2" fmla="*/ 1 w 8"/>
                <a:gd name="T3" fmla="*/ 8 h 8"/>
                <a:gd name="T4" fmla="*/ 0 w 8"/>
                <a:gd name="T5" fmla="*/ 7 h 8"/>
                <a:gd name="T6" fmla="*/ 7 w 8"/>
                <a:gd name="T7" fmla="*/ 0 h 8"/>
                <a:gd name="T8" fmla="*/ 8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1 w 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8"/>
                    <a:pt x="2" y="8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E552E-92F8-E540-A77A-0B0AC252BE2A}"/>
              </a:ext>
            </a:extLst>
          </p:cNvPr>
          <p:cNvSpPr/>
          <p:nvPr/>
        </p:nvSpPr>
        <p:spPr>
          <a:xfrm>
            <a:off x="6926261" y="1797224"/>
            <a:ext cx="1844841" cy="7763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B5AD84-A732-3744-9FB4-DF57E6661DCB}"/>
              </a:ext>
            </a:extLst>
          </p:cNvPr>
          <p:cNvSpPr/>
          <p:nvPr/>
        </p:nvSpPr>
        <p:spPr>
          <a:xfrm>
            <a:off x="6933565" y="2573565"/>
            <a:ext cx="1844841" cy="1806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480D54-5AF0-7D42-8907-03435561A190}"/>
              </a:ext>
            </a:extLst>
          </p:cNvPr>
          <p:cNvSpPr/>
          <p:nvPr/>
        </p:nvSpPr>
        <p:spPr>
          <a:xfrm>
            <a:off x="7495755" y="1323221"/>
            <a:ext cx="704147" cy="704147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FBBEB0-0559-0742-882F-0E97F34E3D93}"/>
              </a:ext>
            </a:extLst>
          </p:cNvPr>
          <p:cNvSpPr txBox="1"/>
          <p:nvPr/>
        </p:nvSpPr>
        <p:spPr>
          <a:xfrm>
            <a:off x="6988858" y="2076744"/>
            <a:ext cx="1732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ADAPTION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88327D-21F5-A54F-AADC-480000B6277C}"/>
              </a:ext>
            </a:extLst>
          </p:cNvPr>
          <p:cNvSpPr txBox="1"/>
          <p:nvPr/>
        </p:nvSpPr>
        <p:spPr>
          <a:xfrm>
            <a:off x="6988858" y="2648219"/>
            <a:ext cx="1789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914378">
              <a:spcBef>
                <a:spcPts val="300"/>
              </a:spcBef>
              <a:buClr>
                <a:schemeClr val="tx2"/>
              </a:buClr>
            </a:pPr>
            <a:r>
              <a:rPr lang="en-US" sz="1400" b="1" dirty="0">
                <a:solidFill>
                  <a:schemeClr val="tx2"/>
                </a:solidFill>
              </a:rPr>
              <a:t>Adjust plan, scope, process, tools – whenever it is necessary</a:t>
            </a:r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299C55D2-FBE6-6746-8EC9-C860F95DEC0F}"/>
              </a:ext>
            </a:extLst>
          </p:cNvPr>
          <p:cNvSpPr>
            <a:spLocks noEditPoints="1"/>
          </p:cNvSpPr>
          <p:nvPr/>
        </p:nvSpPr>
        <p:spPr bwMode="auto">
          <a:xfrm>
            <a:off x="7666161" y="1649144"/>
            <a:ext cx="368250" cy="301983"/>
          </a:xfrm>
          <a:custGeom>
            <a:avLst/>
            <a:gdLst>
              <a:gd name="T0" fmla="*/ 49 w 54"/>
              <a:gd name="T1" fmla="*/ 22 h 44"/>
              <a:gd name="T2" fmla="*/ 27 w 54"/>
              <a:gd name="T3" fmla="*/ 0 h 44"/>
              <a:gd name="T4" fmla="*/ 12 w 54"/>
              <a:gd name="T5" fmla="*/ 6 h 44"/>
              <a:gd name="T6" fmla="*/ 17 w 54"/>
              <a:gd name="T7" fmla="*/ 13 h 44"/>
              <a:gd name="T8" fmla="*/ 27 w 54"/>
              <a:gd name="T9" fmla="*/ 8 h 44"/>
              <a:gd name="T10" fmla="*/ 41 w 54"/>
              <a:gd name="T11" fmla="*/ 22 h 44"/>
              <a:gd name="T12" fmla="*/ 35 w 54"/>
              <a:gd name="T13" fmla="*/ 22 h 44"/>
              <a:gd name="T14" fmla="*/ 45 w 54"/>
              <a:gd name="T15" fmla="*/ 35 h 44"/>
              <a:gd name="T16" fmla="*/ 54 w 54"/>
              <a:gd name="T17" fmla="*/ 22 h 44"/>
              <a:gd name="T18" fmla="*/ 49 w 54"/>
              <a:gd name="T19" fmla="*/ 22 h 44"/>
              <a:gd name="T20" fmla="*/ 27 w 54"/>
              <a:gd name="T21" fmla="*/ 36 h 44"/>
              <a:gd name="T22" fmla="*/ 13 w 54"/>
              <a:gd name="T23" fmla="*/ 22 h 44"/>
              <a:gd name="T24" fmla="*/ 19 w 54"/>
              <a:gd name="T25" fmla="*/ 22 h 44"/>
              <a:gd name="T26" fmla="*/ 9 w 54"/>
              <a:gd name="T27" fmla="*/ 9 h 44"/>
              <a:gd name="T28" fmla="*/ 0 w 54"/>
              <a:gd name="T29" fmla="*/ 22 h 44"/>
              <a:gd name="T30" fmla="*/ 5 w 54"/>
              <a:gd name="T31" fmla="*/ 22 h 44"/>
              <a:gd name="T32" fmla="*/ 27 w 54"/>
              <a:gd name="T33" fmla="*/ 44 h 44"/>
              <a:gd name="T34" fmla="*/ 42 w 54"/>
              <a:gd name="T35" fmla="*/ 38 h 44"/>
              <a:gd name="T36" fmla="*/ 37 w 54"/>
              <a:gd name="T37" fmla="*/ 31 h 44"/>
              <a:gd name="T38" fmla="*/ 27 w 54"/>
              <a:gd name="T39" fmla="*/ 3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" h="44">
                <a:moveTo>
                  <a:pt x="49" y="22"/>
                </a:moveTo>
                <a:cubicBezTo>
                  <a:pt x="49" y="10"/>
                  <a:pt x="39" y="0"/>
                  <a:pt x="27" y="0"/>
                </a:cubicBezTo>
                <a:cubicBezTo>
                  <a:pt x="21" y="0"/>
                  <a:pt x="16" y="3"/>
                  <a:pt x="12" y="6"/>
                </a:cubicBezTo>
                <a:cubicBezTo>
                  <a:pt x="17" y="13"/>
                  <a:pt x="17" y="13"/>
                  <a:pt x="17" y="13"/>
                </a:cubicBezTo>
                <a:cubicBezTo>
                  <a:pt x="20" y="10"/>
                  <a:pt x="23" y="8"/>
                  <a:pt x="27" y="8"/>
                </a:cubicBezTo>
                <a:cubicBezTo>
                  <a:pt x="34" y="8"/>
                  <a:pt x="41" y="15"/>
                  <a:pt x="41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45" y="35"/>
                  <a:pt x="45" y="35"/>
                  <a:pt x="45" y="35"/>
                </a:cubicBezTo>
                <a:cubicBezTo>
                  <a:pt x="54" y="22"/>
                  <a:pt x="54" y="22"/>
                  <a:pt x="54" y="22"/>
                </a:cubicBezTo>
                <a:lnTo>
                  <a:pt x="49" y="22"/>
                </a:lnTo>
                <a:close/>
                <a:moveTo>
                  <a:pt x="27" y="36"/>
                </a:moveTo>
                <a:cubicBezTo>
                  <a:pt x="20" y="36"/>
                  <a:pt x="13" y="29"/>
                  <a:pt x="13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9" y="9"/>
                  <a:pt x="9" y="9"/>
                  <a:pt x="9" y="9"/>
                </a:cubicBezTo>
                <a:cubicBezTo>
                  <a:pt x="0" y="22"/>
                  <a:pt x="0" y="22"/>
                  <a:pt x="0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34"/>
                  <a:pt x="15" y="44"/>
                  <a:pt x="27" y="44"/>
                </a:cubicBezTo>
                <a:cubicBezTo>
                  <a:pt x="33" y="44"/>
                  <a:pt x="38" y="41"/>
                  <a:pt x="42" y="38"/>
                </a:cubicBezTo>
                <a:cubicBezTo>
                  <a:pt x="37" y="31"/>
                  <a:pt x="37" y="31"/>
                  <a:pt x="37" y="31"/>
                </a:cubicBezTo>
                <a:cubicBezTo>
                  <a:pt x="34" y="34"/>
                  <a:pt x="31" y="36"/>
                  <a:pt x="27" y="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C68BDE-2AFD-7442-B224-61CC56AD0A5E}"/>
              </a:ext>
            </a:extLst>
          </p:cNvPr>
          <p:cNvGrpSpPr/>
          <p:nvPr/>
        </p:nvGrpSpPr>
        <p:grpSpPr>
          <a:xfrm>
            <a:off x="5432408" y="1562859"/>
            <a:ext cx="428444" cy="394076"/>
            <a:chOff x="2590800" y="5710238"/>
            <a:chExt cx="890588" cy="819150"/>
          </a:xfrm>
          <a:solidFill>
            <a:srgbClr val="3F5C89"/>
          </a:solidFill>
        </p:grpSpPr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D9A4F236-00BF-C542-AC29-10A4E70CF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50" y="5853113"/>
              <a:ext cx="328613" cy="474663"/>
            </a:xfrm>
            <a:custGeom>
              <a:avLst/>
              <a:gdLst>
                <a:gd name="T0" fmla="*/ 40 w 310"/>
                <a:gd name="T1" fmla="*/ 448 h 448"/>
                <a:gd name="T2" fmla="*/ 14 w 310"/>
                <a:gd name="T3" fmla="*/ 436 h 448"/>
                <a:gd name="T4" fmla="*/ 14 w 310"/>
                <a:gd name="T5" fmla="*/ 436 h 448"/>
                <a:gd name="T6" fmla="*/ 13 w 310"/>
                <a:gd name="T7" fmla="*/ 436 h 448"/>
                <a:gd name="T8" fmla="*/ 16 w 310"/>
                <a:gd name="T9" fmla="*/ 385 h 448"/>
                <a:gd name="T10" fmla="*/ 144 w 310"/>
                <a:gd name="T11" fmla="*/ 274 h 448"/>
                <a:gd name="T12" fmla="*/ 141 w 310"/>
                <a:gd name="T13" fmla="*/ 252 h 448"/>
                <a:gd name="T14" fmla="*/ 189 w 310"/>
                <a:gd name="T15" fmla="*/ 176 h 448"/>
                <a:gd name="T16" fmla="*/ 189 w 310"/>
                <a:gd name="T17" fmla="*/ 36 h 448"/>
                <a:gd name="T18" fmla="*/ 225 w 310"/>
                <a:gd name="T19" fmla="*/ 0 h 448"/>
                <a:gd name="T20" fmla="*/ 262 w 310"/>
                <a:gd name="T21" fmla="*/ 36 h 448"/>
                <a:gd name="T22" fmla="*/ 262 w 310"/>
                <a:gd name="T23" fmla="*/ 176 h 448"/>
                <a:gd name="T24" fmla="*/ 310 w 310"/>
                <a:gd name="T25" fmla="*/ 252 h 448"/>
                <a:gd name="T26" fmla="*/ 225 w 310"/>
                <a:gd name="T27" fmla="*/ 336 h 448"/>
                <a:gd name="T28" fmla="*/ 190 w 310"/>
                <a:gd name="T29" fmla="*/ 329 h 448"/>
                <a:gd name="T30" fmla="*/ 64 w 310"/>
                <a:gd name="T31" fmla="*/ 439 h 448"/>
                <a:gd name="T32" fmla="*/ 40 w 310"/>
                <a:gd name="T3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448">
                  <a:moveTo>
                    <a:pt x="40" y="448"/>
                  </a:moveTo>
                  <a:cubicBezTo>
                    <a:pt x="31" y="448"/>
                    <a:pt x="22" y="444"/>
                    <a:pt x="14" y="436"/>
                  </a:cubicBezTo>
                  <a:cubicBezTo>
                    <a:pt x="14" y="436"/>
                    <a:pt x="14" y="436"/>
                    <a:pt x="14" y="436"/>
                  </a:cubicBezTo>
                  <a:cubicBezTo>
                    <a:pt x="13" y="436"/>
                    <a:pt x="13" y="436"/>
                    <a:pt x="13" y="436"/>
                  </a:cubicBezTo>
                  <a:cubicBezTo>
                    <a:pt x="0" y="421"/>
                    <a:pt x="2" y="398"/>
                    <a:pt x="16" y="385"/>
                  </a:cubicBezTo>
                  <a:cubicBezTo>
                    <a:pt x="144" y="274"/>
                    <a:pt x="144" y="274"/>
                    <a:pt x="144" y="274"/>
                  </a:cubicBezTo>
                  <a:cubicBezTo>
                    <a:pt x="142" y="266"/>
                    <a:pt x="141" y="259"/>
                    <a:pt x="141" y="252"/>
                  </a:cubicBezTo>
                  <a:cubicBezTo>
                    <a:pt x="141" y="219"/>
                    <a:pt x="160" y="189"/>
                    <a:pt x="189" y="176"/>
                  </a:cubicBezTo>
                  <a:cubicBezTo>
                    <a:pt x="189" y="36"/>
                    <a:pt x="189" y="36"/>
                    <a:pt x="189" y="36"/>
                  </a:cubicBezTo>
                  <a:cubicBezTo>
                    <a:pt x="189" y="17"/>
                    <a:pt x="206" y="0"/>
                    <a:pt x="225" y="0"/>
                  </a:cubicBezTo>
                  <a:cubicBezTo>
                    <a:pt x="245" y="0"/>
                    <a:pt x="262" y="16"/>
                    <a:pt x="262" y="36"/>
                  </a:cubicBezTo>
                  <a:cubicBezTo>
                    <a:pt x="262" y="176"/>
                    <a:pt x="262" y="176"/>
                    <a:pt x="262" y="176"/>
                  </a:cubicBezTo>
                  <a:cubicBezTo>
                    <a:pt x="290" y="189"/>
                    <a:pt x="310" y="219"/>
                    <a:pt x="310" y="252"/>
                  </a:cubicBezTo>
                  <a:cubicBezTo>
                    <a:pt x="310" y="299"/>
                    <a:pt x="272" y="336"/>
                    <a:pt x="225" y="336"/>
                  </a:cubicBezTo>
                  <a:cubicBezTo>
                    <a:pt x="212" y="336"/>
                    <a:pt x="200" y="333"/>
                    <a:pt x="190" y="329"/>
                  </a:cubicBezTo>
                  <a:cubicBezTo>
                    <a:pt x="64" y="439"/>
                    <a:pt x="64" y="439"/>
                    <a:pt x="64" y="439"/>
                  </a:cubicBezTo>
                  <a:cubicBezTo>
                    <a:pt x="58" y="445"/>
                    <a:pt x="49" y="448"/>
                    <a:pt x="40" y="4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9DE5ADF1-B7BC-A042-85A4-8323B2A65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5865813"/>
              <a:ext cx="296863" cy="447675"/>
            </a:xfrm>
            <a:custGeom>
              <a:avLst/>
              <a:gdLst>
                <a:gd name="T0" fmla="*/ 8 w 281"/>
                <a:gd name="T1" fmla="*/ 414 h 422"/>
                <a:gd name="T2" fmla="*/ 25 w 281"/>
                <a:gd name="T3" fmla="*/ 422 h 422"/>
                <a:gd name="T4" fmla="*/ 40 w 281"/>
                <a:gd name="T5" fmla="*/ 416 h 422"/>
                <a:gd name="T6" fmla="*/ 173 w 281"/>
                <a:gd name="T7" fmla="*/ 300 h 422"/>
                <a:gd name="T8" fmla="*/ 210 w 281"/>
                <a:gd name="T9" fmla="*/ 310 h 422"/>
                <a:gd name="T10" fmla="*/ 281 w 281"/>
                <a:gd name="T11" fmla="*/ 239 h 422"/>
                <a:gd name="T12" fmla="*/ 233 w 281"/>
                <a:gd name="T13" fmla="*/ 172 h 422"/>
                <a:gd name="T14" fmla="*/ 233 w 281"/>
                <a:gd name="T15" fmla="*/ 23 h 422"/>
                <a:gd name="T16" fmla="*/ 210 w 281"/>
                <a:gd name="T17" fmla="*/ 0 h 422"/>
                <a:gd name="T18" fmla="*/ 187 w 281"/>
                <a:gd name="T19" fmla="*/ 23 h 422"/>
                <a:gd name="T20" fmla="*/ 187 w 281"/>
                <a:gd name="T21" fmla="*/ 172 h 422"/>
                <a:gd name="T22" fmla="*/ 139 w 281"/>
                <a:gd name="T23" fmla="*/ 239 h 422"/>
                <a:gd name="T24" fmla="*/ 144 w 281"/>
                <a:gd name="T25" fmla="*/ 265 h 422"/>
                <a:gd name="T26" fmla="*/ 10 w 281"/>
                <a:gd name="T27" fmla="*/ 382 h 422"/>
                <a:gd name="T28" fmla="*/ 8 w 281"/>
                <a:gd name="T29" fmla="*/ 41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422">
                  <a:moveTo>
                    <a:pt x="8" y="414"/>
                  </a:moveTo>
                  <a:cubicBezTo>
                    <a:pt x="13" y="419"/>
                    <a:pt x="19" y="422"/>
                    <a:pt x="25" y="422"/>
                  </a:cubicBezTo>
                  <a:cubicBezTo>
                    <a:pt x="30" y="422"/>
                    <a:pt x="36" y="420"/>
                    <a:pt x="40" y="416"/>
                  </a:cubicBezTo>
                  <a:cubicBezTo>
                    <a:pt x="173" y="300"/>
                    <a:pt x="173" y="300"/>
                    <a:pt x="173" y="300"/>
                  </a:cubicBezTo>
                  <a:cubicBezTo>
                    <a:pt x="184" y="306"/>
                    <a:pt x="197" y="310"/>
                    <a:pt x="210" y="310"/>
                  </a:cubicBezTo>
                  <a:cubicBezTo>
                    <a:pt x="249" y="310"/>
                    <a:pt x="281" y="278"/>
                    <a:pt x="281" y="239"/>
                  </a:cubicBezTo>
                  <a:cubicBezTo>
                    <a:pt x="281" y="208"/>
                    <a:pt x="261" y="181"/>
                    <a:pt x="233" y="17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3" y="11"/>
                    <a:pt x="223" y="0"/>
                    <a:pt x="210" y="0"/>
                  </a:cubicBezTo>
                  <a:cubicBezTo>
                    <a:pt x="198" y="0"/>
                    <a:pt x="187" y="11"/>
                    <a:pt x="187" y="23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59" y="181"/>
                    <a:pt x="139" y="208"/>
                    <a:pt x="139" y="239"/>
                  </a:cubicBezTo>
                  <a:cubicBezTo>
                    <a:pt x="139" y="248"/>
                    <a:pt x="141" y="257"/>
                    <a:pt x="144" y="265"/>
                  </a:cubicBezTo>
                  <a:cubicBezTo>
                    <a:pt x="10" y="382"/>
                    <a:pt x="10" y="382"/>
                    <a:pt x="10" y="382"/>
                  </a:cubicBezTo>
                  <a:cubicBezTo>
                    <a:pt x="1" y="390"/>
                    <a:pt x="0" y="405"/>
                    <a:pt x="8" y="4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6008DBD7-FD59-A54C-BFD8-7DDBD6E91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5710238"/>
              <a:ext cx="890588" cy="819150"/>
            </a:xfrm>
            <a:custGeom>
              <a:avLst/>
              <a:gdLst>
                <a:gd name="T0" fmla="*/ 386 w 839"/>
                <a:gd name="T1" fmla="*/ 772 h 772"/>
                <a:gd name="T2" fmla="*/ 114 w 839"/>
                <a:gd name="T3" fmla="*/ 659 h 772"/>
                <a:gd name="T4" fmla="*/ 0 w 839"/>
                <a:gd name="T5" fmla="*/ 386 h 772"/>
                <a:gd name="T6" fmla="*/ 114 w 839"/>
                <a:gd name="T7" fmla="*/ 114 h 772"/>
                <a:gd name="T8" fmla="*/ 386 w 839"/>
                <a:gd name="T9" fmla="*/ 0 h 772"/>
                <a:gd name="T10" fmla="*/ 649 w 839"/>
                <a:gd name="T11" fmla="*/ 103 h 772"/>
                <a:gd name="T12" fmla="*/ 767 w 839"/>
                <a:gd name="T13" fmla="*/ 322 h 772"/>
                <a:gd name="T14" fmla="*/ 819 w 839"/>
                <a:gd name="T15" fmla="*/ 322 h 772"/>
                <a:gd name="T16" fmla="*/ 837 w 839"/>
                <a:gd name="T17" fmla="*/ 333 h 772"/>
                <a:gd name="T18" fmla="*/ 833 w 839"/>
                <a:gd name="T19" fmla="*/ 352 h 772"/>
                <a:gd name="T20" fmla="*/ 742 w 839"/>
                <a:gd name="T21" fmla="*/ 459 h 772"/>
                <a:gd name="T22" fmla="*/ 742 w 839"/>
                <a:gd name="T23" fmla="*/ 459 h 772"/>
                <a:gd name="T24" fmla="*/ 728 w 839"/>
                <a:gd name="T25" fmla="*/ 465 h 772"/>
                <a:gd name="T26" fmla="*/ 715 w 839"/>
                <a:gd name="T27" fmla="*/ 459 h 772"/>
                <a:gd name="T28" fmla="*/ 715 w 839"/>
                <a:gd name="T29" fmla="*/ 459 h 772"/>
                <a:gd name="T30" fmla="*/ 623 w 839"/>
                <a:gd name="T31" fmla="*/ 352 h 772"/>
                <a:gd name="T32" fmla="*/ 620 w 839"/>
                <a:gd name="T33" fmla="*/ 333 h 772"/>
                <a:gd name="T34" fmla="*/ 637 w 839"/>
                <a:gd name="T35" fmla="*/ 322 h 772"/>
                <a:gd name="T36" fmla="*/ 693 w 839"/>
                <a:gd name="T37" fmla="*/ 322 h 772"/>
                <a:gd name="T38" fmla="*/ 600 w 839"/>
                <a:gd name="T39" fmla="*/ 157 h 772"/>
                <a:gd name="T40" fmla="*/ 386 w 839"/>
                <a:gd name="T41" fmla="*/ 72 h 772"/>
                <a:gd name="T42" fmla="*/ 165 w 839"/>
                <a:gd name="T43" fmla="*/ 164 h 772"/>
                <a:gd name="T44" fmla="*/ 165 w 839"/>
                <a:gd name="T45" fmla="*/ 165 h 772"/>
                <a:gd name="T46" fmla="*/ 73 w 839"/>
                <a:gd name="T47" fmla="*/ 386 h 772"/>
                <a:gd name="T48" fmla="*/ 165 w 839"/>
                <a:gd name="T49" fmla="*/ 609 h 772"/>
                <a:gd name="T50" fmla="*/ 266 w 839"/>
                <a:gd name="T51" fmla="*/ 676 h 772"/>
                <a:gd name="T52" fmla="*/ 386 w 839"/>
                <a:gd name="T53" fmla="*/ 700 h 772"/>
                <a:gd name="T54" fmla="*/ 542 w 839"/>
                <a:gd name="T55" fmla="*/ 659 h 772"/>
                <a:gd name="T56" fmla="*/ 653 w 839"/>
                <a:gd name="T57" fmla="*/ 551 h 772"/>
                <a:gd name="T58" fmla="*/ 653 w 839"/>
                <a:gd name="T59" fmla="*/ 551 h 772"/>
                <a:gd name="T60" fmla="*/ 653 w 839"/>
                <a:gd name="T61" fmla="*/ 550 h 772"/>
                <a:gd name="T62" fmla="*/ 684 w 839"/>
                <a:gd name="T63" fmla="*/ 535 h 772"/>
                <a:gd name="T64" fmla="*/ 703 w 839"/>
                <a:gd name="T65" fmla="*/ 539 h 772"/>
                <a:gd name="T66" fmla="*/ 703 w 839"/>
                <a:gd name="T67" fmla="*/ 540 h 772"/>
                <a:gd name="T68" fmla="*/ 704 w 839"/>
                <a:gd name="T69" fmla="*/ 540 h 772"/>
                <a:gd name="T70" fmla="*/ 714 w 839"/>
                <a:gd name="T71" fmla="*/ 589 h 772"/>
                <a:gd name="T72" fmla="*/ 577 w 839"/>
                <a:gd name="T73" fmla="*/ 722 h 772"/>
                <a:gd name="T74" fmla="*/ 386 w 839"/>
                <a:gd name="T75" fmla="*/ 77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9" h="772">
                  <a:moveTo>
                    <a:pt x="386" y="772"/>
                  </a:moveTo>
                  <a:cubicBezTo>
                    <a:pt x="283" y="772"/>
                    <a:pt x="187" y="732"/>
                    <a:pt x="114" y="659"/>
                  </a:cubicBezTo>
                  <a:cubicBezTo>
                    <a:pt x="40" y="586"/>
                    <a:pt x="0" y="489"/>
                    <a:pt x="0" y="386"/>
                  </a:cubicBezTo>
                  <a:cubicBezTo>
                    <a:pt x="0" y="283"/>
                    <a:pt x="40" y="186"/>
                    <a:pt x="114" y="114"/>
                  </a:cubicBezTo>
                  <a:cubicBezTo>
                    <a:pt x="186" y="40"/>
                    <a:pt x="283" y="0"/>
                    <a:pt x="386" y="0"/>
                  </a:cubicBezTo>
                  <a:cubicBezTo>
                    <a:pt x="484" y="0"/>
                    <a:pt x="577" y="36"/>
                    <a:pt x="649" y="103"/>
                  </a:cubicBezTo>
                  <a:cubicBezTo>
                    <a:pt x="712" y="162"/>
                    <a:pt x="753" y="239"/>
                    <a:pt x="767" y="322"/>
                  </a:cubicBezTo>
                  <a:cubicBezTo>
                    <a:pt x="819" y="322"/>
                    <a:pt x="819" y="322"/>
                    <a:pt x="819" y="322"/>
                  </a:cubicBezTo>
                  <a:cubicBezTo>
                    <a:pt x="827" y="322"/>
                    <a:pt x="834" y="326"/>
                    <a:pt x="837" y="333"/>
                  </a:cubicBezTo>
                  <a:cubicBezTo>
                    <a:pt x="839" y="339"/>
                    <a:pt x="838" y="347"/>
                    <a:pt x="833" y="352"/>
                  </a:cubicBezTo>
                  <a:cubicBezTo>
                    <a:pt x="742" y="459"/>
                    <a:pt x="742" y="459"/>
                    <a:pt x="742" y="459"/>
                  </a:cubicBezTo>
                  <a:cubicBezTo>
                    <a:pt x="742" y="459"/>
                    <a:pt x="742" y="459"/>
                    <a:pt x="742" y="459"/>
                  </a:cubicBezTo>
                  <a:cubicBezTo>
                    <a:pt x="738" y="463"/>
                    <a:pt x="733" y="465"/>
                    <a:pt x="728" y="465"/>
                  </a:cubicBezTo>
                  <a:cubicBezTo>
                    <a:pt x="723" y="465"/>
                    <a:pt x="718" y="463"/>
                    <a:pt x="715" y="459"/>
                  </a:cubicBezTo>
                  <a:cubicBezTo>
                    <a:pt x="715" y="459"/>
                    <a:pt x="715" y="459"/>
                    <a:pt x="715" y="459"/>
                  </a:cubicBezTo>
                  <a:cubicBezTo>
                    <a:pt x="623" y="352"/>
                    <a:pt x="623" y="352"/>
                    <a:pt x="623" y="352"/>
                  </a:cubicBezTo>
                  <a:cubicBezTo>
                    <a:pt x="619" y="347"/>
                    <a:pt x="617" y="339"/>
                    <a:pt x="620" y="333"/>
                  </a:cubicBezTo>
                  <a:cubicBezTo>
                    <a:pt x="623" y="326"/>
                    <a:pt x="630" y="322"/>
                    <a:pt x="637" y="322"/>
                  </a:cubicBezTo>
                  <a:cubicBezTo>
                    <a:pt x="693" y="322"/>
                    <a:pt x="693" y="322"/>
                    <a:pt x="693" y="322"/>
                  </a:cubicBezTo>
                  <a:cubicBezTo>
                    <a:pt x="680" y="259"/>
                    <a:pt x="648" y="201"/>
                    <a:pt x="600" y="157"/>
                  </a:cubicBezTo>
                  <a:cubicBezTo>
                    <a:pt x="542" y="102"/>
                    <a:pt x="466" y="72"/>
                    <a:pt x="386" y="72"/>
                  </a:cubicBezTo>
                  <a:cubicBezTo>
                    <a:pt x="302" y="72"/>
                    <a:pt x="223" y="105"/>
                    <a:pt x="165" y="164"/>
                  </a:cubicBezTo>
                  <a:cubicBezTo>
                    <a:pt x="165" y="165"/>
                    <a:pt x="165" y="165"/>
                    <a:pt x="165" y="165"/>
                  </a:cubicBezTo>
                  <a:cubicBezTo>
                    <a:pt x="105" y="223"/>
                    <a:pt x="73" y="302"/>
                    <a:pt x="73" y="386"/>
                  </a:cubicBezTo>
                  <a:cubicBezTo>
                    <a:pt x="73" y="470"/>
                    <a:pt x="105" y="549"/>
                    <a:pt x="165" y="609"/>
                  </a:cubicBezTo>
                  <a:cubicBezTo>
                    <a:pt x="194" y="638"/>
                    <a:pt x="228" y="660"/>
                    <a:pt x="266" y="676"/>
                  </a:cubicBezTo>
                  <a:cubicBezTo>
                    <a:pt x="304" y="692"/>
                    <a:pt x="345" y="700"/>
                    <a:pt x="386" y="700"/>
                  </a:cubicBezTo>
                  <a:cubicBezTo>
                    <a:pt x="442" y="700"/>
                    <a:pt x="496" y="686"/>
                    <a:pt x="542" y="659"/>
                  </a:cubicBezTo>
                  <a:cubicBezTo>
                    <a:pt x="588" y="633"/>
                    <a:pt x="627" y="595"/>
                    <a:pt x="653" y="551"/>
                  </a:cubicBezTo>
                  <a:cubicBezTo>
                    <a:pt x="653" y="551"/>
                    <a:pt x="653" y="551"/>
                    <a:pt x="653" y="551"/>
                  </a:cubicBezTo>
                  <a:cubicBezTo>
                    <a:pt x="653" y="550"/>
                    <a:pt x="653" y="550"/>
                    <a:pt x="653" y="550"/>
                  </a:cubicBezTo>
                  <a:cubicBezTo>
                    <a:pt x="660" y="540"/>
                    <a:pt x="672" y="535"/>
                    <a:pt x="684" y="535"/>
                  </a:cubicBezTo>
                  <a:cubicBezTo>
                    <a:pt x="691" y="535"/>
                    <a:pt x="697" y="536"/>
                    <a:pt x="703" y="539"/>
                  </a:cubicBezTo>
                  <a:cubicBezTo>
                    <a:pt x="703" y="540"/>
                    <a:pt x="703" y="540"/>
                    <a:pt x="703" y="540"/>
                  </a:cubicBezTo>
                  <a:cubicBezTo>
                    <a:pt x="704" y="540"/>
                    <a:pt x="704" y="540"/>
                    <a:pt x="704" y="540"/>
                  </a:cubicBezTo>
                  <a:cubicBezTo>
                    <a:pt x="721" y="552"/>
                    <a:pt x="725" y="574"/>
                    <a:pt x="714" y="589"/>
                  </a:cubicBezTo>
                  <a:cubicBezTo>
                    <a:pt x="681" y="644"/>
                    <a:pt x="633" y="689"/>
                    <a:pt x="577" y="722"/>
                  </a:cubicBezTo>
                  <a:cubicBezTo>
                    <a:pt x="519" y="755"/>
                    <a:pt x="453" y="772"/>
                    <a:pt x="386" y="7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8">
              <a:extLst>
                <a:ext uri="{FF2B5EF4-FFF2-40B4-BE49-F238E27FC236}">
                  <a16:creationId xmlns:a16="http://schemas.microsoft.com/office/drawing/2014/main" id="{0D30CDDC-CFDE-304A-AB0F-B1EA63BD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5724526"/>
              <a:ext cx="862013" cy="790575"/>
            </a:xfrm>
            <a:custGeom>
              <a:avLst/>
              <a:gdLst>
                <a:gd name="T0" fmla="*/ 806 w 813"/>
                <a:gd name="T1" fmla="*/ 322 h 746"/>
                <a:gd name="T2" fmla="*/ 742 w 813"/>
                <a:gd name="T3" fmla="*/ 322 h 746"/>
                <a:gd name="T4" fmla="*/ 627 w 813"/>
                <a:gd name="T5" fmla="*/ 100 h 746"/>
                <a:gd name="T6" fmla="*/ 373 w 813"/>
                <a:gd name="T7" fmla="*/ 0 h 746"/>
                <a:gd name="T8" fmla="*/ 110 w 813"/>
                <a:gd name="T9" fmla="*/ 110 h 746"/>
                <a:gd name="T10" fmla="*/ 0 w 813"/>
                <a:gd name="T11" fmla="*/ 373 h 746"/>
                <a:gd name="T12" fmla="*/ 110 w 813"/>
                <a:gd name="T13" fmla="*/ 637 h 746"/>
                <a:gd name="T14" fmla="*/ 373 w 813"/>
                <a:gd name="T15" fmla="*/ 746 h 746"/>
                <a:gd name="T16" fmla="*/ 557 w 813"/>
                <a:gd name="T17" fmla="*/ 697 h 746"/>
                <a:gd name="T18" fmla="*/ 690 w 813"/>
                <a:gd name="T19" fmla="*/ 569 h 746"/>
                <a:gd name="T20" fmla="*/ 683 w 813"/>
                <a:gd name="T21" fmla="*/ 538 h 746"/>
                <a:gd name="T22" fmla="*/ 651 w 813"/>
                <a:gd name="T23" fmla="*/ 545 h 746"/>
                <a:gd name="T24" fmla="*/ 535 w 813"/>
                <a:gd name="T25" fmla="*/ 658 h 746"/>
                <a:gd name="T26" fmla="*/ 373 w 813"/>
                <a:gd name="T27" fmla="*/ 700 h 746"/>
                <a:gd name="T28" fmla="*/ 142 w 813"/>
                <a:gd name="T29" fmla="*/ 605 h 746"/>
                <a:gd name="T30" fmla="*/ 46 w 813"/>
                <a:gd name="T31" fmla="*/ 373 h 746"/>
                <a:gd name="T32" fmla="*/ 142 w 813"/>
                <a:gd name="T33" fmla="*/ 142 h 746"/>
                <a:gd name="T34" fmla="*/ 373 w 813"/>
                <a:gd name="T35" fmla="*/ 46 h 746"/>
                <a:gd name="T36" fmla="*/ 596 w 813"/>
                <a:gd name="T37" fmla="*/ 134 h 746"/>
                <a:gd name="T38" fmla="*/ 696 w 813"/>
                <a:gd name="T39" fmla="*/ 322 h 746"/>
                <a:gd name="T40" fmla="*/ 624 w 813"/>
                <a:gd name="T41" fmla="*/ 322 h 746"/>
                <a:gd name="T42" fmla="*/ 620 w 813"/>
                <a:gd name="T43" fmla="*/ 330 h 746"/>
                <a:gd name="T44" fmla="*/ 711 w 813"/>
                <a:gd name="T45" fmla="*/ 437 h 746"/>
                <a:gd name="T46" fmla="*/ 719 w 813"/>
                <a:gd name="T47" fmla="*/ 437 h 746"/>
                <a:gd name="T48" fmla="*/ 810 w 813"/>
                <a:gd name="T49" fmla="*/ 330 h 746"/>
                <a:gd name="T50" fmla="*/ 806 w 813"/>
                <a:gd name="T51" fmla="*/ 322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13" h="746">
                  <a:moveTo>
                    <a:pt x="806" y="322"/>
                  </a:moveTo>
                  <a:cubicBezTo>
                    <a:pt x="742" y="322"/>
                    <a:pt x="742" y="322"/>
                    <a:pt x="742" y="322"/>
                  </a:cubicBezTo>
                  <a:cubicBezTo>
                    <a:pt x="731" y="237"/>
                    <a:pt x="690" y="159"/>
                    <a:pt x="627" y="100"/>
                  </a:cubicBezTo>
                  <a:cubicBezTo>
                    <a:pt x="558" y="36"/>
                    <a:pt x="468" y="0"/>
                    <a:pt x="373" y="0"/>
                  </a:cubicBezTo>
                  <a:cubicBezTo>
                    <a:pt x="274" y="0"/>
                    <a:pt x="180" y="39"/>
                    <a:pt x="110" y="110"/>
                  </a:cubicBezTo>
                  <a:cubicBezTo>
                    <a:pt x="39" y="180"/>
                    <a:pt x="0" y="274"/>
                    <a:pt x="0" y="373"/>
                  </a:cubicBezTo>
                  <a:cubicBezTo>
                    <a:pt x="0" y="473"/>
                    <a:pt x="39" y="566"/>
                    <a:pt x="110" y="637"/>
                  </a:cubicBezTo>
                  <a:cubicBezTo>
                    <a:pt x="180" y="707"/>
                    <a:pt x="274" y="746"/>
                    <a:pt x="373" y="746"/>
                  </a:cubicBezTo>
                  <a:cubicBezTo>
                    <a:pt x="438" y="746"/>
                    <a:pt x="501" y="729"/>
                    <a:pt x="557" y="697"/>
                  </a:cubicBezTo>
                  <a:cubicBezTo>
                    <a:pt x="611" y="666"/>
                    <a:pt x="657" y="622"/>
                    <a:pt x="690" y="569"/>
                  </a:cubicBezTo>
                  <a:cubicBezTo>
                    <a:pt x="697" y="559"/>
                    <a:pt x="693" y="545"/>
                    <a:pt x="683" y="538"/>
                  </a:cubicBezTo>
                  <a:cubicBezTo>
                    <a:pt x="672" y="532"/>
                    <a:pt x="658" y="535"/>
                    <a:pt x="651" y="545"/>
                  </a:cubicBezTo>
                  <a:cubicBezTo>
                    <a:pt x="623" y="592"/>
                    <a:pt x="582" y="631"/>
                    <a:pt x="535" y="658"/>
                  </a:cubicBezTo>
                  <a:cubicBezTo>
                    <a:pt x="486" y="686"/>
                    <a:pt x="430" y="700"/>
                    <a:pt x="373" y="700"/>
                  </a:cubicBezTo>
                  <a:cubicBezTo>
                    <a:pt x="286" y="700"/>
                    <a:pt x="203" y="666"/>
                    <a:pt x="142" y="605"/>
                  </a:cubicBezTo>
                  <a:cubicBezTo>
                    <a:pt x="80" y="543"/>
                    <a:pt x="46" y="461"/>
                    <a:pt x="46" y="373"/>
                  </a:cubicBezTo>
                  <a:cubicBezTo>
                    <a:pt x="46" y="286"/>
                    <a:pt x="80" y="203"/>
                    <a:pt x="142" y="142"/>
                  </a:cubicBezTo>
                  <a:cubicBezTo>
                    <a:pt x="203" y="80"/>
                    <a:pt x="286" y="46"/>
                    <a:pt x="373" y="46"/>
                  </a:cubicBezTo>
                  <a:cubicBezTo>
                    <a:pt x="456" y="46"/>
                    <a:pt x="535" y="77"/>
                    <a:pt x="596" y="134"/>
                  </a:cubicBezTo>
                  <a:cubicBezTo>
                    <a:pt x="650" y="184"/>
                    <a:pt x="685" y="250"/>
                    <a:pt x="696" y="322"/>
                  </a:cubicBezTo>
                  <a:cubicBezTo>
                    <a:pt x="624" y="322"/>
                    <a:pt x="624" y="322"/>
                    <a:pt x="624" y="322"/>
                  </a:cubicBezTo>
                  <a:cubicBezTo>
                    <a:pt x="619" y="322"/>
                    <a:pt x="617" y="327"/>
                    <a:pt x="620" y="330"/>
                  </a:cubicBezTo>
                  <a:cubicBezTo>
                    <a:pt x="711" y="437"/>
                    <a:pt x="711" y="437"/>
                    <a:pt x="711" y="437"/>
                  </a:cubicBezTo>
                  <a:cubicBezTo>
                    <a:pt x="713" y="439"/>
                    <a:pt x="717" y="439"/>
                    <a:pt x="719" y="437"/>
                  </a:cubicBezTo>
                  <a:cubicBezTo>
                    <a:pt x="810" y="330"/>
                    <a:pt x="810" y="330"/>
                    <a:pt x="810" y="330"/>
                  </a:cubicBezTo>
                  <a:cubicBezTo>
                    <a:pt x="813" y="327"/>
                    <a:pt x="811" y="322"/>
                    <a:pt x="806" y="3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65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Scrum Values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3283082"/>
              </p:ext>
            </p:extLst>
          </p:nvPr>
        </p:nvGraphicFramePr>
        <p:xfrm>
          <a:off x="3639423" y="1161415"/>
          <a:ext cx="837565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443">
                <a:tc>
                  <a:txBody>
                    <a:bodyPr/>
                    <a:lstStyle/>
                    <a:p>
                      <a:r>
                        <a:rPr lang="en-US" sz="2400" b="1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Because we </a:t>
                      </a:r>
                      <a:r>
                        <a:rPr lang="en-US" sz="1600" b="1" dirty="0"/>
                        <a:t>focus on only a few things </a:t>
                      </a:r>
                      <a:r>
                        <a:rPr lang="en-US" sz="1600" dirty="0"/>
                        <a:t>at a time, we </a:t>
                      </a:r>
                      <a:r>
                        <a:rPr lang="en-US" sz="1600" b="1" dirty="0"/>
                        <a:t>work well together and produce excellent work</a:t>
                      </a:r>
                      <a:r>
                        <a:rPr lang="en-US" sz="1600" dirty="0"/>
                        <a:t>. We deliver valuable items sooner.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43">
                <a:tc>
                  <a:txBody>
                    <a:bodyPr/>
                    <a:lstStyle/>
                    <a:p>
                      <a:r>
                        <a:rPr lang="en-US" sz="2400" b="1" dirty="0"/>
                        <a:t>Courage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Because </a:t>
                      </a:r>
                      <a:r>
                        <a:rPr lang="en-US" sz="1600" b="1" dirty="0"/>
                        <a:t>we are not alone</a:t>
                      </a:r>
                      <a:r>
                        <a:rPr lang="en-US" sz="1600" dirty="0"/>
                        <a:t>, we feel supported and have more resources at our disposal. This gives us the courage to undertake greater challenges.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443">
                <a:tc>
                  <a:txBody>
                    <a:bodyPr/>
                    <a:lstStyle/>
                    <a:p>
                      <a:r>
                        <a:rPr lang="en-US" sz="2400" b="1" dirty="0"/>
                        <a:t>Openness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 we work together, we practice </a:t>
                      </a:r>
                      <a:r>
                        <a:rPr lang="en-US" sz="1600" b="1" dirty="0"/>
                        <a:t>expressing how we're doing and what's in our way</a:t>
                      </a:r>
                      <a:r>
                        <a:rPr lang="en-US" sz="1600" dirty="0"/>
                        <a:t>. We learn that it is good to express concerns so that they can be addressed.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27">
                <a:tc>
                  <a:txBody>
                    <a:bodyPr/>
                    <a:lstStyle/>
                    <a:p>
                      <a:r>
                        <a:rPr lang="en-US" sz="2400" b="1" dirty="0"/>
                        <a:t>Commitment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Because we have </a:t>
                      </a:r>
                      <a:r>
                        <a:rPr lang="en-US" sz="1600" b="1" dirty="0"/>
                        <a:t>great control </a:t>
                      </a:r>
                      <a:r>
                        <a:rPr lang="en-US" sz="1600" dirty="0"/>
                        <a:t>over our own destiny, we </a:t>
                      </a:r>
                      <a:r>
                        <a:rPr lang="en-US" sz="1600" b="1" dirty="0"/>
                        <a:t>become more committed to success</a:t>
                      </a:r>
                      <a:r>
                        <a:rPr lang="en-US" sz="1600" dirty="0"/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627">
                <a:tc>
                  <a:txBody>
                    <a:bodyPr/>
                    <a:lstStyle/>
                    <a:p>
                      <a:r>
                        <a:rPr lang="en-US" sz="2400" b="1" dirty="0"/>
                        <a:t>Respect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 we work together, sharing successes and failures, we come </a:t>
                      </a:r>
                      <a:r>
                        <a:rPr lang="en-US" sz="1600" b="1" dirty="0"/>
                        <a:t>to respect each other</a:t>
                      </a:r>
                      <a:r>
                        <a:rPr lang="en-US" sz="1600" dirty="0"/>
                        <a:t> and to </a:t>
                      </a:r>
                      <a:r>
                        <a:rPr lang="en-US" sz="1600" b="1" dirty="0"/>
                        <a:t>help each other become worthy of respect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F469CF5-AE8D-914D-9D99-0024780EFC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51" y="2252546"/>
            <a:ext cx="3080932" cy="20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6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322" y="1889706"/>
            <a:ext cx="10972800" cy="114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The Scrum Team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136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4794" y="1166661"/>
            <a:ext cx="8191464" cy="470550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effectLst/>
              </a:rPr>
              <a:t>After the class, you should be able to: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effectLst/>
              </a:rPr>
              <a:t>Identify the Scrum team roles and what each role is responsible for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Understand how popular Scrum is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effectLst/>
              </a:rPr>
              <a:t>Refresh the </a:t>
            </a:r>
            <a:r>
              <a:rPr lang="en-US" dirty="0"/>
              <a:t>Scrum Pillars and Values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Appreciate the role of the Product Owner being close with the Scrum Team</a:t>
            </a:r>
            <a:endParaRPr lang="en-US" dirty="0">
              <a:effectLst/>
            </a:endParaRP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endParaRPr lang="en-US" dirty="0">
              <a:effectLst/>
            </a:endParaRPr>
          </a:p>
          <a:p>
            <a:pPr>
              <a:spcAft>
                <a:spcPts val="600"/>
              </a:spcAft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03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400" dirty="0">
                <a:solidFill>
                  <a:srgbClr val="C00000"/>
                </a:solidFill>
              </a:rPr>
              <a:t>3</a:t>
            </a:r>
            <a:r>
              <a:rPr lang="en-US" dirty="0"/>
              <a:t> Scrum Roles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Product Owner</a:t>
            </a:r>
          </a:p>
          <a:p>
            <a:pPr marL="512750" lvl="1" indent="-285737">
              <a:spcAft>
                <a:spcPts val="600"/>
              </a:spcAft>
            </a:pPr>
            <a:r>
              <a:rPr lang="en-US" sz="2000" dirty="0"/>
              <a:t>Represents the customer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Scrum Master</a:t>
            </a:r>
          </a:p>
          <a:p>
            <a:pPr marL="512750" lvl="1" indent="-285737">
              <a:spcAft>
                <a:spcPts val="600"/>
              </a:spcAft>
            </a:pPr>
            <a:r>
              <a:rPr lang="en-US" sz="2000" dirty="0"/>
              <a:t>Facilitates the process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Development Team</a:t>
            </a:r>
          </a:p>
          <a:p>
            <a:pPr marL="512750" lvl="1" indent="-285737">
              <a:spcAft>
                <a:spcPts val="600"/>
              </a:spcAft>
            </a:pPr>
            <a:r>
              <a:rPr lang="en-US" sz="2000" dirty="0"/>
              <a:t>Builds the software</a:t>
            </a:r>
          </a:p>
        </p:txBody>
      </p:sp>
      <p:pic>
        <p:nvPicPr>
          <p:cNvPr id="6" name="Picture 5" descr="Scrum Tea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9520" y="1599779"/>
            <a:ext cx="5368481" cy="41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91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53" y="745173"/>
            <a:ext cx="10972800" cy="114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71900" y="2174558"/>
            <a:ext cx="7378700" cy="39062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Scrum Roles &amp; Values: </a:t>
            </a:r>
          </a:p>
          <a:p>
            <a:pPr marL="9715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Match each SCRUM Role to a Responsibility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I’m your customer,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try work like a true agile team!</a:t>
            </a:r>
          </a:p>
        </p:txBody>
      </p:sp>
    </p:spTree>
    <p:extLst>
      <p:ext uri="{BB962C8B-B14F-4D97-AF65-F5344CB8AC3E}">
        <p14:creationId xmlns:p14="http://schemas.microsoft.com/office/powerpoint/2010/main" val="439052099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Product Owner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94219" y="1131841"/>
            <a:ext cx="6182213" cy="47403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Creates and maintains the vision for the product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Owns the “the product backlog”</a:t>
            </a:r>
          </a:p>
          <a:p>
            <a:pPr marL="569904" lvl="1" indent="-342900">
              <a:spcAft>
                <a:spcPts val="600"/>
              </a:spcAft>
            </a:pPr>
            <a:r>
              <a:rPr lang="en-US" sz="1800" dirty="0"/>
              <a:t>Product backlog is a list of all known requests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Defines acceptance criteria for each request</a:t>
            </a:r>
          </a:p>
          <a:p>
            <a:pPr marL="569904" lvl="1" indent="-342900">
              <a:spcAft>
                <a:spcPts val="600"/>
              </a:spcAft>
            </a:pPr>
            <a:r>
              <a:rPr lang="en-US" sz="1800" dirty="0"/>
              <a:t>The “requirements”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Prioritizes the requests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Decides content of release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Keeps team &amp; stakeholders aligned</a:t>
            </a:r>
          </a:p>
        </p:txBody>
      </p:sp>
      <p:pic>
        <p:nvPicPr>
          <p:cNvPr id="4" name="Picture 3" descr="product own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6317" y="1371600"/>
            <a:ext cx="2386483" cy="27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0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Scrum Master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2051020" y="1218240"/>
            <a:ext cx="6652538" cy="491616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Scrum champion </a:t>
            </a:r>
          </a:p>
          <a:p>
            <a:pPr marL="239348" indent="-412394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/>
              <a:t>Ensures the team follows Scrum practices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Facilitator and servant leader</a:t>
            </a:r>
          </a:p>
          <a:p>
            <a:pPr marL="112713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/>
              <a:t>Encourages team self organization</a:t>
            </a:r>
          </a:p>
          <a:p>
            <a:pPr marL="112713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/>
              <a:t>Helps to remove roadblocks</a:t>
            </a:r>
          </a:p>
          <a:p>
            <a:pPr marL="112713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/>
              <a:t>Facilitates Scrum events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Enables close cooperation across all roles and functions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Protects the team from distractions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10-Point Star 4"/>
          <p:cNvSpPr/>
          <p:nvPr/>
        </p:nvSpPr>
        <p:spPr>
          <a:xfrm rot="1038417">
            <a:off x="8506565" y="3887523"/>
            <a:ext cx="1748824" cy="1813323"/>
          </a:xfrm>
          <a:prstGeom prst="star10">
            <a:avLst/>
          </a:prstGeom>
          <a:solidFill>
            <a:srgbClr val="FFFF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354" tIns="45676" rIns="91354" bIns="45676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NOT the Project Manager!</a:t>
            </a:r>
          </a:p>
        </p:txBody>
      </p:sp>
      <p:pic>
        <p:nvPicPr>
          <p:cNvPr id="6" name="Picture 5" descr="Scrum Master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3930" y="1045615"/>
            <a:ext cx="2468499" cy="29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8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53" y="745173"/>
            <a:ext cx="10972800" cy="114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71900" y="2174558"/>
            <a:ext cx="7378700" cy="39062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What Type of Scrum Master is that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</a:rPr>
              <a:t>? 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54127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Development Team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856147" y="1175901"/>
            <a:ext cx="6337671" cy="443706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Cross-functional </a:t>
            </a:r>
          </a:p>
          <a:p>
            <a:pPr marL="169863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Generalizing specialist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Everyone needed to complete the job is a member of the team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Owns estimates and tactical planning</a:t>
            </a:r>
          </a:p>
          <a:p>
            <a:pPr marL="239348" indent="-412394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/>
              <a:t>Tasks, Estimates, Volunteers to perform work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Develops the functionality</a:t>
            </a:r>
          </a:p>
          <a:p>
            <a:pPr marL="239348" indent="-412394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/>
              <a:t>Demos to the customer and stakeholders</a:t>
            </a:r>
          </a:p>
          <a:p>
            <a:pPr marL="227004" lvl="1" indent="0"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5" name="Picture 4" descr="Development Team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0741" y="1315844"/>
            <a:ext cx="3235933" cy="25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Stakeholders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856146" y="1435101"/>
            <a:ext cx="5459054" cy="443706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Anyone else with an interest in the outcome of the project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Not allowed to disrupt the team’s work</a:t>
            </a:r>
          </a:p>
          <a:p>
            <a:pPr marL="639407" lvl="1" indent="-412394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Greatest participation will be at the end of the sprint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6" name="Picture 5" descr="Stakeholders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2890" y="1174610"/>
            <a:ext cx="434912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02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53" y="745173"/>
            <a:ext cx="10972800" cy="114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71900" y="2174558"/>
            <a:ext cx="7378700" cy="390620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Product Owner’s Role</a:t>
            </a:r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04200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Scrum Teams are Different!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56146" y="1435101"/>
            <a:ext cx="8520112" cy="3731620"/>
          </a:xfrm>
        </p:spPr>
        <p:txBody>
          <a:bodyPr>
            <a:normAutofit fontScale="92500" lnSpcReduction="10000"/>
          </a:bodyPr>
          <a:lstStyle/>
          <a:p>
            <a:pPr marL="342885" indent="-342885">
              <a:spcAft>
                <a:spcPts val="600"/>
              </a:spcAft>
            </a:pPr>
            <a:r>
              <a:rPr lang="en-US" dirty="0"/>
              <a:t>Small</a:t>
            </a:r>
          </a:p>
          <a:p>
            <a:pPr marL="342885" indent="-342885">
              <a:spcAft>
                <a:spcPts val="600"/>
              </a:spcAft>
            </a:pPr>
            <a:r>
              <a:rPr lang="en-US" dirty="0"/>
              <a:t>Stable</a:t>
            </a:r>
          </a:p>
          <a:p>
            <a:pPr marL="342885" indent="-342885">
              <a:spcAft>
                <a:spcPts val="600"/>
              </a:spcAft>
            </a:pPr>
            <a:r>
              <a:rPr lang="en-US" dirty="0"/>
              <a:t>Self Organizing</a:t>
            </a:r>
          </a:p>
          <a:p>
            <a:pPr marL="342885" indent="-342885">
              <a:spcAft>
                <a:spcPts val="600"/>
              </a:spcAft>
            </a:pPr>
            <a:r>
              <a:rPr lang="en-US" dirty="0"/>
              <a:t>Empowered</a:t>
            </a:r>
          </a:p>
          <a:p>
            <a:pPr marL="342885" indent="-342885">
              <a:spcAft>
                <a:spcPts val="600"/>
              </a:spcAft>
            </a:pPr>
            <a:r>
              <a:rPr lang="en-US" dirty="0"/>
              <a:t>Cross Functional</a:t>
            </a:r>
          </a:p>
          <a:p>
            <a:pPr marL="342885" indent="-342885">
              <a:spcAft>
                <a:spcPts val="600"/>
              </a:spcAft>
            </a:pPr>
            <a:r>
              <a:rPr lang="en-US" dirty="0"/>
              <a:t>Interdependent</a:t>
            </a:r>
          </a:p>
          <a:p>
            <a:pPr marL="342885" indent="-342885">
              <a:spcAft>
                <a:spcPts val="600"/>
              </a:spcAft>
            </a:pPr>
            <a:r>
              <a:rPr lang="en-US" dirty="0"/>
              <a:t>Continuous Collaboration</a:t>
            </a:r>
          </a:p>
          <a:p>
            <a:pPr marL="342885" indent="-342885">
              <a:spcAft>
                <a:spcPts val="600"/>
              </a:spcAft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170" y="1296861"/>
            <a:ext cx="4813768" cy="3541440"/>
          </a:xfrm>
        </p:spPr>
      </p:pic>
      <p:sp>
        <p:nvSpPr>
          <p:cNvPr id="5" name="10-Point Star 4"/>
          <p:cNvSpPr/>
          <p:nvPr/>
        </p:nvSpPr>
        <p:spPr>
          <a:xfrm rot="1038417">
            <a:off x="8210041" y="390200"/>
            <a:ext cx="1748824" cy="1813323"/>
          </a:xfrm>
          <a:prstGeom prst="star10">
            <a:avLst/>
          </a:prstGeom>
          <a:solidFill>
            <a:srgbClr val="FFFF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354" tIns="45676" rIns="91354" bIns="45676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Team member first!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Specialist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3802812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D928F1-6648-FD4D-8D55-36045A14A7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920" y="285115"/>
            <a:ext cx="1816100" cy="1816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2DFF-DABA-2A43-96F4-FC21C2A5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1766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THIS WILL BE ONLINE – DETAILS WILL BE PROVIDED DURING THE WEEK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WE WILL MEET AT THE SAME TIME – 5:40 PM Monday November 22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6EF29A-4536-464A-B546-03F20C53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6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Next Up….</a:t>
            </a:r>
            <a:br>
              <a:rPr lang="en-US" dirty="0"/>
            </a:br>
            <a:r>
              <a:rPr lang="en-US" b="0" dirty="0"/>
              <a:t>LEAN START UP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D33D73-C427-7344-B3A9-0F0BCFA23CD6}"/>
              </a:ext>
            </a:extLst>
          </p:cNvPr>
          <p:cNvSpPr txBox="1"/>
          <p:nvPr/>
        </p:nvSpPr>
        <p:spPr>
          <a:xfrm>
            <a:off x="9498330" y="5354418"/>
            <a:ext cx="2693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Digital.AI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2021 State of Agile Survey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4k Respondents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36F0B-839A-7F4C-8900-DFF29E5E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39" y="0"/>
            <a:ext cx="7334065" cy="64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2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5751" y="801689"/>
            <a:ext cx="10648949" cy="773112"/>
          </a:xfrm>
        </p:spPr>
        <p:txBody>
          <a:bodyPr/>
          <a:lstStyle/>
          <a:p>
            <a:r>
              <a:rPr lang="en-US" dirty="0"/>
              <a:t>Have a great &amp; healthy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74900" y="1117601"/>
            <a:ext cx="7167448" cy="914400"/>
          </a:xfrm>
        </p:spPr>
        <p:txBody>
          <a:bodyPr>
            <a:noAutofit/>
          </a:bodyPr>
          <a:lstStyle/>
          <a:p>
            <a:pPr marL="0" indent="0" defTabSz="914400">
              <a:buNone/>
            </a:pPr>
            <a:r>
              <a:rPr lang="en-US" b="1" dirty="0"/>
              <a:t>and remember…</a:t>
            </a:r>
          </a:p>
        </p:txBody>
      </p:sp>
      <p:sp>
        <p:nvSpPr>
          <p:cNvPr id="8" name="Folded Corner 7"/>
          <p:cNvSpPr/>
          <p:nvPr/>
        </p:nvSpPr>
        <p:spPr>
          <a:xfrm rot="310680">
            <a:off x="4848941" y="2141343"/>
            <a:ext cx="2533384" cy="2439376"/>
          </a:xfrm>
          <a:prstGeom prst="foldedCorner">
            <a:avLst>
              <a:gd name="adj" fmla="val 25803"/>
            </a:avLst>
          </a:prstGeom>
          <a:solidFill>
            <a:srgbClr val="8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354" tIns="45676" rIns="91354" bIns="45676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319072">
            <a:off x="4845551" y="2448488"/>
            <a:ext cx="2254703" cy="1815793"/>
          </a:xfrm>
          <a:prstGeom prst="rect">
            <a:avLst/>
          </a:prstGeom>
          <a:noFill/>
        </p:spPr>
        <p:txBody>
          <a:bodyPr wrap="square" lIns="91354" tIns="45676" rIns="91354" bIns="45676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Handwriting" pitchFamily="66" charset="0"/>
              </a:rPr>
              <a:t>Think Lean,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ucida Handwriting" pitchFamily="66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ucida Handwriting" pitchFamily="66" charset="0"/>
              </a:rPr>
              <a:t>Be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ucida Handwriting" pitchFamily="66" charset="0"/>
              </a:rPr>
              <a:t>Agile!</a:t>
            </a:r>
          </a:p>
        </p:txBody>
      </p:sp>
    </p:spTree>
    <p:extLst>
      <p:ext uri="{BB962C8B-B14F-4D97-AF65-F5344CB8AC3E}">
        <p14:creationId xmlns:p14="http://schemas.microsoft.com/office/powerpoint/2010/main" val="12979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C18710-90B1-D24B-8084-37EFA7F63E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4258" y="577758"/>
            <a:ext cx="7904072" cy="5594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33D73-C427-7344-B3A9-0F0BCFA23CD6}"/>
              </a:ext>
            </a:extLst>
          </p:cNvPr>
          <p:cNvSpPr txBox="1"/>
          <p:nvPr/>
        </p:nvSpPr>
        <p:spPr>
          <a:xfrm>
            <a:off x="9498330" y="5354418"/>
            <a:ext cx="2693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Digital.AI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2020 State of Agile Survey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40k Respondents</a:t>
            </a:r>
          </a:p>
        </p:txBody>
      </p:sp>
    </p:spTree>
    <p:extLst>
      <p:ext uri="{BB962C8B-B14F-4D97-AF65-F5344CB8AC3E}">
        <p14:creationId xmlns:p14="http://schemas.microsoft.com/office/powerpoint/2010/main" val="250798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Software Development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Steps to get from Idea to Software</a:t>
            </a:r>
          </a:p>
          <a:p>
            <a:pPr marL="914361" lvl="1" indent="-457181"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Initiation </a:t>
            </a:r>
          </a:p>
          <a:p>
            <a:pPr marL="914361" lvl="1" indent="-457181"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Planning</a:t>
            </a:r>
          </a:p>
          <a:p>
            <a:pPr marL="914361" lvl="1" indent="-457181"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Analysis</a:t>
            </a:r>
          </a:p>
          <a:p>
            <a:pPr marL="914361" lvl="1" indent="-457181"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Design</a:t>
            </a:r>
          </a:p>
          <a:p>
            <a:pPr marL="914361" lvl="1" indent="-457181"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Development </a:t>
            </a:r>
          </a:p>
          <a:p>
            <a:pPr marL="914361" lvl="1" indent="-457181"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QA Testing</a:t>
            </a:r>
          </a:p>
          <a:p>
            <a:pPr marL="914361" lvl="1" indent="-457181">
              <a:spcAft>
                <a:spcPts val="600"/>
              </a:spcAft>
              <a:buFont typeface="+mj-lt"/>
              <a:buAutoNum type="arabicPeriod"/>
            </a:pPr>
            <a:r>
              <a:rPr lang="en-US" sz="2500" dirty="0"/>
              <a:t>Deployment</a:t>
            </a:r>
          </a:p>
          <a:p>
            <a:pPr marL="914361" lvl="1" indent="-457181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65213" y="2167160"/>
            <a:ext cx="4064000" cy="2986600"/>
          </a:xfrm>
          <a:prstGeom prst="roundRect">
            <a:avLst/>
          </a:prstGeom>
          <a:solidFill>
            <a:srgbClr val="FFFF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479" tIns="41239" rIns="82479" bIns="41239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</a:rPr>
              <a:t>You go through these steps in both Waterfall and Agile Projects.</a:t>
            </a:r>
          </a:p>
          <a:p>
            <a:pPr algn="ctr"/>
            <a:endParaRPr lang="en-US" sz="2500" b="1" dirty="0">
              <a:solidFill>
                <a:schemeClr val="tx1"/>
              </a:solidFill>
            </a:endParaRP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The difference is </a:t>
            </a:r>
            <a:r>
              <a:rPr lang="en-US" sz="2500" b="1" u="sng" dirty="0">
                <a:solidFill>
                  <a:schemeClr val="tx1"/>
                </a:solidFill>
              </a:rPr>
              <a:t>HOW</a:t>
            </a:r>
            <a:r>
              <a:rPr lang="en-US" sz="2500" b="1" dirty="0">
                <a:solidFill>
                  <a:schemeClr val="tx1"/>
                </a:solidFill>
              </a:rPr>
              <a:t> and </a:t>
            </a:r>
            <a:r>
              <a:rPr lang="en-US" sz="2500" b="1" u="sng" dirty="0">
                <a:solidFill>
                  <a:schemeClr val="tx1"/>
                </a:solidFill>
              </a:rPr>
              <a:t>WHEN</a:t>
            </a:r>
            <a:r>
              <a:rPr lang="en-US" sz="2500" b="1" dirty="0">
                <a:solidFill>
                  <a:schemeClr val="tx1"/>
                </a:solidFill>
              </a:rPr>
              <a:t> you do each step.</a:t>
            </a:r>
          </a:p>
        </p:txBody>
      </p:sp>
    </p:spTree>
    <p:extLst>
      <p:ext uri="{BB962C8B-B14F-4D97-AF65-F5344CB8AC3E}">
        <p14:creationId xmlns:p14="http://schemas.microsoft.com/office/powerpoint/2010/main" val="230781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Agile? - NEW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FF0000"/>
                </a:solidFill>
              </a:rPr>
              <a:t>“Agile”</a:t>
            </a:r>
            <a:r>
              <a:rPr lang="en-US" b="0" dirty="0"/>
              <a:t> </a:t>
            </a:r>
            <a:r>
              <a:rPr lang="en-US" dirty="0"/>
              <a:t>is an iterative and incremental approach to product development that builds and enhances products incrementally, instead of trying to deliver it all at once.</a:t>
            </a:r>
          </a:p>
          <a:p>
            <a:pPr>
              <a:defRPr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fld id="{FACC9664-E082-4FC0-8221-3C1185D0B40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5F2DF-E82E-5A4F-9807-15355D23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436" y="2976565"/>
            <a:ext cx="39370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733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ea typeface="ＭＳ Ｐゴシック"/>
              </a:rPr>
              <a:t>Agile: A Different Way of thinking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Agile practices are light weight and easy to learn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New teams typically need help adopting the change</a:t>
            </a:r>
          </a:p>
          <a:p>
            <a:pPr marL="639398" lvl="1" indent="-412394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Change in how you think as well as what you do</a:t>
            </a:r>
          </a:p>
          <a:p>
            <a:pPr marL="639398" lvl="1" indent="-412394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Working with coaches and other experienced </a:t>
            </a:r>
            <a:r>
              <a:rPr lang="en-US" dirty="0" err="1"/>
              <a:t>Agilists</a:t>
            </a:r>
            <a:r>
              <a:rPr lang="en-US" dirty="0"/>
              <a:t> helps</a:t>
            </a:r>
          </a:p>
          <a:p>
            <a:pPr marL="412394" indent="-412394">
              <a:spcAft>
                <a:spcPts val="600"/>
              </a:spcAft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26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Agile Methodologies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0"/>
          </p:nvPr>
        </p:nvSpPr>
        <p:spPr>
          <a:xfrm>
            <a:off x="2174469" y="1197633"/>
            <a:ext cx="8201789" cy="426251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Develop in short, iterative cycles called “Sprints”</a:t>
            </a:r>
          </a:p>
          <a:p>
            <a:pPr marL="639398" lvl="1" indent="-412394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/>
              <a:t>Full lifecycle of development</a:t>
            </a:r>
          </a:p>
          <a:p>
            <a:pPr>
              <a:spcAft>
                <a:spcPts val="600"/>
              </a:spcAft>
            </a:pPr>
            <a:r>
              <a:rPr lang="en-US" dirty="0"/>
              <a:t>Measure progress by features</a:t>
            </a:r>
            <a:br>
              <a:rPr lang="en-US" dirty="0"/>
            </a:br>
            <a:r>
              <a:rPr lang="en-US" dirty="0"/>
              <a:t>completed</a:t>
            </a:r>
          </a:p>
          <a:p>
            <a:pPr>
              <a:spcAft>
                <a:spcPts val="600"/>
              </a:spcAft>
            </a:pPr>
            <a:r>
              <a:rPr lang="en-US" dirty="0"/>
              <a:t>Software delivered every sprint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40845" y="1648758"/>
            <a:ext cx="2947352" cy="2250142"/>
            <a:chOff x="6213967" y="1764944"/>
            <a:chExt cx="2402973" cy="1925449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54385389"/>
                </p:ext>
              </p:extLst>
            </p:nvPr>
          </p:nvGraphicFramePr>
          <p:xfrm>
            <a:off x="6213967" y="1764944"/>
            <a:ext cx="2402973" cy="19254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7046832" y="2674066"/>
              <a:ext cx="695823" cy="28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u="sng" dirty="0"/>
                <a:t>Sprint</a:t>
              </a:r>
            </a:p>
          </p:txBody>
        </p:sp>
      </p:grpSp>
      <p:pic>
        <p:nvPicPr>
          <p:cNvPr id="4" name="Picture 3" descr="Screen Shot 2016-01-08 at 1.38.57 PM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697" y="4235219"/>
            <a:ext cx="7853628" cy="14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8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Vertical Product Development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185863" y="1435101"/>
            <a:ext cx="5252796" cy="443706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Iterative and incremental delivery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Produce full “vertical” slice of the software at the end of each sprint</a:t>
            </a:r>
          </a:p>
          <a:p>
            <a:pPr marL="536153" lvl="1" indent="-309296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/>
              <a:t>May not be useful enough to deploy to production</a:t>
            </a:r>
          </a:p>
          <a:p>
            <a:pPr marL="536153" lvl="1" indent="-309296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/>
              <a:t>Delivers an increment of value towards the goal</a:t>
            </a:r>
          </a:p>
        </p:txBody>
      </p:sp>
      <p:pic>
        <p:nvPicPr>
          <p:cNvPr id="11" name="Picture 2" descr="http://opencage.info/pics/files/800_12656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4314" y="1620839"/>
            <a:ext cx="4103687" cy="4116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08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vyMgt" id="{ADFFF576-8A26-234F-BD8B-FE18FA275858}" vid="{30184B27-175F-F342-BF5B-BCAB1D2E20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SavvyMgt</Template>
  <TotalTime>15764</TotalTime>
  <Words>1614</Words>
  <Application>Microsoft Macintosh PowerPoint</Application>
  <PresentationFormat>Widescreen</PresentationFormat>
  <Paragraphs>246</Paragraphs>
  <Slides>30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Arial</vt:lpstr>
      <vt:lpstr>Arial Narrow</vt:lpstr>
      <vt:lpstr>Calibri</vt:lpstr>
      <vt:lpstr>Calibri Light</vt:lpstr>
      <vt:lpstr>Courier New</vt:lpstr>
      <vt:lpstr>Garamond</vt:lpstr>
      <vt:lpstr>Lucida Handwriting</vt:lpstr>
      <vt:lpstr>Rockwell</vt:lpstr>
      <vt:lpstr>Wingdings</vt:lpstr>
      <vt:lpstr>Office Theme</vt:lpstr>
      <vt:lpstr>SCRUM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Agile and SCRUM Desirable?</vt:lpstr>
      <vt:lpstr>PowerPoint Presentation</vt:lpstr>
      <vt:lpstr>PowerPoint Presentation</vt:lpstr>
      <vt:lpstr>Scrum Fundamentals</vt:lpstr>
      <vt:lpstr>PowerPoint Presentation</vt:lpstr>
      <vt:lpstr>PowerPoint Presentation</vt:lpstr>
      <vt:lpstr>PowerPoint Presentation</vt:lpstr>
      <vt:lpstr>PowerPoint Presentation</vt:lpstr>
      <vt:lpstr>The Scrum Team</vt:lpstr>
      <vt:lpstr>PowerPoint Presentation</vt:lpstr>
      <vt:lpstr>Class Exercise</vt:lpstr>
      <vt:lpstr>PowerPoint Presentation</vt:lpstr>
      <vt:lpstr>PowerPoint Presentation</vt:lpstr>
      <vt:lpstr>Class Exercise</vt:lpstr>
      <vt:lpstr>PowerPoint Presentation</vt:lpstr>
      <vt:lpstr>PowerPoint Presentation</vt:lpstr>
      <vt:lpstr>Class Exercise</vt:lpstr>
      <vt:lpstr>PowerPoint Presentation</vt:lpstr>
      <vt:lpstr>Next Up…. LEAN START UP 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O'Reilly</dc:creator>
  <cp:lastModifiedBy>Michael O'Reilly</cp:lastModifiedBy>
  <cp:revision>128</cp:revision>
  <dcterms:created xsi:type="dcterms:W3CDTF">2017-11-14T13:54:56Z</dcterms:created>
  <dcterms:modified xsi:type="dcterms:W3CDTF">2022-11-16T22:26:59Z</dcterms:modified>
</cp:coreProperties>
</file>