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43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iF2fjcER+5fSP4KnQ88vKd8Hvl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5675B5-B812-4903-BE22-E76118FCE939}">
  <a:tblStyle styleId="{C25675B5-B812-4903-BE22-E76118FCE93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4611093-0C52-4855-8652-6C8F36053A8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482" y="102"/>
      </p:cViewPr>
      <p:guideLst>
        <p:guide orient="horz" pos="2137"/>
        <p:guide pos="3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customschemas.google.com/relationships/presentationmetadata" Target="meta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c0c5dd9d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9c0c5dd9d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3866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c0c5dd9d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9c0c5dd9d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c0c5dd9d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9c0c5dd9d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047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>
  <p:cSld name="タイトル スライド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12;p5"/>
          <p:cNvGraphicFramePr/>
          <p:nvPr>
            <p:extLst>
              <p:ext uri="{D42A27DB-BD31-4B8C-83A1-F6EECF244321}">
                <p14:modId xmlns:p14="http://schemas.microsoft.com/office/powerpoint/2010/main" val="791883991"/>
              </p:ext>
            </p:extLst>
          </p:nvPr>
        </p:nvGraphicFramePr>
        <p:xfrm>
          <a:off x="283461" y="978412"/>
          <a:ext cx="9327000" cy="4662240"/>
        </p:xfrm>
        <a:graphic>
          <a:graphicData uri="http://schemas.openxmlformats.org/drawingml/2006/table">
            <a:tbl>
              <a:tblPr firstRow="1" bandRow="1">
                <a:noFill/>
                <a:tableStyleId>{C25675B5-B812-4903-BE22-E76118FCE939}</a:tableStyleId>
              </a:tblPr>
              <a:tblGrid>
                <a:gridCol w="5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Google Shape;13;p5"/>
          <p:cNvSpPr/>
          <p:nvPr/>
        </p:nvSpPr>
        <p:spPr>
          <a:xfrm>
            <a:off x="321417" y="1549492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5"/>
          <p:cNvSpPr/>
          <p:nvPr/>
        </p:nvSpPr>
        <p:spPr>
          <a:xfrm>
            <a:off x="321417" y="3126021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5"/>
          <p:cNvSpPr/>
          <p:nvPr/>
        </p:nvSpPr>
        <p:spPr>
          <a:xfrm>
            <a:off x="304318" y="4672909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5"/>
          <p:cNvSpPr txBox="1"/>
          <p:nvPr/>
        </p:nvSpPr>
        <p:spPr>
          <a:xfrm>
            <a:off x="221715" y="68579"/>
            <a:ext cx="3841327" cy="66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高専ロボコン２０２４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電源－回路ブロック図・無線申告書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5"/>
          <p:cNvSpPr txBox="1"/>
          <p:nvPr/>
        </p:nvSpPr>
        <p:spPr>
          <a:xfrm>
            <a:off x="227761" y="670556"/>
            <a:ext cx="392154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サンプルは適宜削除し各高専毎の状況を記入のこと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5"/>
          <p:cNvSpPr txBox="1"/>
          <p:nvPr/>
        </p:nvSpPr>
        <p:spPr>
          <a:xfrm>
            <a:off x="244799" y="5640650"/>
            <a:ext cx="133882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通信申告書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3;p5">
            <a:extLst>
              <a:ext uri="{FF2B5EF4-FFF2-40B4-BE49-F238E27FC236}">
                <a16:creationId xmlns:a16="http://schemas.microsoft.com/office/drawing/2014/main" id="{797AA249-8BD1-4856-B030-6E596220CD17}"/>
              </a:ext>
            </a:extLst>
          </p:cNvPr>
          <p:cNvSpPr/>
          <p:nvPr userDrawn="1"/>
        </p:nvSpPr>
        <p:spPr>
          <a:xfrm>
            <a:off x="315748" y="2319279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4;p5">
            <a:extLst>
              <a:ext uri="{FF2B5EF4-FFF2-40B4-BE49-F238E27FC236}">
                <a16:creationId xmlns:a16="http://schemas.microsoft.com/office/drawing/2014/main" id="{E616952A-7EA4-4AAC-BEF6-5090529F2DAC}"/>
              </a:ext>
            </a:extLst>
          </p:cNvPr>
          <p:cNvSpPr/>
          <p:nvPr userDrawn="1"/>
        </p:nvSpPr>
        <p:spPr>
          <a:xfrm>
            <a:off x="315748" y="3882516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6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675880" y="1709742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675880" y="4589467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682330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682330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>
            <a:off x="4211341" y="987429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43181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23" lvl="1" indent="-40641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34" lvl="2" indent="-38101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46" lvl="3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57" lvl="4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69" lvl="5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80" lvl="6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91" lvl="7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903" lvl="8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>
            <a:spLocks noGrp="1"/>
          </p:cNvSpPr>
          <p:nvPr>
            <p:ph type="pic" idx="2"/>
          </p:nvPr>
        </p:nvSpPr>
        <p:spPr>
          <a:xfrm>
            <a:off x="4211341" y="987429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9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g9c0c5dd9de_0_36"/>
          <p:cNvCxnSpPr/>
          <p:nvPr/>
        </p:nvCxnSpPr>
        <p:spPr>
          <a:xfrm>
            <a:off x="6086245" y="2616266"/>
            <a:ext cx="9351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90" name="Google Shape;90;g9c0c5dd9de_0_36"/>
          <p:cNvCxnSpPr>
            <a:cxnSpLocks/>
            <a:endCxn id="110" idx="1"/>
          </p:cNvCxnSpPr>
          <p:nvPr/>
        </p:nvCxnSpPr>
        <p:spPr>
          <a:xfrm>
            <a:off x="2100854" y="2612542"/>
            <a:ext cx="2810238" cy="115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g9c0c5dd9de_0_36"/>
          <p:cNvSpPr txBox="1"/>
          <p:nvPr/>
        </p:nvSpPr>
        <p:spPr>
          <a:xfrm>
            <a:off x="4911091" y="113574"/>
            <a:ext cx="4576375" cy="646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○○高専　△△キャンパス　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チーム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プロジェクト名　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" name="Google Shape;92;g9c0c5dd9de_0_36"/>
          <p:cNvGraphicFramePr/>
          <p:nvPr/>
        </p:nvGraphicFramePr>
        <p:xfrm>
          <a:off x="1613728" y="5691969"/>
          <a:ext cx="7961650" cy="914430"/>
        </p:xfrm>
        <a:graphic>
          <a:graphicData uri="http://schemas.openxmlformats.org/drawingml/2006/table">
            <a:tbl>
              <a:tblPr firstRow="1" bandRow="1">
                <a:noFill/>
                <a:tableStyleId>{04611093-0C52-4855-8652-6C8F36053A84}</a:tableStyleId>
              </a:tblPr>
              <a:tblGrid>
                <a:gridCol w="165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メイン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サブ１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サブ２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サブ３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通信機器の種類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※無線の技適番号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" name="Google Shape;93;g9c0c5dd9de_0_36"/>
          <p:cNvSpPr/>
          <p:nvPr/>
        </p:nvSpPr>
        <p:spPr>
          <a:xfrm>
            <a:off x="2771117" y="102457"/>
            <a:ext cx="1979700" cy="296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○○地区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g9c0c5dd9de_0_36"/>
          <p:cNvCxnSpPr>
            <a:cxnSpLocks/>
          </p:cNvCxnSpPr>
          <p:nvPr/>
        </p:nvCxnSpPr>
        <p:spPr>
          <a:xfrm>
            <a:off x="1334225" y="3180118"/>
            <a:ext cx="0" cy="190550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g9c0c5dd9de_0_36"/>
          <p:cNvSpPr txBox="1"/>
          <p:nvPr/>
        </p:nvSpPr>
        <p:spPr>
          <a:xfrm>
            <a:off x="2130648" y="2289442"/>
            <a:ext cx="5547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14.8V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g9c0c5dd9de_0_36"/>
          <p:cNvGrpSpPr/>
          <p:nvPr/>
        </p:nvGrpSpPr>
        <p:grpSpPr>
          <a:xfrm>
            <a:off x="1122725" y="5085624"/>
            <a:ext cx="423000" cy="168275"/>
            <a:chOff x="1165225" y="4314825"/>
            <a:chExt cx="423000" cy="168275"/>
          </a:xfrm>
        </p:grpSpPr>
        <p:cxnSp>
          <p:nvCxnSpPr>
            <p:cNvPr id="98" name="Google Shape;98;g9c0c5dd9de_0_36"/>
            <p:cNvCxnSpPr/>
            <p:nvPr/>
          </p:nvCxnSpPr>
          <p:spPr>
            <a:xfrm>
              <a:off x="1165225" y="4314825"/>
              <a:ext cx="423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g9c0c5dd9de_0_36"/>
            <p:cNvCxnSpPr/>
            <p:nvPr/>
          </p:nvCxnSpPr>
          <p:spPr>
            <a:xfrm>
              <a:off x="1247775" y="4400550"/>
              <a:ext cx="247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" name="Google Shape;100;g9c0c5dd9de_0_36"/>
            <p:cNvCxnSpPr/>
            <p:nvPr/>
          </p:nvCxnSpPr>
          <p:spPr>
            <a:xfrm>
              <a:off x="1298861" y="4483100"/>
              <a:ext cx="145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6" name="Google Shape;106;g9c0c5dd9de_0_36"/>
          <p:cNvSpPr/>
          <p:nvPr/>
        </p:nvSpPr>
        <p:spPr>
          <a:xfrm>
            <a:off x="2715374" y="2210213"/>
            <a:ext cx="769162" cy="6858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ヒューズ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30A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9c0c5dd9de_0_36"/>
          <p:cNvSpPr/>
          <p:nvPr/>
        </p:nvSpPr>
        <p:spPr>
          <a:xfrm>
            <a:off x="3544589" y="2167942"/>
            <a:ext cx="539700" cy="8892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非常停止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×</a:t>
            </a:r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１個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9c0c5dd9de_0_36"/>
          <p:cNvSpPr/>
          <p:nvPr/>
        </p:nvSpPr>
        <p:spPr>
          <a:xfrm>
            <a:off x="834425" y="2187118"/>
            <a:ext cx="1265400" cy="993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5600" tIns="17800" rIns="35600" bIns="17800" anchor="ctr" anchorCtr="0">
            <a:noAutofit/>
          </a:bodyPr>
          <a:lstStyle/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駆動用電源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リチウムポリマー</a:t>
            </a:r>
            <a:endParaRPr lang="en-US" altLang="ja-JP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7.4V1300mAh </a:t>
            </a:r>
          </a:p>
          <a:p>
            <a:pPr algn="ctr"/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直列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9c0c5dd9de_0_36"/>
          <p:cNvSpPr txBox="1"/>
          <p:nvPr/>
        </p:nvSpPr>
        <p:spPr>
          <a:xfrm>
            <a:off x="4911092" y="2382844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モータードライバー</a:t>
            </a:r>
            <a:r>
              <a:rPr lang="en-US" altLang="ja-JP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×7</a:t>
            </a:r>
            <a:r>
              <a:rPr lang="ja-JP" alt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9c0c5dd9de_0_36"/>
          <p:cNvSpPr txBox="1"/>
          <p:nvPr/>
        </p:nvSpPr>
        <p:spPr>
          <a:xfrm>
            <a:off x="7021345" y="2289442"/>
            <a:ext cx="1116300" cy="646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マブチ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RS-555SH×7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9c0c5dd9de_0_36"/>
          <p:cNvSpPr txBox="1"/>
          <p:nvPr/>
        </p:nvSpPr>
        <p:spPr>
          <a:xfrm>
            <a:off x="6276445" y="2315056"/>
            <a:ext cx="5547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PWM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D2C0A20-B4E2-454E-8105-0E8007D0D54E}"/>
              </a:ext>
            </a:extLst>
          </p:cNvPr>
          <p:cNvCxnSpPr/>
          <p:nvPr/>
        </p:nvCxnSpPr>
        <p:spPr>
          <a:xfrm>
            <a:off x="5338618" y="2844544"/>
            <a:ext cx="0" cy="69298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10;g9c0c5dd9de_0_36">
            <a:extLst>
              <a:ext uri="{FF2B5EF4-FFF2-40B4-BE49-F238E27FC236}">
                <a16:creationId xmlns:a16="http://schemas.microsoft.com/office/drawing/2014/main" id="{76D3D061-ED0E-468C-9F8B-CAB8F67CF0DD}"/>
              </a:ext>
            </a:extLst>
          </p:cNvPr>
          <p:cNvSpPr txBox="1"/>
          <p:nvPr/>
        </p:nvSpPr>
        <p:spPr>
          <a:xfrm>
            <a:off x="4911092" y="3551757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マイコン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（次ページ）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7EEE7FF6-3EF6-4D6A-8FE8-3936AA9DC0D8}"/>
              </a:ext>
            </a:extLst>
          </p:cNvPr>
          <p:cNvSpPr/>
          <p:nvPr/>
        </p:nvSpPr>
        <p:spPr>
          <a:xfrm>
            <a:off x="2947840" y="1132401"/>
            <a:ext cx="6438207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【</a:t>
            </a:r>
            <a:r>
              <a:rPr kumimoji="1" lang="ja-JP" altLang="en-US" b="1" dirty="0">
                <a:solidFill>
                  <a:srgbClr val="FF0000"/>
                </a:solidFill>
              </a:rPr>
              <a:t>提出時は本注釈を消す</a:t>
            </a:r>
            <a:r>
              <a:rPr kumimoji="1" lang="en-US" altLang="ja-JP" b="1" dirty="0">
                <a:solidFill>
                  <a:srgbClr val="FF0000"/>
                </a:solidFill>
              </a:rPr>
              <a:t>】</a:t>
            </a:r>
          </a:p>
          <a:p>
            <a:r>
              <a:rPr kumimoji="1" lang="ja-JP" altLang="en-US" b="1" dirty="0"/>
              <a:t>◆駆動系と回路制御系をまとめて書いても大丈夫です。</a:t>
            </a:r>
            <a:endParaRPr kumimoji="1" lang="en-US" altLang="ja-JP" b="1" dirty="0"/>
          </a:p>
          <a:p>
            <a:r>
              <a:rPr kumimoji="1" lang="ja-JP" altLang="en-US" b="1" dirty="0"/>
              <a:t>◆書き切れない場合はサンプルのように分けて書いて下さい。</a:t>
            </a:r>
            <a:endParaRPr kumimoji="1" lang="en-US" altLang="ja-JP" b="1" dirty="0"/>
          </a:p>
          <a:p>
            <a:r>
              <a:rPr kumimoji="1" lang="ja-JP" altLang="en-US" b="1" dirty="0"/>
              <a:t>◆電流値の合計は回路が分かれていたとしてもロボット１台につき３０</a:t>
            </a:r>
            <a:r>
              <a:rPr kumimoji="1" lang="en-US" altLang="ja-JP" b="1" dirty="0"/>
              <a:t>A</a:t>
            </a:r>
            <a:r>
              <a:rPr kumimoji="1" lang="ja-JP" altLang="en-US" b="1" dirty="0"/>
              <a:t>です</a:t>
            </a:r>
          </a:p>
        </p:txBody>
      </p:sp>
    </p:spTree>
    <p:extLst>
      <p:ext uri="{BB962C8B-B14F-4D97-AF65-F5344CB8AC3E}">
        <p14:creationId xmlns:p14="http://schemas.microsoft.com/office/powerpoint/2010/main" val="160382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g9c0c5dd9de_0_36"/>
          <p:cNvCxnSpPr/>
          <p:nvPr/>
        </p:nvCxnSpPr>
        <p:spPr>
          <a:xfrm rot="10800000" flipH="1">
            <a:off x="4548384" y="3011050"/>
            <a:ext cx="2092200" cy="72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9" name="Google Shape;89;g9c0c5dd9de_0_36"/>
          <p:cNvSpPr txBox="1"/>
          <p:nvPr/>
        </p:nvSpPr>
        <p:spPr>
          <a:xfrm>
            <a:off x="2969041" y="2783447"/>
            <a:ext cx="5163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9c0c5dd9de_0_36"/>
          <p:cNvSpPr txBox="1"/>
          <p:nvPr/>
        </p:nvSpPr>
        <p:spPr>
          <a:xfrm>
            <a:off x="4784435" y="113574"/>
            <a:ext cx="4703031" cy="646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○○高専　△△キャンパス　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チーム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プロジェクト名　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" name="Google Shape;92;g9c0c5dd9de_0_36"/>
          <p:cNvGraphicFramePr/>
          <p:nvPr>
            <p:extLst>
              <p:ext uri="{D42A27DB-BD31-4B8C-83A1-F6EECF244321}">
                <p14:modId xmlns:p14="http://schemas.microsoft.com/office/powerpoint/2010/main" val="4127042411"/>
              </p:ext>
            </p:extLst>
          </p:nvPr>
        </p:nvGraphicFramePr>
        <p:xfrm>
          <a:off x="1613728" y="5691969"/>
          <a:ext cx="7961650" cy="914430"/>
        </p:xfrm>
        <a:graphic>
          <a:graphicData uri="http://schemas.openxmlformats.org/drawingml/2006/table">
            <a:tbl>
              <a:tblPr firstRow="1" bandRow="1">
                <a:noFill/>
                <a:tableStyleId>{04611093-0C52-4855-8652-6C8F36053A84}</a:tableStyleId>
              </a:tblPr>
              <a:tblGrid>
                <a:gridCol w="165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メイン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サブ１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サブ２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サブ３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通信機器の種類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※無線の技適番号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" name="Google Shape;93;g9c0c5dd9de_0_36"/>
          <p:cNvSpPr/>
          <p:nvPr/>
        </p:nvSpPr>
        <p:spPr>
          <a:xfrm>
            <a:off x="2667591" y="71501"/>
            <a:ext cx="1979700" cy="296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○○地区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g9c0c5dd9de_0_36"/>
          <p:cNvCxnSpPr>
            <a:cxnSpLocks/>
          </p:cNvCxnSpPr>
          <p:nvPr/>
        </p:nvCxnSpPr>
        <p:spPr>
          <a:xfrm>
            <a:off x="2283723" y="3673466"/>
            <a:ext cx="0" cy="141215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1" name="Google Shape;101;g9c0c5dd9de_0_36"/>
          <p:cNvGrpSpPr/>
          <p:nvPr/>
        </p:nvGrpSpPr>
        <p:grpSpPr>
          <a:xfrm>
            <a:off x="2053330" y="5085624"/>
            <a:ext cx="423000" cy="168275"/>
            <a:chOff x="1165225" y="4314825"/>
            <a:chExt cx="423000" cy="168275"/>
          </a:xfrm>
        </p:grpSpPr>
        <p:cxnSp>
          <p:nvCxnSpPr>
            <p:cNvPr id="102" name="Google Shape;102;g9c0c5dd9de_0_36"/>
            <p:cNvCxnSpPr/>
            <p:nvPr/>
          </p:nvCxnSpPr>
          <p:spPr>
            <a:xfrm>
              <a:off x="1165225" y="4314825"/>
              <a:ext cx="423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3" name="Google Shape;103;g9c0c5dd9de_0_36"/>
            <p:cNvCxnSpPr/>
            <p:nvPr/>
          </p:nvCxnSpPr>
          <p:spPr>
            <a:xfrm>
              <a:off x="1247775" y="4400550"/>
              <a:ext cx="247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" name="Google Shape;104;g9c0c5dd9de_0_36"/>
            <p:cNvCxnSpPr/>
            <p:nvPr/>
          </p:nvCxnSpPr>
          <p:spPr>
            <a:xfrm>
              <a:off x="1298861" y="4483100"/>
              <a:ext cx="145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05" name="Google Shape;105;g9c0c5dd9de_0_36"/>
          <p:cNvCxnSpPr/>
          <p:nvPr/>
        </p:nvCxnSpPr>
        <p:spPr>
          <a:xfrm rot="10800000" flipH="1">
            <a:off x="2763054" y="3011073"/>
            <a:ext cx="2092200" cy="72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" name="Google Shape;106;g9c0c5dd9de_0_36"/>
          <p:cNvSpPr/>
          <p:nvPr/>
        </p:nvSpPr>
        <p:spPr>
          <a:xfrm>
            <a:off x="3286041" y="2758002"/>
            <a:ext cx="742800" cy="6858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リセッタブルヒューズ</a:t>
            </a:r>
            <a:endParaRPr lang="en-US" altLang="ja-JP"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6A</a:t>
            </a:r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カット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9c0c5dd9de_0_36"/>
          <p:cNvSpPr/>
          <p:nvPr/>
        </p:nvSpPr>
        <p:spPr>
          <a:xfrm>
            <a:off x="1654419" y="2921947"/>
            <a:ext cx="1265400" cy="7515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5600" tIns="17800" rIns="35600" bIns="17800" anchor="ctr" anchorCtr="0">
            <a:noAutofit/>
          </a:bodyPr>
          <a:lstStyle/>
          <a:p>
            <a:pPr algn="ctr"/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回路用電源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モバイルバッテリー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altLang="ja-JP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10000mAh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9c0c5dd9de_0_36"/>
          <p:cNvSpPr txBox="1"/>
          <p:nvPr/>
        </p:nvSpPr>
        <p:spPr>
          <a:xfrm>
            <a:off x="4365000" y="1929525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モータードライバー</a:t>
            </a:r>
            <a:r>
              <a:rPr lang="en-US" altLang="ja-JP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×7</a:t>
            </a:r>
            <a:r>
              <a:rPr lang="ja-JP" alt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9c0c5dd9de_0_36"/>
          <p:cNvSpPr txBox="1"/>
          <p:nvPr/>
        </p:nvSpPr>
        <p:spPr>
          <a:xfrm>
            <a:off x="4389800" y="2872050"/>
            <a:ext cx="1151193" cy="5568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マイコン回路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9c0c5dd9de_0_36"/>
          <p:cNvSpPr txBox="1"/>
          <p:nvPr/>
        </p:nvSpPr>
        <p:spPr>
          <a:xfrm>
            <a:off x="6194701" y="2870052"/>
            <a:ext cx="205688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ロータリーエンコーダ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リミットスイッチ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98B6BDE-A0AB-4844-8035-4E2CAF107901}"/>
              </a:ext>
            </a:extLst>
          </p:cNvPr>
          <p:cNvCxnSpPr/>
          <p:nvPr/>
        </p:nvCxnSpPr>
        <p:spPr>
          <a:xfrm flipV="1">
            <a:off x="4784436" y="2391225"/>
            <a:ext cx="0" cy="47882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g9c0c5dd9de_0_36"/>
          <p:cNvCxnSpPr/>
          <p:nvPr/>
        </p:nvCxnSpPr>
        <p:spPr>
          <a:xfrm>
            <a:off x="6086245" y="2616266"/>
            <a:ext cx="9351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90" name="Google Shape;90;g9c0c5dd9de_0_36"/>
          <p:cNvCxnSpPr>
            <a:cxnSpLocks/>
            <a:endCxn id="110" idx="1"/>
          </p:cNvCxnSpPr>
          <p:nvPr/>
        </p:nvCxnSpPr>
        <p:spPr>
          <a:xfrm>
            <a:off x="2100854" y="2612542"/>
            <a:ext cx="2810238" cy="115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g9c0c5dd9de_0_36"/>
          <p:cNvSpPr txBox="1"/>
          <p:nvPr/>
        </p:nvSpPr>
        <p:spPr>
          <a:xfrm>
            <a:off x="4668981" y="113574"/>
            <a:ext cx="4818485" cy="646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○○高専　△△キャンパス　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チーム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プロジェクト名　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" name="Google Shape;92;g9c0c5dd9de_0_36"/>
          <p:cNvGraphicFramePr/>
          <p:nvPr/>
        </p:nvGraphicFramePr>
        <p:xfrm>
          <a:off x="1613728" y="5691969"/>
          <a:ext cx="7961650" cy="914430"/>
        </p:xfrm>
        <a:graphic>
          <a:graphicData uri="http://schemas.openxmlformats.org/drawingml/2006/table">
            <a:tbl>
              <a:tblPr firstRow="1" bandRow="1">
                <a:noFill/>
                <a:tableStyleId>{04611093-0C52-4855-8652-6C8F36053A84}</a:tableStyleId>
              </a:tblPr>
              <a:tblGrid>
                <a:gridCol w="165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メイン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サブ１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サブ２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サブ３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通信機器の種類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※無線の技適番号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" name="Google Shape;93;g9c0c5dd9de_0_36"/>
          <p:cNvSpPr/>
          <p:nvPr/>
        </p:nvSpPr>
        <p:spPr>
          <a:xfrm>
            <a:off x="2606413" y="74074"/>
            <a:ext cx="1979700" cy="296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○○地区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g9c0c5dd9de_0_36"/>
          <p:cNvCxnSpPr>
            <a:cxnSpLocks/>
          </p:cNvCxnSpPr>
          <p:nvPr/>
        </p:nvCxnSpPr>
        <p:spPr>
          <a:xfrm>
            <a:off x="1334225" y="3180118"/>
            <a:ext cx="0" cy="190550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g9c0c5dd9de_0_36"/>
          <p:cNvSpPr txBox="1"/>
          <p:nvPr/>
        </p:nvSpPr>
        <p:spPr>
          <a:xfrm>
            <a:off x="2139574" y="2225515"/>
            <a:ext cx="5547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14.8V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g9c0c5dd9de_0_36"/>
          <p:cNvGrpSpPr/>
          <p:nvPr/>
        </p:nvGrpSpPr>
        <p:grpSpPr>
          <a:xfrm>
            <a:off x="1122725" y="5085624"/>
            <a:ext cx="423000" cy="168275"/>
            <a:chOff x="1165225" y="4314825"/>
            <a:chExt cx="423000" cy="168275"/>
          </a:xfrm>
        </p:grpSpPr>
        <p:cxnSp>
          <p:nvCxnSpPr>
            <p:cNvPr id="98" name="Google Shape;98;g9c0c5dd9de_0_36"/>
            <p:cNvCxnSpPr/>
            <p:nvPr/>
          </p:nvCxnSpPr>
          <p:spPr>
            <a:xfrm>
              <a:off x="1165225" y="4314825"/>
              <a:ext cx="423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g9c0c5dd9de_0_36"/>
            <p:cNvCxnSpPr/>
            <p:nvPr/>
          </p:nvCxnSpPr>
          <p:spPr>
            <a:xfrm>
              <a:off x="1247775" y="4400550"/>
              <a:ext cx="247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" name="Google Shape;100;g9c0c5dd9de_0_36"/>
            <p:cNvCxnSpPr/>
            <p:nvPr/>
          </p:nvCxnSpPr>
          <p:spPr>
            <a:xfrm>
              <a:off x="1298861" y="4483100"/>
              <a:ext cx="145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6" name="Google Shape;106;g9c0c5dd9de_0_36"/>
          <p:cNvSpPr/>
          <p:nvPr/>
        </p:nvSpPr>
        <p:spPr>
          <a:xfrm>
            <a:off x="2715374" y="2210213"/>
            <a:ext cx="769162" cy="6858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ヒューズ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20A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9c0c5dd9de_0_36"/>
          <p:cNvSpPr/>
          <p:nvPr/>
        </p:nvSpPr>
        <p:spPr>
          <a:xfrm>
            <a:off x="3544589" y="2167942"/>
            <a:ext cx="539700" cy="8892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非常停止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×</a:t>
            </a:r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１個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9c0c5dd9de_0_36"/>
          <p:cNvSpPr/>
          <p:nvPr/>
        </p:nvSpPr>
        <p:spPr>
          <a:xfrm>
            <a:off x="834425" y="2187118"/>
            <a:ext cx="1265400" cy="993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5600" tIns="17800" rIns="35600" bIns="17800" anchor="ctr" anchorCtr="0">
            <a:noAutofit/>
          </a:bodyPr>
          <a:lstStyle/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駆動用電源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リチウムポリマー</a:t>
            </a:r>
            <a:endParaRPr lang="en-US" altLang="ja-JP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7.4V1300mAh </a:t>
            </a:r>
          </a:p>
          <a:p>
            <a:pPr algn="ctr"/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直列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9c0c5dd9de_0_36"/>
          <p:cNvSpPr txBox="1"/>
          <p:nvPr/>
        </p:nvSpPr>
        <p:spPr>
          <a:xfrm>
            <a:off x="4911092" y="2382844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ﾓｰﾀｰﾄﾞﾗｲﾊﾞｰ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×7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9c0c5dd9de_0_36"/>
          <p:cNvSpPr txBox="1"/>
          <p:nvPr/>
        </p:nvSpPr>
        <p:spPr>
          <a:xfrm>
            <a:off x="7021345" y="2289442"/>
            <a:ext cx="1116300" cy="646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マブチ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RS-555SH×7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9c0c5dd9de_0_36"/>
          <p:cNvSpPr txBox="1"/>
          <p:nvPr/>
        </p:nvSpPr>
        <p:spPr>
          <a:xfrm>
            <a:off x="6276445" y="2315056"/>
            <a:ext cx="5547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PWM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D2C0A20-B4E2-454E-8105-0E8007D0D54E}"/>
              </a:ext>
            </a:extLst>
          </p:cNvPr>
          <p:cNvCxnSpPr>
            <a:cxnSpLocks/>
          </p:cNvCxnSpPr>
          <p:nvPr/>
        </p:nvCxnSpPr>
        <p:spPr>
          <a:xfrm>
            <a:off x="5338618" y="2844544"/>
            <a:ext cx="0" cy="98872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10;g9c0c5dd9de_0_36">
            <a:extLst>
              <a:ext uri="{FF2B5EF4-FFF2-40B4-BE49-F238E27FC236}">
                <a16:creationId xmlns:a16="http://schemas.microsoft.com/office/drawing/2014/main" id="{76D3D061-ED0E-468C-9F8B-CAB8F67CF0DD}"/>
              </a:ext>
            </a:extLst>
          </p:cNvPr>
          <p:cNvSpPr txBox="1"/>
          <p:nvPr/>
        </p:nvSpPr>
        <p:spPr>
          <a:xfrm>
            <a:off x="4910245" y="3089868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マイコン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（次ページ）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E10C635-AF77-4C5E-A9E9-A3C96C74B459}"/>
              </a:ext>
            </a:extLst>
          </p:cNvPr>
          <p:cNvSpPr/>
          <p:nvPr/>
        </p:nvSpPr>
        <p:spPr>
          <a:xfrm>
            <a:off x="6086245" y="672657"/>
            <a:ext cx="3440218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highlight>
                  <a:srgbClr val="FFFF00"/>
                </a:highlight>
              </a:rPr>
              <a:t>提出時はこのページを削除すること</a:t>
            </a:r>
          </a:p>
        </p:txBody>
      </p:sp>
      <p:sp>
        <p:nvSpPr>
          <p:cNvPr id="22" name="Google Shape;108;g9c0c5dd9de_0_36">
            <a:extLst>
              <a:ext uri="{FF2B5EF4-FFF2-40B4-BE49-F238E27FC236}">
                <a16:creationId xmlns:a16="http://schemas.microsoft.com/office/drawing/2014/main" id="{38D6CD34-D39F-4B24-8979-A5BD31526164}"/>
              </a:ext>
            </a:extLst>
          </p:cNvPr>
          <p:cNvSpPr/>
          <p:nvPr/>
        </p:nvSpPr>
        <p:spPr>
          <a:xfrm>
            <a:off x="1542889" y="3290245"/>
            <a:ext cx="1265400" cy="993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5600" tIns="17800" rIns="35600" bIns="17800" anchor="ctr" anchorCtr="0">
            <a:noAutofit/>
          </a:bodyPr>
          <a:lstStyle/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駆動用電源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リチウムポリマー</a:t>
            </a:r>
            <a:endParaRPr lang="en-US" altLang="ja-JP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7.4V1300mAh </a:t>
            </a:r>
          </a:p>
          <a:p>
            <a:pPr algn="ctr"/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×1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" name="Google Shape;97;g9c0c5dd9de_0_36">
            <a:extLst>
              <a:ext uri="{FF2B5EF4-FFF2-40B4-BE49-F238E27FC236}">
                <a16:creationId xmlns:a16="http://schemas.microsoft.com/office/drawing/2014/main" id="{B109A2B1-D0F4-470B-B7CF-E021B9EEFAED}"/>
              </a:ext>
            </a:extLst>
          </p:cNvPr>
          <p:cNvGrpSpPr/>
          <p:nvPr/>
        </p:nvGrpSpPr>
        <p:grpSpPr>
          <a:xfrm>
            <a:off x="1928074" y="5090467"/>
            <a:ext cx="423000" cy="168275"/>
            <a:chOff x="1165225" y="4314825"/>
            <a:chExt cx="423000" cy="168275"/>
          </a:xfrm>
        </p:grpSpPr>
        <p:cxnSp>
          <p:nvCxnSpPr>
            <p:cNvPr id="24" name="Google Shape;98;g9c0c5dd9de_0_36">
              <a:extLst>
                <a:ext uri="{FF2B5EF4-FFF2-40B4-BE49-F238E27FC236}">
                  <a16:creationId xmlns:a16="http://schemas.microsoft.com/office/drawing/2014/main" id="{EDA9EB48-98C6-4131-8295-1C078BE1F052}"/>
                </a:ext>
              </a:extLst>
            </p:cNvPr>
            <p:cNvCxnSpPr/>
            <p:nvPr/>
          </p:nvCxnSpPr>
          <p:spPr>
            <a:xfrm>
              <a:off x="1165225" y="4314825"/>
              <a:ext cx="423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99;g9c0c5dd9de_0_36">
              <a:extLst>
                <a:ext uri="{FF2B5EF4-FFF2-40B4-BE49-F238E27FC236}">
                  <a16:creationId xmlns:a16="http://schemas.microsoft.com/office/drawing/2014/main" id="{4D3F6A66-7C29-408A-ACFA-D2C19756C2D0}"/>
                </a:ext>
              </a:extLst>
            </p:cNvPr>
            <p:cNvCxnSpPr/>
            <p:nvPr/>
          </p:nvCxnSpPr>
          <p:spPr>
            <a:xfrm>
              <a:off x="1247775" y="4400550"/>
              <a:ext cx="247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100;g9c0c5dd9de_0_36">
              <a:extLst>
                <a:ext uri="{FF2B5EF4-FFF2-40B4-BE49-F238E27FC236}">
                  <a16:creationId xmlns:a16="http://schemas.microsoft.com/office/drawing/2014/main" id="{D26A4F39-A1EF-4ED5-B531-ECE8D7F134B2}"/>
                </a:ext>
              </a:extLst>
            </p:cNvPr>
            <p:cNvCxnSpPr/>
            <p:nvPr/>
          </p:nvCxnSpPr>
          <p:spPr>
            <a:xfrm>
              <a:off x="1298861" y="4483100"/>
              <a:ext cx="145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94;g9c0c5dd9de_0_36">
            <a:extLst>
              <a:ext uri="{FF2B5EF4-FFF2-40B4-BE49-F238E27FC236}">
                <a16:creationId xmlns:a16="http://schemas.microsoft.com/office/drawing/2014/main" id="{15B66C45-1401-4C1B-82B5-082746FFB79F}"/>
              </a:ext>
            </a:extLst>
          </p:cNvPr>
          <p:cNvCxnSpPr>
            <a:cxnSpLocks/>
          </p:cNvCxnSpPr>
          <p:nvPr/>
        </p:nvCxnSpPr>
        <p:spPr>
          <a:xfrm>
            <a:off x="2134374" y="4283245"/>
            <a:ext cx="0" cy="81329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" name="Google Shape;90;g9c0c5dd9de_0_36">
            <a:extLst>
              <a:ext uri="{FF2B5EF4-FFF2-40B4-BE49-F238E27FC236}">
                <a16:creationId xmlns:a16="http://schemas.microsoft.com/office/drawing/2014/main" id="{23544F91-CB1E-4286-A509-7FFD5A59030D}"/>
              </a:ext>
            </a:extLst>
          </p:cNvPr>
          <p:cNvCxnSpPr>
            <a:cxnSpLocks/>
          </p:cNvCxnSpPr>
          <p:nvPr/>
        </p:nvCxnSpPr>
        <p:spPr>
          <a:xfrm>
            <a:off x="2808289" y="3835476"/>
            <a:ext cx="2810238" cy="115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106;g9c0c5dd9de_0_36">
            <a:extLst>
              <a:ext uri="{FF2B5EF4-FFF2-40B4-BE49-F238E27FC236}">
                <a16:creationId xmlns:a16="http://schemas.microsoft.com/office/drawing/2014/main" id="{ECD23222-4EFD-4677-A1D8-9B91409CC14D}"/>
              </a:ext>
            </a:extLst>
          </p:cNvPr>
          <p:cNvSpPr/>
          <p:nvPr/>
        </p:nvSpPr>
        <p:spPr>
          <a:xfrm>
            <a:off x="3059978" y="3490368"/>
            <a:ext cx="769162" cy="6858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ヒューズ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10A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10;g9c0c5dd9de_0_36">
            <a:extLst>
              <a:ext uri="{FF2B5EF4-FFF2-40B4-BE49-F238E27FC236}">
                <a16:creationId xmlns:a16="http://schemas.microsoft.com/office/drawing/2014/main" id="{122CF74D-0E2F-45B9-AD4E-86C118D86D88}"/>
              </a:ext>
            </a:extLst>
          </p:cNvPr>
          <p:cNvSpPr txBox="1"/>
          <p:nvPr/>
        </p:nvSpPr>
        <p:spPr>
          <a:xfrm>
            <a:off x="4910245" y="3778255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ﾓｰﾀｰﾄﾞﾗｲﾊﾞｰ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88;g9c0c5dd9de_0_36">
            <a:extLst>
              <a:ext uri="{FF2B5EF4-FFF2-40B4-BE49-F238E27FC236}">
                <a16:creationId xmlns:a16="http://schemas.microsoft.com/office/drawing/2014/main" id="{5540CECE-605D-4E75-AB04-CD8831386906}"/>
              </a:ext>
            </a:extLst>
          </p:cNvPr>
          <p:cNvCxnSpPr/>
          <p:nvPr/>
        </p:nvCxnSpPr>
        <p:spPr>
          <a:xfrm>
            <a:off x="6086245" y="3833268"/>
            <a:ext cx="9351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4" name="Google Shape;111;g9c0c5dd9de_0_36">
            <a:extLst>
              <a:ext uri="{FF2B5EF4-FFF2-40B4-BE49-F238E27FC236}">
                <a16:creationId xmlns:a16="http://schemas.microsoft.com/office/drawing/2014/main" id="{11DD0AEE-D343-4801-90F0-32E1A320825D}"/>
              </a:ext>
            </a:extLst>
          </p:cNvPr>
          <p:cNvSpPr txBox="1"/>
          <p:nvPr/>
        </p:nvSpPr>
        <p:spPr>
          <a:xfrm>
            <a:off x="7021345" y="3667605"/>
            <a:ext cx="1116300" cy="646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マブチ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RS-385SH×2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C8A27538-2D87-45D8-801F-2000D33453D9}"/>
              </a:ext>
            </a:extLst>
          </p:cNvPr>
          <p:cNvSpPr/>
          <p:nvPr/>
        </p:nvSpPr>
        <p:spPr>
          <a:xfrm>
            <a:off x="3484535" y="1067293"/>
            <a:ext cx="2435973" cy="889200"/>
          </a:xfrm>
          <a:prstGeom prst="wedgeRoundRectCallout">
            <a:avLst>
              <a:gd name="adj1" fmla="val -64625"/>
              <a:gd name="adj2" fmla="val 974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複数の駆動系がある場合は</a:t>
            </a:r>
          </a:p>
          <a:p>
            <a:pPr algn="ctr"/>
            <a:r>
              <a:rPr kumimoji="1" lang="ja-JP" altLang="en-US" b="1" dirty="0"/>
              <a:t>ロボット</a:t>
            </a:r>
            <a:r>
              <a:rPr kumimoji="1" lang="en-US" altLang="ja-JP" b="1" dirty="0"/>
              <a:t>1</a:t>
            </a:r>
            <a:r>
              <a:rPr kumimoji="1" lang="ja-JP" altLang="en-US" b="1" dirty="0"/>
              <a:t>台あたりのヒューズ合計を</a:t>
            </a:r>
            <a:r>
              <a:rPr kumimoji="1" lang="en-US" altLang="ja-JP" b="1" dirty="0"/>
              <a:t>30A</a:t>
            </a:r>
            <a:r>
              <a:rPr kumimoji="1" lang="ja-JP" altLang="en-US" b="1" dirty="0"/>
              <a:t>以下とすること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例）</a:t>
            </a:r>
            <a:r>
              <a:rPr kumimoji="1" lang="en-US" altLang="ja-JP" b="1" dirty="0"/>
              <a:t>20A+10A=30A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B0E6175-40D3-4BC3-B8CE-A9BCA17584DD}"/>
              </a:ext>
            </a:extLst>
          </p:cNvPr>
          <p:cNvSpPr/>
          <p:nvPr/>
        </p:nvSpPr>
        <p:spPr>
          <a:xfrm>
            <a:off x="4084288" y="4645891"/>
            <a:ext cx="2390403" cy="703178"/>
          </a:xfrm>
          <a:prstGeom prst="wedgeRoundRectCallout">
            <a:avLst>
              <a:gd name="adj1" fmla="val -34088"/>
              <a:gd name="adj2" fmla="val -1643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配線の容量も調べること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例）</a:t>
            </a:r>
            <a:r>
              <a:rPr kumimoji="1" lang="en-US" altLang="ja-JP" b="1" dirty="0"/>
              <a:t>AWG10</a:t>
            </a:r>
            <a:r>
              <a:rPr kumimoji="1" lang="ja-JP" altLang="en-US" b="1" dirty="0"/>
              <a:t>は約</a:t>
            </a:r>
            <a:r>
              <a:rPr kumimoji="1" lang="en-US" altLang="ja-JP" b="1" dirty="0"/>
              <a:t>50A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91447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285</Words>
  <Application>Microsoft Office PowerPoint</Application>
  <PresentationFormat>A4 210 x 297 mm</PresentationFormat>
  <Paragraphs>96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kasuga</dc:creator>
  <cp:lastModifiedBy>仲村　幸子</cp:lastModifiedBy>
  <cp:revision>16</cp:revision>
  <dcterms:created xsi:type="dcterms:W3CDTF">2015-09-06T23:42:52Z</dcterms:created>
  <dcterms:modified xsi:type="dcterms:W3CDTF">2024-07-09T03:10:49Z</dcterms:modified>
</cp:coreProperties>
</file>