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UEekeQK0LFW9TFrXktnfh0kr+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9DE5FC-D73B-4EBC-8A1B-07B2455009F4}">
  <a:tblStyle styleId="{849DE5FC-D73B-4EBC-8A1B-07B2455009F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C411402-2727-4F30-BA21-1AD1070A9DC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142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864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15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62"/>
            </a:lvl1pPr>
            <a:lvl2pPr lvl="1" algn="ctr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385"/>
            </a:lvl2pPr>
            <a:lvl3pPr lvl="2" algn="ctr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46"/>
            </a:lvl3pPr>
            <a:lvl4pPr lvl="3" algn="ctr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/>
            </a:lvl4pPr>
            <a:lvl5pPr lvl="4" algn="ctr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/>
            </a:lvl5pPr>
            <a:lvl6pPr lvl="5" algn="ctr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/>
            </a:lvl6pPr>
            <a:lvl7pPr lvl="6" algn="ctr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/>
            </a:lvl7pPr>
            <a:lvl8pPr lvl="7" algn="ctr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/>
            </a:lvl8pPr>
            <a:lvl9pPr lvl="8" algn="ctr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5200709" y="9200489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1"/>
          </p:nvPr>
        </p:nvSpPr>
        <p:spPr>
          <a:xfrm rot="5400000">
            <a:off x="286368" y="2822136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>
            <a:spLocks noGrp="1"/>
          </p:cNvSpPr>
          <p:nvPr>
            <p:ph type="title"/>
          </p:nvPr>
        </p:nvSpPr>
        <p:spPr>
          <a:xfrm rot="5400000">
            <a:off x="1449697" y="3985465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body" idx="1"/>
          </p:nvPr>
        </p:nvSpPr>
        <p:spPr>
          <a:xfrm rot="5400000">
            <a:off x="-1550678" y="2549569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64287" y="7525"/>
            <a:ext cx="6407454" cy="43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2492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225272" y="1590795"/>
            <a:ext cx="6407454" cy="734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15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15826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62">
                <a:solidFill>
                  <a:schemeClr val="dk1"/>
                </a:solidFill>
              </a:defRPr>
            </a:lvl1pPr>
            <a:lvl2pPr marL="633039" lvl="1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385">
                <a:solidFill>
                  <a:srgbClr val="888888"/>
                </a:solidFill>
              </a:defRPr>
            </a:lvl2pPr>
            <a:lvl3pPr marL="949559" lvl="2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246">
                <a:solidFill>
                  <a:srgbClr val="888888"/>
                </a:solidFill>
              </a:defRPr>
            </a:lvl3pPr>
            <a:lvl4pPr marL="1266078" lvl="3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108">
                <a:solidFill>
                  <a:srgbClr val="888888"/>
                </a:solidFill>
              </a:defRPr>
            </a:lvl4pPr>
            <a:lvl5pPr marL="1582598" lvl="4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108">
                <a:solidFill>
                  <a:srgbClr val="888888"/>
                </a:solidFill>
              </a:defRPr>
            </a:lvl5pPr>
            <a:lvl6pPr marL="1899117" lvl="5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108">
                <a:solidFill>
                  <a:srgbClr val="888888"/>
                </a:solidFill>
              </a:defRPr>
            </a:lvl6pPr>
            <a:lvl7pPr marL="2215637" lvl="6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108">
                <a:solidFill>
                  <a:srgbClr val="888888"/>
                </a:solidFill>
              </a:defRPr>
            </a:lvl7pPr>
            <a:lvl8pPr marL="2532156" lvl="7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108">
                <a:solidFill>
                  <a:srgbClr val="888888"/>
                </a:solidFill>
              </a:defRPr>
            </a:lvl8pPr>
            <a:lvl9pPr marL="2848676" lvl="8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108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title"/>
          </p:nvPr>
        </p:nvSpPr>
        <p:spPr>
          <a:xfrm>
            <a:off x="472381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472382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16520" lvl="0" indent="-15826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62" b="1"/>
            </a:lvl1pPr>
            <a:lvl2pPr marL="633039" lvl="1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385" b="1"/>
            </a:lvl2pPr>
            <a:lvl3pPr marL="949559" lvl="2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46" b="1"/>
            </a:lvl3pPr>
            <a:lvl4pPr marL="1266078" lvl="3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4pPr>
            <a:lvl5pPr marL="1582598" lvl="4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5pPr>
            <a:lvl6pPr marL="1899117" lvl="5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6pPr>
            <a:lvl7pPr marL="2215637" lvl="6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7pPr>
            <a:lvl8pPr marL="2532156" lvl="7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8pPr>
            <a:lvl9pPr marL="2848676" lvl="8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2"/>
          </p:nvPr>
        </p:nvSpPr>
        <p:spPr>
          <a:xfrm>
            <a:off x="472382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16520" lvl="0" indent="-15826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62" b="1"/>
            </a:lvl1pPr>
            <a:lvl2pPr marL="633039" lvl="1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385" b="1"/>
            </a:lvl2pPr>
            <a:lvl3pPr marL="949559" lvl="2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46" b="1"/>
            </a:lvl3pPr>
            <a:lvl4pPr marL="1266078" lvl="3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4pPr>
            <a:lvl5pPr marL="1582598" lvl="4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5pPr>
            <a:lvl6pPr marL="1899117" lvl="5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6pPr>
            <a:lvl7pPr marL="2215637" lvl="6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7pPr>
            <a:lvl8pPr marL="2532156" lvl="7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8pPr>
            <a:lvl9pPr marL="2848676" lvl="8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21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2915543" y="1426284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98935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215"/>
            </a:lvl1pPr>
            <a:lvl2pPr marL="633039" lvl="1" indent="-281351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938"/>
            </a:lvl2pPr>
            <a:lvl3pPr marL="949559" lvl="2" indent="-263766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662"/>
            </a:lvl3pPr>
            <a:lvl4pPr marL="1266078" lvl="3" indent="-246182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85"/>
            </a:lvl4pPr>
            <a:lvl5pPr marL="1582598" lvl="4" indent="-246182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85"/>
            </a:lvl5pPr>
            <a:lvl6pPr marL="1899117" lvl="5" indent="-246182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85"/>
            </a:lvl6pPr>
            <a:lvl7pPr marL="2215637" lvl="6" indent="-246182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85"/>
            </a:lvl7pPr>
            <a:lvl8pPr marL="2532156" lvl="7" indent="-246182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85"/>
            </a:lvl8pPr>
            <a:lvl9pPr marL="2848676" lvl="8" indent="-246182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85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15826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/>
            </a:lvl1pPr>
            <a:lvl2pPr marL="633039" lvl="1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969"/>
            </a:lvl2pPr>
            <a:lvl3pPr marL="949559" lvl="2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831"/>
            </a:lvl3pPr>
            <a:lvl4pPr marL="1266078" lvl="3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4pPr>
            <a:lvl5pPr marL="1582598" lvl="4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5pPr>
            <a:lvl6pPr marL="1899117" lvl="5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6pPr>
            <a:lvl7pPr marL="2215637" lvl="6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7pPr>
            <a:lvl8pPr marL="2532156" lvl="7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8pPr>
            <a:lvl9pPr marL="2848676" lvl="8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21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>
            <a:spLocks noGrp="1"/>
          </p:cNvSpPr>
          <p:nvPr>
            <p:ph type="pic" idx="2"/>
          </p:nvPr>
        </p:nvSpPr>
        <p:spPr>
          <a:xfrm>
            <a:off x="2915543" y="1426284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5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15826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/>
            </a:lvl1pPr>
            <a:lvl2pPr marL="633039" lvl="1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969"/>
            </a:lvl2pPr>
            <a:lvl3pPr marL="949559" lvl="2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831"/>
            </a:lvl3pPr>
            <a:lvl4pPr marL="1266078" lvl="3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4pPr>
            <a:lvl5pPr marL="1582598" lvl="4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5pPr>
            <a:lvl6pPr marL="1899117" lvl="5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6pPr>
            <a:lvl7pPr marL="2215637" lvl="6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7pPr>
            <a:lvl8pPr marL="2532156" lvl="7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8pPr>
            <a:lvl9pPr marL="2848676" lvl="8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3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3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643218" y="6931708"/>
            <a:ext cx="5677317" cy="670220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3294" tIns="31638" rIns="63294" bIns="31638" anchor="ctr" anchorCtr="0">
            <a:noAutofit/>
          </a:bodyPr>
          <a:lstStyle/>
          <a:p>
            <a:pPr marL="59347">
              <a:buSzPts val="1100"/>
            </a:pPr>
            <a:r>
              <a:rPr kumimoji="1" lang="en-US" altLang="ja-JP" sz="1200" b="1" u="sng" dirty="0">
                <a:solidFill>
                  <a:schemeClr val="tx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※</a:t>
            </a:r>
            <a:r>
              <a:rPr kumimoji="1" lang="ja-JP" altLang="en-US" sz="1200" b="1" u="sng" dirty="0">
                <a:solidFill>
                  <a:schemeClr val="tx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　提出の際、表紙とサンプルは削除し、チーム分のみＰＤＦにして</a:t>
            </a:r>
            <a:r>
              <a:rPr kumimoji="1" lang="ja-JP" altLang="ja-JP" sz="1200" b="1" u="sng" dirty="0">
                <a:solidFill>
                  <a:schemeClr val="tx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お送りください。</a:t>
            </a:r>
            <a:endParaRPr lang="ja-JP" altLang="ja-JP" sz="1400" dirty="0">
              <a:solidFill>
                <a:schemeClr val="tx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97" y="392296"/>
            <a:ext cx="3955137" cy="10050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B833317B-63EB-B078-2AA9-586877FDE329}"/>
              </a:ext>
            </a:extLst>
          </p:cNvPr>
          <p:cNvSpPr txBox="1">
            <a:spLocks/>
          </p:cNvSpPr>
          <p:nvPr/>
        </p:nvSpPr>
        <p:spPr>
          <a:xfrm>
            <a:off x="1451431" y="1388126"/>
            <a:ext cx="3955138" cy="121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294" tIns="31638" rIns="63294" bIns="31638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第３７回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>
              <a:buSzPts val="3600"/>
            </a:pPr>
            <a:r>
              <a:rPr lang="ja-JP" altLang="en-US" sz="1385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アイデア対決・全国高等専門学校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>
              <a:buSzPts val="3600"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ロボットコンテスト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2024</a:t>
            </a:r>
          </a:p>
        </p:txBody>
      </p:sp>
      <p:sp>
        <p:nvSpPr>
          <p:cNvPr id="2" name="Google Shape;91;p1">
            <a:extLst>
              <a:ext uri="{FF2B5EF4-FFF2-40B4-BE49-F238E27FC236}">
                <a16:creationId xmlns:a16="http://schemas.microsoft.com/office/drawing/2014/main" id="{5C7A0897-8C63-8144-3746-6E74408300FA}"/>
              </a:ext>
            </a:extLst>
          </p:cNvPr>
          <p:cNvSpPr txBox="1"/>
          <p:nvPr/>
        </p:nvSpPr>
        <p:spPr>
          <a:xfrm>
            <a:off x="649962" y="2528764"/>
            <a:ext cx="5558075" cy="404756"/>
          </a:xfrm>
          <a:prstGeom prst="rect">
            <a:avLst/>
          </a:prstGeom>
          <a:noFill/>
          <a:ln w="38100" cap="flat" cmpd="sng">
            <a:solidFill>
              <a:srgbClr val="2E75B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294" tIns="31638" rIns="63294" bIns="31638" anchor="ctr" anchorCtr="0">
            <a:spAutoFit/>
          </a:bodyPr>
          <a:lstStyle/>
          <a:p>
            <a:pPr algn="ctr">
              <a:buSzPts val="3200"/>
            </a:pPr>
            <a:r>
              <a:rPr lang="ja-JP" altLang="en-US" sz="2215" b="1" dirty="0">
                <a:solidFill>
                  <a:schemeClr val="dk1"/>
                </a:solidFill>
                <a:latin typeface="MS Gothic"/>
                <a:ea typeface="MS Gothic"/>
                <a:sym typeface="MS Gothic"/>
              </a:rPr>
              <a:t>安全対策チェックシート</a:t>
            </a:r>
            <a:endParaRPr sz="969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7422C9-7A48-4474-AF21-85AF954AE0C3}"/>
              </a:ext>
            </a:extLst>
          </p:cNvPr>
          <p:cNvSpPr/>
          <p:nvPr/>
        </p:nvSpPr>
        <p:spPr>
          <a:xfrm>
            <a:off x="316802" y="3168502"/>
            <a:ext cx="6224393" cy="3536742"/>
          </a:xfrm>
          <a:prstGeom prst="rect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◆</a:t>
            </a:r>
            <a:r>
              <a:rPr kumimoji="1" lang="ja-JP" altLang="en-US" sz="1400" b="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自分たちが作るロボットのための「安全対策」を記入してください。</a:t>
            </a:r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sz="1400" b="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◆必ず１２以上の項目を、自分たちで考えて記入してください。</a:t>
            </a:r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 </a:t>
            </a:r>
            <a:r>
              <a:rPr kumimoji="1" lang="ja-JP" altLang="en-US" sz="1400" b="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記入サンプルに書かれている例文をコピーしないでください。</a:t>
            </a:r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◆</a:t>
            </a:r>
            <a:r>
              <a:rPr kumimoji="1" lang="ja-JP" altLang="en-US" sz="1400" b="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ＰＤＦファイルで提出してください。</a:t>
            </a:r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◆</a:t>
            </a:r>
            <a:r>
              <a:rPr kumimoji="1" lang="ja-JP" altLang="en-US" sz="1400" b="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０番 緊急連絡表」は記入・写真ともに必須です。サンプルの指示に従って</a:t>
            </a:r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 </a:t>
            </a:r>
            <a:r>
              <a:rPr kumimoji="1" lang="ja-JP" altLang="en-US" sz="1400" b="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写真を貼付してください。</a:t>
            </a:r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sz="140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◆</a:t>
            </a:r>
            <a:r>
              <a:rPr kumimoji="1" lang="ja-JP" altLang="en-US" sz="1400" b="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「０番 緊急連絡表」以外の項目は、安全対策チェックシート①の提出時には</a:t>
            </a:r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 </a:t>
            </a:r>
            <a:r>
              <a:rPr kumimoji="1" lang="ja-JP" altLang="en-US" sz="1400" b="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写真貼付は必須ではありません。また写真に撮れない内容の物は、記入の</a:t>
            </a:r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 </a:t>
            </a:r>
            <a:r>
              <a:rPr kumimoji="1" lang="ja-JP" altLang="en-US" sz="1400" b="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みでＯＫです。</a:t>
            </a:r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◆</a:t>
            </a:r>
            <a:r>
              <a:rPr kumimoji="1" lang="ja-JP" altLang="en-US" sz="1400" b="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必ず指導教員が確認し、チェック欄に、「可」又は「否」を記入してください。</a:t>
            </a:r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 </a:t>
            </a:r>
            <a:r>
              <a:rPr kumimoji="1" lang="ja-JP" altLang="en-US" sz="1400" b="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記入がないと再提出になります。</a:t>
            </a:r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endParaRPr kumimoji="1" lang="en-US" altLang="ja-JP" sz="1400" b="0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l"/>
            <a:endParaRPr kumimoji="1" lang="en-US" altLang="ja-JP" sz="1400" b="0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l"/>
            <a:endParaRPr kumimoji="1" lang="en-US" altLang="ja-JP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D7D7E3E0-1E8E-4823-BB89-7BF97FDE0065}"/>
              </a:ext>
            </a:extLst>
          </p:cNvPr>
          <p:cNvSpPr/>
          <p:nvPr/>
        </p:nvSpPr>
        <p:spPr>
          <a:xfrm>
            <a:off x="643218" y="7831433"/>
            <a:ext cx="5447493" cy="1238645"/>
          </a:xfrm>
          <a:prstGeom prst="downArrow">
            <a:avLst>
              <a:gd name="adj1" fmla="val 76904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800" dirty="0"/>
              <a:t>各チームの状況にあわせ、</a:t>
            </a:r>
            <a:r>
              <a:rPr kumimoji="1" lang="en-US" altLang="ja-JP" sz="1800" dirty="0"/>
              <a:t>12</a:t>
            </a:r>
            <a:r>
              <a:rPr kumimoji="1" lang="ja-JP" altLang="en-US" sz="1800" dirty="0"/>
              <a:t>項目以上記載しましょう！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70E13A-3236-C23A-FD66-78D19CDD9C64}"/>
              </a:ext>
            </a:extLst>
          </p:cNvPr>
          <p:cNvSpPr txBox="1">
            <a:spLocks/>
          </p:cNvSpPr>
          <p:nvPr/>
        </p:nvSpPr>
        <p:spPr>
          <a:xfrm>
            <a:off x="293011" y="161393"/>
            <a:ext cx="4966636" cy="31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249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高専ロボコン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2024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安全</a:t>
            </a:r>
            <a:r>
              <a:rPr kumimoji="1" lang="ja-JP" altLang="en-US" sz="14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対策チェックシート②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Google Shape;107;p3">
            <a:extLst>
              <a:ext uri="{FF2B5EF4-FFF2-40B4-BE49-F238E27FC236}">
                <a16:creationId xmlns:a16="http://schemas.microsoft.com/office/drawing/2014/main" id="{DE7946E1-A36E-02A6-5424-88A5CE3DFF2A}"/>
              </a:ext>
            </a:extLst>
          </p:cNvPr>
          <p:cNvSpPr txBox="1">
            <a:spLocks/>
          </p:cNvSpPr>
          <p:nvPr/>
        </p:nvSpPr>
        <p:spPr>
          <a:xfrm>
            <a:off x="5101639" y="29934"/>
            <a:ext cx="1756361" cy="48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294" tIns="31638" rIns="63294" bIns="31638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249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記入日　○月●日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9C786C54-394E-21EE-0E9C-C22D7EB2D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0424"/>
              </p:ext>
            </p:extLst>
          </p:nvPr>
        </p:nvGraphicFramePr>
        <p:xfrm>
          <a:off x="1143000" y="3429000"/>
          <a:ext cx="4572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27867400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32948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74961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C68CD9B-CBF6-07BD-6F0B-546F84943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14968"/>
              </p:ext>
            </p:extLst>
          </p:nvPr>
        </p:nvGraphicFramePr>
        <p:xfrm>
          <a:off x="128611" y="527257"/>
          <a:ext cx="6600778" cy="773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64">
                  <a:extLst>
                    <a:ext uri="{9D8B030D-6E8A-4147-A177-3AD203B41FA5}">
                      <a16:colId xmlns:a16="http://schemas.microsoft.com/office/drawing/2014/main" val="651445895"/>
                    </a:ext>
                  </a:extLst>
                </a:gridCol>
                <a:gridCol w="2221625">
                  <a:extLst>
                    <a:ext uri="{9D8B030D-6E8A-4147-A177-3AD203B41FA5}">
                      <a16:colId xmlns:a16="http://schemas.microsoft.com/office/drawing/2014/main" val="2026633117"/>
                    </a:ext>
                  </a:extLst>
                </a:gridCol>
                <a:gridCol w="1181314">
                  <a:extLst>
                    <a:ext uri="{9D8B030D-6E8A-4147-A177-3AD203B41FA5}">
                      <a16:colId xmlns:a16="http://schemas.microsoft.com/office/drawing/2014/main" val="473934280"/>
                    </a:ext>
                  </a:extLst>
                </a:gridCol>
                <a:gridCol w="2119075">
                  <a:extLst>
                    <a:ext uri="{9D8B030D-6E8A-4147-A177-3AD203B41FA5}">
                      <a16:colId xmlns:a16="http://schemas.microsoft.com/office/drawing/2014/main" val="1607814707"/>
                    </a:ext>
                  </a:extLst>
                </a:gridCol>
              </a:tblGrid>
              <a:tr h="337422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高専チーム名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安全管理責任者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（学生）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安全対策確認者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</a:t>
                      </a:r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指導教員）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学科・学年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45745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E84BEA8A-0E87-E689-D7F0-37C89CBED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69709"/>
              </p:ext>
            </p:extLst>
          </p:nvPr>
        </p:nvGraphicFramePr>
        <p:xfrm>
          <a:off x="85059" y="1398181"/>
          <a:ext cx="6687881" cy="827213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1185">
                  <a:extLst>
                    <a:ext uri="{9D8B030D-6E8A-4147-A177-3AD203B41FA5}">
                      <a16:colId xmlns:a16="http://schemas.microsoft.com/office/drawing/2014/main" val="2046779021"/>
                    </a:ext>
                  </a:extLst>
                </a:gridCol>
                <a:gridCol w="834734">
                  <a:extLst>
                    <a:ext uri="{9D8B030D-6E8A-4147-A177-3AD203B41FA5}">
                      <a16:colId xmlns:a16="http://schemas.microsoft.com/office/drawing/2014/main" val="2796049896"/>
                    </a:ext>
                  </a:extLst>
                </a:gridCol>
                <a:gridCol w="919635">
                  <a:extLst>
                    <a:ext uri="{9D8B030D-6E8A-4147-A177-3AD203B41FA5}">
                      <a16:colId xmlns:a16="http://schemas.microsoft.com/office/drawing/2014/main" val="420151808"/>
                    </a:ext>
                  </a:extLst>
                </a:gridCol>
                <a:gridCol w="1297708">
                  <a:extLst>
                    <a:ext uri="{9D8B030D-6E8A-4147-A177-3AD203B41FA5}">
                      <a16:colId xmlns:a16="http://schemas.microsoft.com/office/drawing/2014/main" val="685232035"/>
                    </a:ext>
                  </a:extLst>
                </a:gridCol>
                <a:gridCol w="1449848">
                  <a:extLst>
                    <a:ext uri="{9D8B030D-6E8A-4147-A177-3AD203B41FA5}">
                      <a16:colId xmlns:a16="http://schemas.microsoft.com/office/drawing/2014/main" val="3868305198"/>
                    </a:ext>
                  </a:extLst>
                </a:gridCol>
                <a:gridCol w="1275723">
                  <a:extLst>
                    <a:ext uri="{9D8B030D-6E8A-4147-A177-3AD203B41FA5}">
                      <a16:colId xmlns:a16="http://schemas.microsoft.com/office/drawing/2014/main" val="2776285180"/>
                    </a:ext>
                  </a:extLst>
                </a:gridCol>
                <a:gridCol w="499048">
                  <a:extLst>
                    <a:ext uri="{9D8B030D-6E8A-4147-A177-3AD203B41FA5}">
                      <a16:colId xmlns:a16="http://schemas.microsoft.com/office/drawing/2014/main" val="2902564782"/>
                    </a:ext>
                  </a:extLst>
                </a:gridCol>
              </a:tblGrid>
              <a:tr h="4249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番号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フェーズ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区分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チェック項目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想定される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事故や危険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具体的な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対策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画像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可否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3496939"/>
                  </a:ext>
                </a:extLst>
              </a:tr>
              <a:tr h="744501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０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事前準備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緊急連絡表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ケガや急病などの緊急に連絡を取らなければならない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チャート式にすることで何をすれば良いか、誰に連絡が必要かがすぐにわかるように記入する！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「緊急連絡表」を、作業場や校内に掲示してある様子の写真を貼ってください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可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363826"/>
                  </a:ext>
                </a:extLst>
              </a:tr>
              <a:tr h="86671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設計・製作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ﾛﾎﾞｯﾄ形状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鋭利部は</a:t>
                      </a: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ないか？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鋭利部がささり、切り傷や目が失明する可能性がある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鋭利部をヤスリがけし、さらに上からキャップをつけて防護する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可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4022353"/>
                  </a:ext>
                </a:extLst>
              </a:tr>
              <a:tr h="89313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設計・製作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エネルギー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バッテリーの扱いは間違っていないか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発火する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熱を帯びる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古いものは使用しない持ち運びの際は保護用の入れ物に入れる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可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986649"/>
                  </a:ext>
                </a:extLst>
              </a:tr>
              <a:tr h="88781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設計・製作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非常停止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緊急時にすぐに押せるよう、操作しやすい場所にあるか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ロボットが暴走し、怪我をする、させる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ルールブック通り</a:t>
                      </a: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黄色に赤の押しボタン式のものを取り付ける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可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5022454"/>
                  </a:ext>
                </a:extLst>
              </a:tr>
              <a:tr h="903767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練習時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可動部が巻き込まれないようにしてあるか？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手足がつぶされたり、骨折、最悪の場合切断する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カバーをかけて巻き込みがおきないようにする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可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28948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練習時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ロボットを飛ばすときの対策はできているか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床面を気づ付ける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想定外の方向へ飛ぶ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床面にべニアなどを敷く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飛ばすときは人が近くにいないようにする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可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4974050"/>
                  </a:ext>
                </a:extLst>
              </a:tr>
              <a:tr h="88781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2831022"/>
                  </a:ext>
                </a:extLst>
              </a:tr>
              <a:tr h="86655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5931001"/>
                  </a:ext>
                </a:extLst>
              </a:tr>
              <a:tr h="88250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８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9912058"/>
                  </a:ext>
                </a:extLst>
              </a:tr>
            </a:tbl>
          </a:graphicData>
        </a:graphic>
      </p:graphicFrame>
      <p:sp>
        <p:nvSpPr>
          <p:cNvPr id="13" name="楕円 12">
            <a:extLst>
              <a:ext uri="{FF2B5EF4-FFF2-40B4-BE49-F238E27FC236}">
                <a16:creationId xmlns:a16="http://schemas.microsoft.com/office/drawing/2014/main" id="{95CF9792-B25E-FF23-E7B6-2DD5F9C2CD0F}"/>
              </a:ext>
            </a:extLst>
          </p:cNvPr>
          <p:cNvSpPr/>
          <p:nvPr/>
        </p:nvSpPr>
        <p:spPr>
          <a:xfrm>
            <a:off x="1963554" y="7508993"/>
            <a:ext cx="3296093" cy="11589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サンプル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70E13A-3236-C23A-FD66-78D19CDD9C64}"/>
              </a:ext>
            </a:extLst>
          </p:cNvPr>
          <p:cNvSpPr txBox="1">
            <a:spLocks/>
          </p:cNvSpPr>
          <p:nvPr/>
        </p:nvSpPr>
        <p:spPr>
          <a:xfrm>
            <a:off x="0" y="112773"/>
            <a:ext cx="4966636" cy="31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249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高専ロボコン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2024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安全対策チェックシート②</a:t>
            </a:r>
          </a:p>
        </p:txBody>
      </p:sp>
      <p:sp>
        <p:nvSpPr>
          <p:cNvPr id="6" name="Google Shape;107;p3">
            <a:extLst>
              <a:ext uri="{FF2B5EF4-FFF2-40B4-BE49-F238E27FC236}">
                <a16:creationId xmlns:a16="http://schemas.microsoft.com/office/drawing/2014/main" id="{DE7946E1-A36E-02A6-5424-88A5CE3DFF2A}"/>
              </a:ext>
            </a:extLst>
          </p:cNvPr>
          <p:cNvSpPr txBox="1">
            <a:spLocks/>
          </p:cNvSpPr>
          <p:nvPr/>
        </p:nvSpPr>
        <p:spPr>
          <a:xfrm>
            <a:off x="5101639" y="29934"/>
            <a:ext cx="1756361" cy="48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294" tIns="31638" rIns="63294" bIns="31638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249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記入日　○月●日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9C786C54-394E-21EE-0E9C-C22D7EB2DDA8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429000"/>
          <a:ext cx="4572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27867400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32948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74961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C68CD9B-CBF6-07BD-6F0B-546F8494344B}"/>
              </a:ext>
            </a:extLst>
          </p:cNvPr>
          <p:cNvGraphicFramePr>
            <a:graphicFrameLocks noGrp="1"/>
          </p:cNvGraphicFramePr>
          <p:nvPr/>
        </p:nvGraphicFramePr>
        <p:xfrm>
          <a:off x="128611" y="527257"/>
          <a:ext cx="6600778" cy="773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64">
                  <a:extLst>
                    <a:ext uri="{9D8B030D-6E8A-4147-A177-3AD203B41FA5}">
                      <a16:colId xmlns:a16="http://schemas.microsoft.com/office/drawing/2014/main" val="651445895"/>
                    </a:ext>
                  </a:extLst>
                </a:gridCol>
                <a:gridCol w="2221625">
                  <a:extLst>
                    <a:ext uri="{9D8B030D-6E8A-4147-A177-3AD203B41FA5}">
                      <a16:colId xmlns:a16="http://schemas.microsoft.com/office/drawing/2014/main" val="2026633117"/>
                    </a:ext>
                  </a:extLst>
                </a:gridCol>
                <a:gridCol w="1181314">
                  <a:extLst>
                    <a:ext uri="{9D8B030D-6E8A-4147-A177-3AD203B41FA5}">
                      <a16:colId xmlns:a16="http://schemas.microsoft.com/office/drawing/2014/main" val="473934280"/>
                    </a:ext>
                  </a:extLst>
                </a:gridCol>
                <a:gridCol w="2119075">
                  <a:extLst>
                    <a:ext uri="{9D8B030D-6E8A-4147-A177-3AD203B41FA5}">
                      <a16:colId xmlns:a16="http://schemas.microsoft.com/office/drawing/2014/main" val="1607814707"/>
                    </a:ext>
                  </a:extLst>
                </a:gridCol>
              </a:tblGrid>
              <a:tr h="337422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高専チーム名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安全管理責任者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（学生）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安全対策確認者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</a:t>
                      </a:r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指導教員）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学科・学年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45745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E84BEA8A-0E87-E689-D7F0-37C89CBED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33956"/>
              </p:ext>
            </p:extLst>
          </p:nvPr>
        </p:nvGraphicFramePr>
        <p:xfrm>
          <a:off x="85059" y="1398181"/>
          <a:ext cx="6687881" cy="827213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1185">
                  <a:extLst>
                    <a:ext uri="{9D8B030D-6E8A-4147-A177-3AD203B41FA5}">
                      <a16:colId xmlns:a16="http://schemas.microsoft.com/office/drawing/2014/main" val="2046779021"/>
                    </a:ext>
                  </a:extLst>
                </a:gridCol>
                <a:gridCol w="834734">
                  <a:extLst>
                    <a:ext uri="{9D8B030D-6E8A-4147-A177-3AD203B41FA5}">
                      <a16:colId xmlns:a16="http://schemas.microsoft.com/office/drawing/2014/main" val="2796049896"/>
                    </a:ext>
                  </a:extLst>
                </a:gridCol>
                <a:gridCol w="919635">
                  <a:extLst>
                    <a:ext uri="{9D8B030D-6E8A-4147-A177-3AD203B41FA5}">
                      <a16:colId xmlns:a16="http://schemas.microsoft.com/office/drawing/2014/main" val="420151808"/>
                    </a:ext>
                  </a:extLst>
                </a:gridCol>
                <a:gridCol w="1297708">
                  <a:extLst>
                    <a:ext uri="{9D8B030D-6E8A-4147-A177-3AD203B41FA5}">
                      <a16:colId xmlns:a16="http://schemas.microsoft.com/office/drawing/2014/main" val="685232035"/>
                    </a:ext>
                  </a:extLst>
                </a:gridCol>
                <a:gridCol w="1449848">
                  <a:extLst>
                    <a:ext uri="{9D8B030D-6E8A-4147-A177-3AD203B41FA5}">
                      <a16:colId xmlns:a16="http://schemas.microsoft.com/office/drawing/2014/main" val="3868305198"/>
                    </a:ext>
                  </a:extLst>
                </a:gridCol>
                <a:gridCol w="1275723">
                  <a:extLst>
                    <a:ext uri="{9D8B030D-6E8A-4147-A177-3AD203B41FA5}">
                      <a16:colId xmlns:a16="http://schemas.microsoft.com/office/drawing/2014/main" val="2776285180"/>
                    </a:ext>
                  </a:extLst>
                </a:gridCol>
                <a:gridCol w="499048">
                  <a:extLst>
                    <a:ext uri="{9D8B030D-6E8A-4147-A177-3AD203B41FA5}">
                      <a16:colId xmlns:a16="http://schemas.microsoft.com/office/drawing/2014/main" val="2902564782"/>
                    </a:ext>
                  </a:extLst>
                </a:gridCol>
              </a:tblGrid>
              <a:tr h="4249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番号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フェーズ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区分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チェック項目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想定される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事故や危険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具体的な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対策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画像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可否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3496939"/>
                  </a:ext>
                </a:extLst>
              </a:tr>
              <a:tr h="744501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０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事前準備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緊急連絡表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ケガや急病などの緊急に連絡を取らなければならない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チャート式にすることで何をすれば良いか、誰に連絡が必要かがすぐにわかるように記入する！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363826"/>
                  </a:ext>
                </a:extLst>
              </a:tr>
              <a:tr h="86671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4022353"/>
                  </a:ext>
                </a:extLst>
              </a:tr>
              <a:tr h="89313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986649"/>
                  </a:ext>
                </a:extLst>
              </a:tr>
              <a:tr h="88781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5022454"/>
                  </a:ext>
                </a:extLst>
              </a:tr>
              <a:tr h="903767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28948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4974050"/>
                  </a:ext>
                </a:extLst>
              </a:tr>
              <a:tr h="88781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2831022"/>
                  </a:ext>
                </a:extLst>
              </a:tr>
              <a:tr h="86655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5931001"/>
                  </a:ext>
                </a:extLst>
              </a:tr>
              <a:tr h="88250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８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9912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26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9C786C54-394E-21EE-0E9C-C22D7EB2DDA8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429000"/>
          <a:ext cx="4572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27867400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32948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74961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E84BEA8A-0E87-E689-D7F0-37C89CBED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57541"/>
              </p:ext>
            </p:extLst>
          </p:nvPr>
        </p:nvGraphicFramePr>
        <p:xfrm>
          <a:off x="85059" y="106325"/>
          <a:ext cx="6687881" cy="929263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1185">
                  <a:extLst>
                    <a:ext uri="{9D8B030D-6E8A-4147-A177-3AD203B41FA5}">
                      <a16:colId xmlns:a16="http://schemas.microsoft.com/office/drawing/2014/main" val="2046779021"/>
                    </a:ext>
                  </a:extLst>
                </a:gridCol>
                <a:gridCol w="834734">
                  <a:extLst>
                    <a:ext uri="{9D8B030D-6E8A-4147-A177-3AD203B41FA5}">
                      <a16:colId xmlns:a16="http://schemas.microsoft.com/office/drawing/2014/main" val="2796049896"/>
                    </a:ext>
                  </a:extLst>
                </a:gridCol>
                <a:gridCol w="919635">
                  <a:extLst>
                    <a:ext uri="{9D8B030D-6E8A-4147-A177-3AD203B41FA5}">
                      <a16:colId xmlns:a16="http://schemas.microsoft.com/office/drawing/2014/main" val="420151808"/>
                    </a:ext>
                  </a:extLst>
                </a:gridCol>
                <a:gridCol w="1297708">
                  <a:extLst>
                    <a:ext uri="{9D8B030D-6E8A-4147-A177-3AD203B41FA5}">
                      <a16:colId xmlns:a16="http://schemas.microsoft.com/office/drawing/2014/main" val="685232035"/>
                    </a:ext>
                  </a:extLst>
                </a:gridCol>
                <a:gridCol w="1449848">
                  <a:extLst>
                    <a:ext uri="{9D8B030D-6E8A-4147-A177-3AD203B41FA5}">
                      <a16:colId xmlns:a16="http://schemas.microsoft.com/office/drawing/2014/main" val="3868305198"/>
                    </a:ext>
                  </a:extLst>
                </a:gridCol>
                <a:gridCol w="1275723">
                  <a:extLst>
                    <a:ext uri="{9D8B030D-6E8A-4147-A177-3AD203B41FA5}">
                      <a16:colId xmlns:a16="http://schemas.microsoft.com/office/drawing/2014/main" val="2776285180"/>
                    </a:ext>
                  </a:extLst>
                </a:gridCol>
                <a:gridCol w="499048">
                  <a:extLst>
                    <a:ext uri="{9D8B030D-6E8A-4147-A177-3AD203B41FA5}">
                      <a16:colId xmlns:a16="http://schemas.microsoft.com/office/drawing/2014/main" val="2902564782"/>
                    </a:ext>
                  </a:extLst>
                </a:gridCol>
              </a:tblGrid>
              <a:tr h="4249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番号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フェーズ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区分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チェック項目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想定される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事故や危険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具体的な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対策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画像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可否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3496939"/>
                  </a:ext>
                </a:extLst>
              </a:tr>
              <a:tr h="86671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９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4022353"/>
                  </a:ext>
                </a:extLst>
              </a:tr>
              <a:tr h="89313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１０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986649"/>
                  </a:ext>
                </a:extLst>
              </a:tr>
              <a:tr h="88781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１１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5022454"/>
                  </a:ext>
                </a:extLst>
              </a:tr>
              <a:tr h="903767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１２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28948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１３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4974050"/>
                  </a:ext>
                </a:extLst>
              </a:tr>
              <a:tr h="88781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１４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2831022"/>
                  </a:ext>
                </a:extLst>
              </a:tr>
              <a:tr h="86655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１５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5931001"/>
                  </a:ext>
                </a:extLst>
              </a:tr>
              <a:tr h="88250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１６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9912058"/>
                  </a:ext>
                </a:extLst>
              </a:tr>
              <a:tr h="88250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１８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04776946"/>
                  </a:ext>
                </a:extLst>
              </a:tr>
              <a:tr h="88250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１９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622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11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7232</TotalTime>
  <Words>623</Words>
  <Application>Microsoft Office PowerPoint</Application>
  <PresentationFormat>A4 210 x 297 mm</PresentationFormat>
  <Paragraphs>138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BIZ UDPゴシック</vt:lpstr>
      <vt:lpstr>MS Gothic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sakai fumiya</dc:creator>
  <cp:lastModifiedBy>仲村　幸子</cp:lastModifiedBy>
  <cp:revision>17</cp:revision>
  <dcterms:created xsi:type="dcterms:W3CDTF">2019-11-17T08:11:33Z</dcterms:created>
  <dcterms:modified xsi:type="dcterms:W3CDTF">2024-07-09T03:08:18Z</dcterms:modified>
</cp:coreProperties>
</file>