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70" r:id="rId3"/>
    <p:sldId id="276" r:id="rId4"/>
    <p:sldId id="258" r:id="rId5"/>
    <p:sldId id="260" r:id="rId6"/>
    <p:sldId id="274" r:id="rId7"/>
    <p:sldId id="273" r:id="rId8"/>
    <p:sldId id="272" r:id="rId9"/>
    <p:sldId id="275" r:id="rId10"/>
    <p:sldId id="277" r:id="rId11"/>
    <p:sldId id="265" r:id="rId12"/>
    <p:sldId id="268" r:id="rId13"/>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UEekeQK0LFW9TFrXktnfh0kr+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0852E-0AAE-4266-9C15-84E9B06E1479}" v="1" dt="2024-04-15T04:26:01.731"/>
  </p1510:revLst>
</p1510:revInfo>
</file>

<file path=ppt/tableStyles.xml><?xml version="1.0" encoding="utf-8"?>
<a:tblStyleLst xmlns:a="http://schemas.openxmlformats.org/drawingml/2006/main" def="{849DE5FC-D73B-4EBC-8A1B-07B2455009F4}">
  <a:tblStyle styleId="{849DE5FC-D73B-4EBC-8A1B-07B2455009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C411402-2727-4F30-BA21-1AD1070A9D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1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1844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32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7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23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smtClean="0">
                <a:solidFill>
                  <a:schemeClr val="dk1"/>
                </a:solidFill>
                <a:latin typeface="Arial"/>
                <a:ea typeface="Arial"/>
                <a:cs typeface="Arial"/>
                <a:sym typeface="Arial"/>
              </a:rPr>
              <a:t>2</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887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709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94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6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516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54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245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692"/>
              </a:spcBef>
              <a:spcAft>
                <a:spcPts val="0"/>
              </a:spcAft>
              <a:buClr>
                <a:schemeClr val="dk1"/>
              </a:buClr>
              <a:buSzPts val="2400"/>
              <a:buNone/>
              <a:defRPr sz="1662"/>
            </a:lvl1pPr>
            <a:lvl2pPr lvl="1" algn="ctr">
              <a:lnSpc>
                <a:spcPct val="90000"/>
              </a:lnSpc>
              <a:spcBef>
                <a:spcPts val="346"/>
              </a:spcBef>
              <a:spcAft>
                <a:spcPts val="0"/>
              </a:spcAft>
              <a:buClr>
                <a:schemeClr val="dk1"/>
              </a:buClr>
              <a:buSzPts val="2000"/>
              <a:buNone/>
              <a:defRPr sz="1385"/>
            </a:lvl2pPr>
            <a:lvl3pPr lvl="2" algn="ctr">
              <a:lnSpc>
                <a:spcPct val="90000"/>
              </a:lnSpc>
              <a:spcBef>
                <a:spcPts val="346"/>
              </a:spcBef>
              <a:spcAft>
                <a:spcPts val="0"/>
              </a:spcAft>
              <a:buClr>
                <a:schemeClr val="dk1"/>
              </a:buClr>
              <a:buSzPts val="1800"/>
              <a:buNone/>
              <a:defRPr sz="1246"/>
            </a:lvl3pPr>
            <a:lvl4pPr lvl="3" algn="ctr">
              <a:lnSpc>
                <a:spcPct val="90000"/>
              </a:lnSpc>
              <a:spcBef>
                <a:spcPts val="346"/>
              </a:spcBef>
              <a:spcAft>
                <a:spcPts val="0"/>
              </a:spcAft>
              <a:buClr>
                <a:schemeClr val="dk1"/>
              </a:buClr>
              <a:buSzPts val="1600"/>
              <a:buNone/>
              <a:defRPr sz="1108"/>
            </a:lvl4pPr>
            <a:lvl5pPr lvl="4" algn="ctr">
              <a:lnSpc>
                <a:spcPct val="90000"/>
              </a:lnSpc>
              <a:spcBef>
                <a:spcPts val="346"/>
              </a:spcBef>
              <a:spcAft>
                <a:spcPts val="0"/>
              </a:spcAft>
              <a:buClr>
                <a:schemeClr val="dk1"/>
              </a:buClr>
              <a:buSzPts val="1600"/>
              <a:buNone/>
              <a:defRPr sz="1108"/>
            </a:lvl5pPr>
            <a:lvl6pPr lvl="5" algn="ctr">
              <a:lnSpc>
                <a:spcPct val="90000"/>
              </a:lnSpc>
              <a:spcBef>
                <a:spcPts val="346"/>
              </a:spcBef>
              <a:spcAft>
                <a:spcPts val="0"/>
              </a:spcAft>
              <a:buClr>
                <a:schemeClr val="dk1"/>
              </a:buClr>
              <a:buSzPts val="1600"/>
              <a:buNone/>
              <a:defRPr sz="1108"/>
            </a:lvl6pPr>
            <a:lvl7pPr lvl="6" algn="ctr">
              <a:lnSpc>
                <a:spcPct val="90000"/>
              </a:lnSpc>
              <a:spcBef>
                <a:spcPts val="346"/>
              </a:spcBef>
              <a:spcAft>
                <a:spcPts val="0"/>
              </a:spcAft>
              <a:buClr>
                <a:schemeClr val="dk1"/>
              </a:buClr>
              <a:buSzPts val="1600"/>
              <a:buNone/>
              <a:defRPr sz="1108"/>
            </a:lvl7pPr>
            <a:lvl8pPr lvl="7" algn="ctr">
              <a:lnSpc>
                <a:spcPct val="90000"/>
              </a:lnSpc>
              <a:spcBef>
                <a:spcPts val="346"/>
              </a:spcBef>
              <a:spcAft>
                <a:spcPts val="0"/>
              </a:spcAft>
              <a:buClr>
                <a:schemeClr val="dk1"/>
              </a:buClr>
              <a:buSzPts val="1600"/>
              <a:buNone/>
              <a:defRPr sz="1108"/>
            </a:lvl8pPr>
            <a:lvl9pPr lvl="8" algn="ctr">
              <a:lnSpc>
                <a:spcPct val="90000"/>
              </a:lnSpc>
              <a:spcBef>
                <a:spcPts val="346"/>
              </a:spcBef>
              <a:spcAft>
                <a:spcPts val="0"/>
              </a:spcAft>
              <a:buClr>
                <a:schemeClr val="dk1"/>
              </a:buClr>
              <a:buSzPts val="1600"/>
              <a:buNone/>
              <a:defRPr sz="1108"/>
            </a:lvl9pPr>
          </a:lstStyle>
          <a:p>
            <a:endParaRPr/>
          </a:p>
        </p:txBody>
      </p:sp>
      <p:sp>
        <p:nvSpPr>
          <p:cNvPr id="18" name="Google Shape;18;p1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5200709" y="9200489"/>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286368" y="2822136"/>
            <a:ext cx="6285266" cy="5915025"/>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1449697" y="3985465"/>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550678" y="2549569"/>
            <a:ext cx="8394877" cy="4350544"/>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8"/>
          <p:cNvSpPr/>
          <p:nvPr/>
        </p:nvSpPr>
        <p:spPr>
          <a:xfrm>
            <a:off x="0" y="7525"/>
            <a:ext cx="6858000" cy="476518"/>
          </a:xfrm>
          <a:prstGeom prst="rect">
            <a:avLst/>
          </a:prstGeom>
          <a:solidFill>
            <a:srgbClr val="BBD6EE"/>
          </a:solidFill>
          <a:ln>
            <a:noFill/>
          </a:ln>
        </p:spPr>
        <p:txBody>
          <a:bodyPr spcFirstLastPara="1" wrap="square" lIns="63294" tIns="31638" rIns="63294" bIns="3163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46" b="0" i="0" u="none" strike="noStrike" cap="none">
              <a:solidFill>
                <a:schemeClr val="lt1"/>
              </a:solidFill>
              <a:latin typeface="Calibri"/>
              <a:ea typeface="Calibri"/>
              <a:cs typeface="Calibri"/>
              <a:sym typeface="Calibri"/>
            </a:endParaRPr>
          </a:p>
        </p:txBody>
      </p:sp>
      <p:sp>
        <p:nvSpPr>
          <p:cNvPr id="23" name="Google Shape;23;p18"/>
          <p:cNvSpPr txBox="1">
            <a:spLocks noGrp="1"/>
          </p:cNvSpPr>
          <p:nvPr>
            <p:ph type="title"/>
          </p:nvPr>
        </p:nvSpPr>
        <p:spPr>
          <a:xfrm>
            <a:off x="64287" y="7525"/>
            <a:ext cx="6407454" cy="4303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Calibri"/>
              <a:buNone/>
              <a:defRPr sz="24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18"/>
          <p:cNvSpPr txBox="1">
            <a:spLocks noGrp="1"/>
          </p:cNvSpPr>
          <p:nvPr>
            <p:ph type="body" idx="1"/>
          </p:nvPr>
        </p:nvSpPr>
        <p:spPr>
          <a:xfrm>
            <a:off x="225272" y="1590795"/>
            <a:ext cx="6407454" cy="734440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25" name="Google Shape;25;p18"/>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467917" y="2469625"/>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467917" y="6629228"/>
            <a:ext cx="5915025" cy="216693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2400"/>
              <a:buNone/>
              <a:defRPr sz="1662">
                <a:solidFill>
                  <a:schemeClr val="dk1"/>
                </a:solidFill>
              </a:defRPr>
            </a:lvl1pPr>
            <a:lvl2pPr marL="633039" lvl="1" indent="-158260" algn="l">
              <a:lnSpc>
                <a:spcPct val="90000"/>
              </a:lnSpc>
              <a:spcBef>
                <a:spcPts val="346"/>
              </a:spcBef>
              <a:spcAft>
                <a:spcPts val="0"/>
              </a:spcAft>
              <a:buClr>
                <a:srgbClr val="888888"/>
              </a:buClr>
              <a:buSzPts val="2000"/>
              <a:buNone/>
              <a:defRPr sz="1385">
                <a:solidFill>
                  <a:srgbClr val="888888"/>
                </a:solidFill>
              </a:defRPr>
            </a:lvl2pPr>
            <a:lvl3pPr marL="949559" lvl="2" indent="-158260" algn="l">
              <a:lnSpc>
                <a:spcPct val="90000"/>
              </a:lnSpc>
              <a:spcBef>
                <a:spcPts val="346"/>
              </a:spcBef>
              <a:spcAft>
                <a:spcPts val="0"/>
              </a:spcAft>
              <a:buClr>
                <a:srgbClr val="888888"/>
              </a:buClr>
              <a:buSzPts val="1800"/>
              <a:buNone/>
              <a:defRPr sz="1246">
                <a:solidFill>
                  <a:srgbClr val="888888"/>
                </a:solidFill>
              </a:defRPr>
            </a:lvl3pPr>
            <a:lvl4pPr marL="1266078" lvl="3" indent="-158260" algn="l">
              <a:lnSpc>
                <a:spcPct val="90000"/>
              </a:lnSpc>
              <a:spcBef>
                <a:spcPts val="346"/>
              </a:spcBef>
              <a:spcAft>
                <a:spcPts val="0"/>
              </a:spcAft>
              <a:buClr>
                <a:srgbClr val="888888"/>
              </a:buClr>
              <a:buSzPts val="1600"/>
              <a:buNone/>
              <a:defRPr sz="1108">
                <a:solidFill>
                  <a:srgbClr val="888888"/>
                </a:solidFill>
              </a:defRPr>
            </a:lvl4pPr>
            <a:lvl5pPr marL="1582598" lvl="4" indent="-158260" algn="l">
              <a:lnSpc>
                <a:spcPct val="90000"/>
              </a:lnSpc>
              <a:spcBef>
                <a:spcPts val="346"/>
              </a:spcBef>
              <a:spcAft>
                <a:spcPts val="0"/>
              </a:spcAft>
              <a:buClr>
                <a:srgbClr val="888888"/>
              </a:buClr>
              <a:buSzPts val="1600"/>
              <a:buNone/>
              <a:defRPr sz="1108">
                <a:solidFill>
                  <a:srgbClr val="888888"/>
                </a:solidFill>
              </a:defRPr>
            </a:lvl5pPr>
            <a:lvl6pPr marL="1899117" lvl="5" indent="-158260" algn="l">
              <a:lnSpc>
                <a:spcPct val="90000"/>
              </a:lnSpc>
              <a:spcBef>
                <a:spcPts val="346"/>
              </a:spcBef>
              <a:spcAft>
                <a:spcPts val="0"/>
              </a:spcAft>
              <a:buClr>
                <a:srgbClr val="888888"/>
              </a:buClr>
              <a:buSzPts val="1600"/>
              <a:buNone/>
              <a:defRPr sz="1108">
                <a:solidFill>
                  <a:srgbClr val="888888"/>
                </a:solidFill>
              </a:defRPr>
            </a:lvl6pPr>
            <a:lvl7pPr marL="2215637" lvl="6" indent="-158260" algn="l">
              <a:lnSpc>
                <a:spcPct val="90000"/>
              </a:lnSpc>
              <a:spcBef>
                <a:spcPts val="346"/>
              </a:spcBef>
              <a:spcAft>
                <a:spcPts val="0"/>
              </a:spcAft>
              <a:buClr>
                <a:srgbClr val="888888"/>
              </a:buClr>
              <a:buSzPts val="1600"/>
              <a:buNone/>
              <a:defRPr sz="1108">
                <a:solidFill>
                  <a:srgbClr val="888888"/>
                </a:solidFill>
              </a:defRPr>
            </a:lvl7pPr>
            <a:lvl8pPr marL="2532156" lvl="7" indent="-158260" algn="l">
              <a:lnSpc>
                <a:spcPct val="90000"/>
              </a:lnSpc>
              <a:spcBef>
                <a:spcPts val="346"/>
              </a:spcBef>
              <a:spcAft>
                <a:spcPts val="0"/>
              </a:spcAft>
              <a:buClr>
                <a:srgbClr val="888888"/>
              </a:buClr>
              <a:buSzPts val="1600"/>
              <a:buNone/>
              <a:defRPr sz="1108">
                <a:solidFill>
                  <a:srgbClr val="888888"/>
                </a:solidFill>
              </a:defRPr>
            </a:lvl8pPr>
            <a:lvl9pPr marL="2848676" lvl="8" indent="-158260" algn="l">
              <a:lnSpc>
                <a:spcPct val="90000"/>
              </a:lnSpc>
              <a:spcBef>
                <a:spcPts val="346"/>
              </a:spcBef>
              <a:spcAft>
                <a:spcPts val="0"/>
              </a:spcAft>
              <a:buClr>
                <a:srgbClr val="888888"/>
              </a:buClr>
              <a:buSzPts val="1600"/>
              <a:buNone/>
              <a:defRPr sz="1108">
                <a:solidFill>
                  <a:srgbClr val="888888"/>
                </a:solidFill>
              </a:defRPr>
            </a:lvl9pPr>
          </a:lstStyle>
          <a:p>
            <a:endParaRPr/>
          </a:p>
        </p:txBody>
      </p:sp>
      <p:sp>
        <p:nvSpPr>
          <p:cNvPr id="31" name="Google Shape;31;p19"/>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72381"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472382" y="2428347"/>
            <a:ext cx="2901255"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4" name="Google Shape;44;p21"/>
          <p:cNvSpPr txBox="1">
            <a:spLocks noGrp="1"/>
          </p:cNvSpPr>
          <p:nvPr>
            <p:ph type="body" idx="2"/>
          </p:nvPr>
        </p:nvSpPr>
        <p:spPr>
          <a:xfrm>
            <a:off x="472382" y="3618442"/>
            <a:ext cx="2901255"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6" name="Google Shape;46;p2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2915543" y="1426284"/>
            <a:ext cx="3471863" cy="7039681"/>
          </a:xfrm>
          <a:prstGeom prst="rect">
            <a:avLst/>
          </a:prstGeom>
          <a:noFill/>
          <a:ln>
            <a:noFill/>
          </a:ln>
        </p:spPr>
        <p:txBody>
          <a:bodyPr spcFirstLastPara="1" wrap="square" lIns="91425" tIns="45700" rIns="91425" bIns="45700" anchor="t" anchorCtr="0">
            <a:normAutofit/>
          </a:bodyPr>
          <a:lstStyle>
            <a:lvl1pPr marL="316520" lvl="0" indent="-298935" algn="l">
              <a:lnSpc>
                <a:spcPct val="90000"/>
              </a:lnSpc>
              <a:spcBef>
                <a:spcPts val="692"/>
              </a:spcBef>
              <a:spcAft>
                <a:spcPts val="0"/>
              </a:spcAft>
              <a:buClr>
                <a:schemeClr val="dk1"/>
              </a:buClr>
              <a:buSzPts val="3200"/>
              <a:buChar char="•"/>
              <a:defRPr sz="2215"/>
            </a:lvl1pPr>
            <a:lvl2pPr marL="633039" lvl="1" indent="-281351" algn="l">
              <a:lnSpc>
                <a:spcPct val="90000"/>
              </a:lnSpc>
              <a:spcBef>
                <a:spcPts val="346"/>
              </a:spcBef>
              <a:spcAft>
                <a:spcPts val="0"/>
              </a:spcAft>
              <a:buClr>
                <a:schemeClr val="dk1"/>
              </a:buClr>
              <a:buSzPts val="2800"/>
              <a:buChar char="•"/>
              <a:defRPr sz="1938"/>
            </a:lvl2pPr>
            <a:lvl3pPr marL="949559" lvl="2" indent="-263766" algn="l">
              <a:lnSpc>
                <a:spcPct val="90000"/>
              </a:lnSpc>
              <a:spcBef>
                <a:spcPts val="346"/>
              </a:spcBef>
              <a:spcAft>
                <a:spcPts val="0"/>
              </a:spcAft>
              <a:buClr>
                <a:schemeClr val="dk1"/>
              </a:buClr>
              <a:buSzPts val="2400"/>
              <a:buChar char="•"/>
              <a:defRPr sz="1662"/>
            </a:lvl3pPr>
            <a:lvl4pPr marL="1266078" lvl="3" indent="-246182" algn="l">
              <a:lnSpc>
                <a:spcPct val="90000"/>
              </a:lnSpc>
              <a:spcBef>
                <a:spcPts val="346"/>
              </a:spcBef>
              <a:spcAft>
                <a:spcPts val="0"/>
              </a:spcAft>
              <a:buClr>
                <a:schemeClr val="dk1"/>
              </a:buClr>
              <a:buSzPts val="2000"/>
              <a:buChar char="•"/>
              <a:defRPr sz="1385"/>
            </a:lvl4pPr>
            <a:lvl5pPr marL="1582598" lvl="4" indent="-246182" algn="l">
              <a:lnSpc>
                <a:spcPct val="90000"/>
              </a:lnSpc>
              <a:spcBef>
                <a:spcPts val="346"/>
              </a:spcBef>
              <a:spcAft>
                <a:spcPts val="0"/>
              </a:spcAft>
              <a:buClr>
                <a:schemeClr val="dk1"/>
              </a:buClr>
              <a:buSzPts val="2000"/>
              <a:buChar char="•"/>
              <a:defRPr sz="1385"/>
            </a:lvl5pPr>
            <a:lvl6pPr marL="1899117" lvl="5" indent="-246182" algn="l">
              <a:lnSpc>
                <a:spcPct val="90000"/>
              </a:lnSpc>
              <a:spcBef>
                <a:spcPts val="346"/>
              </a:spcBef>
              <a:spcAft>
                <a:spcPts val="0"/>
              </a:spcAft>
              <a:buClr>
                <a:schemeClr val="dk1"/>
              </a:buClr>
              <a:buSzPts val="2000"/>
              <a:buChar char="•"/>
              <a:defRPr sz="1385"/>
            </a:lvl6pPr>
            <a:lvl7pPr marL="2215637" lvl="6" indent="-246182" algn="l">
              <a:lnSpc>
                <a:spcPct val="90000"/>
              </a:lnSpc>
              <a:spcBef>
                <a:spcPts val="346"/>
              </a:spcBef>
              <a:spcAft>
                <a:spcPts val="0"/>
              </a:spcAft>
              <a:buClr>
                <a:schemeClr val="dk1"/>
              </a:buClr>
              <a:buSzPts val="2000"/>
              <a:buChar char="•"/>
              <a:defRPr sz="1385"/>
            </a:lvl7pPr>
            <a:lvl8pPr marL="2532156" lvl="7" indent="-246182" algn="l">
              <a:lnSpc>
                <a:spcPct val="90000"/>
              </a:lnSpc>
              <a:spcBef>
                <a:spcPts val="346"/>
              </a:spcBef>
              <a:spcAft>
                <a:spcPts val="0"/>
              </a:spcAft>
              <a:buClr>
                <a:schemeClr val="dk1"/>
              </a:buClr>
              <a:buSzPts val="2000"/>
              <a:buChar char="•"/>
              <a:defRPr sz="1385"/>
            </a:lvl8pPr>
            <a:lvl9pPr marL="2848676" lvl="8" indent="-246182" algn="l">
              <a:lnSpc>
                <a:spcPct val="90000"/>
              </a:lnSpc>
              <a:spcBef>
                <a:spcPts val="346"/>
              </a:spcBef>
              <a:spcAft>
                <a:spcPts val="0"/>
              </a:spcAft>
              <a:buClr>
                <a:schemeClr val="dk1"/>
              </a:buClr>
              <a:buSzPts val="2000"/>
              <a:buChar char="•"/>
              <a:defRPr sz="1385"/>
            </a:lvl9pPr>
          </a:lstStyle>
          <a:p>
            <a:endParaRPr/>
          </a:p>
        </p:txBody>
      </p:sp>
      <p:sp>
        <p:nvSpPr>
          <p:cNvPr id="62" name="Google Shape;62;p24"/>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63" name="Google Shape;63;p24"/>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a:spLocks noGrp="1"/>
          </p:cNvSpPr>
          <p:nvPr>
            <p:ph type="pic" idx="2"/>
          </p:nvPr>
        </p:nvSpPr>
        <p:spPr>
          <a:xfrm>
            <a:off x="2915543" y="1426284"/>
            <a:ext cx="3471863" cy="7039681"/>
          </a:xfrm>
          <a:prstGeom prst="rect">
            <a:avLst/>
          </a:prstGeom>
          <a:noFill/>
          <a:ln>
            <a:noFill/>
          </a:ln>
        </p:spPr>
      </p:sp>
      <p:sp>
        <p:nvSpPr>
          <p:cNvPr id="69" name="Google Shape;69;p25"/>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70" name="Google Shape;70;p25"/>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4" name="Google Shape;94;p1"/>
          <p:cNvSpPr/>
          <p:nvPr/>
        </p:nvSpPr>
        <p:spPr>
          <a:xfrm>
            <a:off x="681002" y="8672977"/>
            <a:ext cx="5452218" cy="310115"/>
          </a:xfrm>
          <a:prstGeom prst="rect">
            <a:avLst/>
          </a:prstGeom>
          <a:noFill/>
          <a:ln>
            <a:noFill/>
          </a:ln>
        </p:spPr>
        <p:txBody>
          <a:bodyPr spcFirstLastPara="1" wrap="square" lIns="63294" tIns="31638" rIns="63294" bIns="31638" anchor="t" anchorCtr="0">
            <a:spAutoFit/>
          </a:bodyPr>
          <a:lstStyle/>
          <a:p>
            <a:pPr>
              <a:buSzPts val="1400"/>
            </a:pPr>
            <a:r>
              <a:rPr lang="ja-JP" altLang="en-US" sz="1600" b="1" dirty="0">
                <a:latin typeface="BIZ UDPゴシック" panose="020B0400000000000000" pitchFamily="50" charset="-128"/>
                <a:ea typeface="BIZ UDPゴシック" panose="020B0400000000000000" pitchFamily="50" charset="-128"/>
                <a:cs typeface="MS Gothic"/>
                <a:sym typeface="MS Gothic"/>
              </a:rPr>
              <a:t>＊再提出時には日付と提出回数を更新してください</a:t>
            </a:r>
            <a:endParaRPr sz="1600" dirty="0">
              <a:solidFill>
                <a:schemeClr val="dk1"/>
              </a:solidFill>
              <a:latin typeface="BIZ UDPゴシック" panose="020B0400000000000000" pitchFamily="50" charset="-128"/>
              <a:ea typeface="BIZ UDPゴシック" panose="020B0400000000000000" pitchFamily="50" charset="-128"/>
              <a:cs typeface="Calibri"/>
              <a:sym typeface="Calibri"/>
            </a:endParaRPr>
          </a:p>
        </p:txBody>
      </p:sp>
      <p:graphicFrame>
        <p:nvGraphicFramePr>
          <p:cNvPr id="90" name="Google Shape;90;p1"/>
          <p:cNvGraphicFramePr/>
          <p:nvPr>
            <p:extLst>
              <p:ext uri="{D42A27DB-BD31-4B8C-83A1-F6EECF244321}">
                <p14:modId xmlns:p14="http://schemas.microsoft.com/office/powerpoint/2010/main" val="1296594563"/>
              </p:ext>
            </p:extLst>
          </p:nvPr>
        </p:nvGraphicFramePr>
        <p:xfrm>
          <a:off x="649963" y="3814941"/>
          <a:ext cx="5558075" cy="2276118"/>
        </p:xfrm>
        <a:graphic>
          <a:graphicData uri="http://schemas.openxmlformats.org/drawingml/2006/table">
            <a:tbl>
              <a:tblPr firstCol="1">
                <a:noFill/>
                <a:tableStyleId>{849DE5FC-D73B-4EBC-8A1B-07B2455009F4}</a:tableStyleId>
              </a:tblPr>
              <a:tblGrid>
                <a:gridCol w="1219995">
                  <a:extLst>
                    <a:ext uri="{9D8B030D-6E8A-4147-A177-3AD203B41FA5}">
                      <a16:colId xmlns:a16="http://schemas.microsoft.com/office/drawing/2014/main" val="20000"/>
                    </a:ext>
                  </a:extLst>
                </a:gridCol>
                <a:gridCol w="822367">
                  <a:extLst>
                    <a:ext uri="{9D8B030D-6E8A-4147-A177-3AD203B41FA5}">
                      <a16:colId xmlns:a16="http://schemas.microsoft.com/office/drawing/2014/main" val="20001"/>
                    </a:ext>
                  </a:extLst>
                </a:gridCol>
                <a:gridCol w="3515713">
                  <a:extLst>
                    <a:ext uri="{9D8B030D-6E8A-4147-A177-3AD203B41FA5}">
                      <a16:colId xmlns:a16="http://schemas.microsoft.com/office/drawing/2014/main" val="20002"/>
                    </a:ext>
                  </a:extLst>
                </a:gridCol>
              </a:tblGrid>
              <a:tr h="192036">
                <a:tc gridSpan="2">
                  <a:txBody>
                    <a:bodyPr/>
                    <a:lstStyle/>
                    <a:p>
                      <a:pPr marL="0" marR="0" lvl="0" indent="0" algn="ctr" rtl="0">
                        <a:lnSpc>
                          <a:spcPct val="100000"/>
                        </a:lnSpc>
                        <a:spcBef>
                          <a:spcPts val="0"/>
                        </a:spcBef>
                        <a:spcAft>
                          <a:spcPts val="0"/>
                        </a:spcAft>
                        <a:buClr>
                          <a:srgbClr val="000000"/>
                        </a:buClr>
                        <a:buSzPts val="1800"/>
                        <a:buFont typeface="Arial"/>
                        <a:buNone/>
                      </a:pPr>
                      <a:r>
                        <a:rPr lang="ja-JP" sz="1050" u="none" strike="noStrike" cap="none" dirty="0">
                          <a:latin typeface="BIZ UDPゴシック" panose="020B0400000000000000" pitchFamily="50" charset="-128"/>
                          <a:ea typeface="BIZ UDPゴシック" panose="020B0400000000000000" pitchFamily="50" charset="-128"/>
                        </a:rPr>
                        <a:t>高専（キャンパス）名</a:t>
                      </a:r>
                      <a:r>
                        <a:rPr lang="ja-JP" altLang="en-US" sz="1050" u="none" strike="noStrike" cap="none" dirty="0">
                          <a:latin typeface="BIZ UDPゴシック" panose="020B0400000000000000" pitchFamily="50" charset="-128"/>
                          <a:ea typeface="BIZ UDPゴシック" panose="020B0400000000000000" pitchFamily="50" charset="-128"/>
                        </a:rPr>
                        <a:t>　</a:t>
                      </a:r>
                      <a:endParaRPr lang="en-US" altLang="ja-JP" sz="1050" u="none" strike="noStrike" cap="none" dirty="0">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チーム名（</a:t>
                      </a:r>
                      <a:r>
                        <a:rPr lang="en-US" altLang="ja-JP" sz="1050" u="none" strike="noStrike" cap="none" dirty="0" err="1">
                          <a:latin typeface="BIZ UDPゴシック" panose="020B0400000000000000" pitchFamily="50" charset="-128"/>
                          <a:ea typeface="BIZ UDPゴシック" panose="020B0400000000000000" pitchFamily="50" charset="-128"/>
                        </a:rPr>
                        <a:t>AorB</a:t>
                      </a:r>
                      <a:r>
                        <a:rPr lang="ja-JP" altLang="en-US" sz="1050" u="none" strike="noStrike" cap="none" dirty="0">
                          <a:latin typeface="BIZ UDPゴシック" panose="020B0400000000000000" pitchFamily="50" charset="-128"/>
                          <a:ea typeface="BIZ UDPゴシック" panose="020B0400000000000000" pitchFamily="50" charset="-128"/>
                        </a:rPr>
                        <a:t>）　</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ja-JP"/>
                    </a:p>
                  </a:txBody>
                  <a:tcPr>
                    <a:lnL w="12700" cap="flat" cmpd="sng" algn="ctr">
                      <a:solidFill>
                        <a:schemeClr val="dk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24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4323">
                <a:tc rowSpan="4">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指導教員</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769">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所属・学科</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40284"/>
                  </a:ext>
                </a:extLst>
              </a:tr>
              <a:tr h="303913">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ﾒｰﾙｱﾄﾞﾚｽ</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508808"/>
                  </a:ext>
                </a:extLst>
              </a:tr>
              <a:tr h="318911">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電話番号</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212344"/>
                  </a:ext>
                </a:extLst>
              </a:tr>
              <a:tr h="298556">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チームリーダー</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350552"/>
                  </a:ext>
                </a:extLst>
              </a:tr>
              <a:tr h="310294">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学科・学年</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081477"/>
                  </a:ext>
                </a:extLst>
              </a:tr>
            </a:tbl>
          </a:graphicData>
        </a:graphic>
      </p:graphicFrame>
      <p:sp>
        <p:nvSpPr>
          <p:cNvPr id="91" name="Google Shape;91;p1"/>
          <p:cNvSpPr txBox="1"/>
          <p:nvPr/>
        </p:nvSpPr>
        <p:spPr>
          <a:xfrm>
            <a:off x="681004" y="8177065"/>
            <a:ext cx="5495992"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　　　</a:t>
            </a:r>
            <a:r>
              <a:rPr lang="ja-JP" altLang="en-US" sz="2215" b="1" dirty="0">
                <a:solidFill>
                  <a:schemeClr val="dk1"/>
                </a:solidFill>
                <a:latin typeface="BIZ UDPゴシック" panose="020B0400000000000000" pitchFamily="50" charset="-128"/>
                <a:ea typeface="BIZ UDPゴシック" panose="020B0400000000000000" pitchFamily="50" charset="-128"/>
                <a:cs typeface="MS Gothic"/>
                <a:sym typeface="MS Gothic"/>
              </a:rPr>
              <a:t>月　　　日　／　提出１回目</a:t>
            </a:r>
            <a:endParaRPr sz="969" dirty="0">
              <a:latin typeface="BIZ UDPゴシック" panose="020B0400000000000000" pitchFamily="50" charset="-128"/>
              <a:ea typeface="BIZ UDPゴシック" panose="020B0400000000000000" pitchFamily="50" charset="-128"/>
            </a:endParaRPr>
          </a:p>
        </p:txBody>
      </p:sp>
      <p:sp>
        <p:nvSpPr>
          <p:cNvPr id="93" name="Google Shape;93;p1"/>
          <p:cNvSpPr/>
          <p:nvPr/>
        </p:nvSpPr>
        <p:spPr>
          <a:xfrm>
            <a:off x="720429" y="6556660"/>
            <a:ext cx="5417142" cy="1114021"/>
          </a:xfrm>
          <a:prstGeom prst="rect">
            <a:avLst/>
          </a:prstGeom>
          <a:noFill/>
          <a:ln w="25400" cap="flat" cmpd="sng">
            <a:solidFill>
              <a:srgbClr val="0000FF"/>
            </a:solidFill>
            <a:prstDash val="solid"/>
            <a:miter lim="800000"/>
            <a:headEnd type="none" w="sm" len="sm"/>
            <a:tailEnd type="none" w="sm" len="sm"/>
          </a:ln>
        </p:spPr>
        <p:txBody>
          <a:bodyPr spcFirstLastPara="1" wrap="square" lIns="63294" tIns="31638" rIns="63294" bIns="31638" anchor="ctr" anchorCtr="0">
            <a:noAutofit/>
          </a:bodyPr>
          <a:lstStyle/>
          <a:p>
            <a:pPr marL="59347">
              <a:buSzPts val="1100"/>
            </a:pPr>
            <a:r>
              <a:rPr kumimoji="1" lang="en-US"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a:t>
            </a:r>
            <a:r>
              <a:rPr kumimoji="1" lang="ja-JP" altLang="en-US" sz="1200" b="1" u="sng" dirty="0">
                <a:solidFill>
                  <a:schemeClr val="tx1"/>
                </a:solidFill>
                <a:effectLst/>
                <a:latin typeface="BIZ UDPゴシック" panose="020B0400000000000000" pitchFamily="50" charset="-128"/>
                <a:ea typeface="BIZ UDPゴシック" panose="020B0400000000000000" pitchFamily="50" charset="-128"/>
                <a:cs typeface="+mn-cs"/>
              </a:rPr>
              <a:t>　</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「ＰＤＦファイル」</a:t>
            </a:r>
            <a:r>
              <a:rPr kumimoji="1" lang="ja-JP" altLang="en-US" sz="1200" b="1" u="sng" dirty="0">
                <a:solidFill>
                  <a:schemeClr val="tx1"/>
                </a:solidFill>
                <a:latin typeface="BIZ UDPゴシック" panose="020B0400000000000000" pitchFamily="50" charset="-128"/>
                <a:ea typeface="BIZ UDPゴシック" panose="020B0400000000000000" pitchFamily="50" charset="-128"/>
                <a:cs typeface="+mn-cs"/>
              </a:rPr>
              <a:t>と「パワーポイント」の</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２つをお送りください。</a:t>
            </a:r>
            <a:endParaRPr lang="ja-JP" altLang="ja-JP" sz="1400" dirty="0">
              <a:solidFill>
                <a:schemeClr val="tx1"/>
              </a:solidFill>
              <a:effectLst/>
              <a:latin typeface="BIZ UDPゴシック" panose="020B0400000000000000" pitchFamily="50" charset="-128"/>
              <a:ea typeface="BIZ UDPゴシック" panose="020B0400000000000000" pitchFamily="50" charset="-128"/>
            </a:endParaRPr>
          </a:p>
          <a:p>
            <a:pPr marL="59347">
              <a:buSzPts val="1100"/>
            </a:pPr>
            <a:r>
              <a:rPr kumimoji="1" lang="en-US" altLang="ja-JP" sz="1200" b="1" dirty="0">
                <a:solidFill>
                  <a:schemeClr val="tx1"/>
                </a:solidFill>
                <a:latin typeface="BIZ UDPゴシック" panose="020B0400000000000000" pitchFamily="50" charset="-128"/>
                <a:ea typeface="BIZ UDPゴシック" panose="020B0400000000000000" pitchFamily="50" charset="-128"/>
                <a:cs typeface="+mn-cs"/>
              </a:rPr>
              <a:t>※</a:t>
            </a:r>
            <a:r>
              <a:rPr kumimoji="1" lang="ja-JP" altLang="en-US" sz="1200" b="1" dirty="0">
                <a:solidFill>
                  <a:schemeClr val="tx1"/>
                </a:solidFill>
                <a:latin typeface="BIZ UDPゴシック" panose="020B0400000000000000" pitchFamily="50" charset="-128"/>
                <a:ea typeface="BIZ UDPゴシック" panose="020B0400000000000000" pitchFamily="50" charset="-128"/>
                <a:cs typeface="+mn-cs"/>
              </a:rPr>
              <a:t>　</a:t>
            </a:r>
            <a:r>
              <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rPr>
              <a:t>PDF</a:t>
            </a:r>
            <a:r>
              <a:rPr kumimoji="1" lang="ja-JP" altLang="en-US" sz="1200" b="1" baseline="0" dirty="0">
                <a:solidFill>
                  <a:schemeClr val="tx1"/>
                </a:solidFill>
                <a:effectLst/>
                <a:latin typeface="BIZ UDPゴシック" panose="020B0400000000000000" pitchFamily="50" charset="-128"/>
                <a:ea typeface="BIZ UDPゴシック" panose="020B0400000000000000" pitchFamily="50" charset="-128"/>
                <a:cs typeface="+mn-cs"/>
              </a:rPr>
              <a:t>にした際、文字や図が枠内に収まっていることを確認してください。</a:t>
            </a:r>
            <a:endPar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endParaRPr>
          </a:p>
          <a:p>
            <a:pPr marL="59347">
              <a:buSzPts val="1100"/>
            </a:pP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各ページの説明書きをよく読んで記入してください。</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kumimoji="1" lang="ja-JP" altLang="en-US" sz="1200" b="1" dirty="0">
                <a:solidFill>
                  <a:sysClr val="windowText" lastClr="000000"/>
                </a:solidFill>
                <a:latin typeface="BIZ UDPゴシック" panose="020B0400000000000000" pitchFamily="50" charset="-128"/>
                <a:ea typeface="BIZ UDPゴシック" panose="020B0400000000000000" pitchFamily="50" charset="-128"/>
              </a:rPr>
              <a:t> アイデアシートは１５ページ程度にまとめてください。（表紙も含む）</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再提出時は変更箇所を赤枠で囲んで明示してください</a:t>
            </a:r>
            <a:r>
              <a:rPr lang="ja-JP" altLang="en-US" sz="1200" b="1" dirty="0">
                <a:solidFill>
                  <a:schemeClr val="tx1"/>
                </a:solidFill>
                <a:latin typeface="MS Gothic"/>
                <a:ea typeface="MS Gothic"/>
                <a:cs typeface="MS Gothic"/>
                <a:sym typeface="MS Gothic"/>
              </a:rPr>
              <a:t>。</a:t>
            </a:r>
            <a:endParaRPr sz="1200" b="1" dirty="0">
              <a:solidFill>
                <a:schemeClr val="tx1"/>
              </a:solidFill>
              <a:latin typeface="MS Gothic"/>
              <a:ea typeface="MS Gothic"/>
              <a:cs typeface="MS Gothic"/>
              <a:sym typeface="MS Gothic"/>
            </a:endParaRPr>
          </a:p>
        </p:txBody>
      </p:sp>
      <p:pic>
        <p:nvPicPr>
          <p:cNvPr id="4" name="図 3">
            <a:extLst>
              <a:ext uri="{FF2B5EF4-FFF2-40B4-BE49-F238E27FC236}">
                <a16:creationId xmlns:a16="http://schemas.microsoft.com/office/drawing/2014/main" id="{00000000-0008-0000-0000-0000020000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1432" y="733918"/>
            <a:ext cx="4275137" cy="1005086"/>
          </a:xfrm>
          <a:prstGeom prst="rect">
            <a:avLst/>
          </a:prstGeom>
          <a:noFill/>
          <a:ln>
            <a:noFill/>
          </a:ln>
        </p:spPr>
      </p:pic>
      <p:sp>
        <p:nvSpPr>
          <p:cNvPr id="5" name="Google Shape;100;p2">
            <a:extLst>
              <a:ext uri="{FF2B5EF4-FFF2-40B4-BE49-F238E27FC236}">
                <a16:creationId xmlns:a16="http://schemas.microsoft.com/office/drawing/2014/main" id="{B833317B-63EB-B078-2AA9-586877FDE329}"/>
              </a:ext>
            </a:extLst>
          </p:cNvPr>
          <p:cNvSpPr txBox="1">
            <a:spLocks/>
          </p:cNvSpPr>
          <p:nvPr/>
        </p:nvSpPr>
        <p:spPr>
          <a:xfrm>
            <a:off x="1451431" y="1853727"/>
            <a:ext cx="3955138" cy="1213044"/>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ja-JP" altLang="en-US" sz="1600" dirty="0">
                <a:latin typeface="BIZ UDPゴシック" panose="020B0400000000000000" pitchFamily="50" charset="-128"/>
                <a:ea typeface="BIZ UDPゴシック" panose="020B0400000000000000" pitchFamily="50" charset="-128"/>
              </a:rPr>
              <a:t>第３７回</a:t>
            </a:r>
            <a:endParaRPr lang="en-US" altLang="ja-JP" sz="1600" dirty="0">
              <a:latin typeface="BIZ UDPゴシック" panose="020B0400000000000000" pitchFamily="50" charset="-128"/>
              <a:ea typeface="BIZ UDPゴシック" panose="020B0400000000000000" pitchFamily="50" charset="-128"/>
            </a:endParaRPr>
          </a:p>
          <a:p>
            <a:pPr algn="l">
              <a:buSzPts val="3600"/>
            </a:pPr>
            <a:r>
              <a:rPr lang="ja-JP" altLang="en-US" sz="1385"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アイデア対決・全国高等専門学校</a:t>
            </a:r>
            <a:endParaRPr lang="en-US" altLang="ja-JP" sz="2000" dirty="0">
              <a:latin typeface="BIZ UDPゴシック" panose="020B0400000000000000" pitchFamily="50" charset="-128"/>
              <a:ea typeface="BIZ UDPゴシック" panose="020B0400000000000000" pitchFamily="50" charset="-128"/>
            </a:endParaRPr>
          </a:p>
          <a:p>
            <a:pPr algn="l">
              <a:buSzPts val="3600"/>
            </a:pPr>
            <a:r>
              <a:rPr lang="ja-JP" altLang="en-US" sz="2000" dirty="0">
                <a:latin typeface="BIZ UDPゴシック" panose="020B0400000000000000" pitchFamily="50" charset="-128"/>
                <a:ea typeface="BIZ UDPゴシック" panose="020B0400000000000000" pitchFamily="50" charset="-128"/>
              </a:rPr>
              <a:t>　　　ロボットコンテスト</a:t>
            </a:r>
            <a:r>
              <a:rPr lang="en-US" altLang="ja-JP" sz="2000" dirty="0">
                <a:latin typeface="BIZ UDPゴシック" panose="020B0400000000000000" pitchFamily="50" charset="-128"/>
                <a:ea typeface="BIZ UDPゴシック" panose="020B0400000000000000" pitchFamily="50" charset="-128"/>
              </a:rPr>
              <a:t>2024</a:t>
            </a:r>
          </a:p>
        </p:txBody>
      </p:sp>
      <p:sp>
        <p:nvSpPr>
          <p:cNvPr id="2" name="Google Shape;91;p1">
            <a:extLst>
              <a:ext uri="{FF2B5EF4-FFF2-40B4-BE49-F238E27FC236}">
                <a16:creationId xmlns:a16="http://schemas.microsoft.com/office/drawing/2014/main" id="{5C7A0897-8C63-8144-3746-6E74408300FA}"/>
              </a:ext>
            </a:extLst>
          </p:cNvPr>
          <p:cNvSpPr txBox="1"/>
          <p:nvPr/>
        </p:nvSpPr>
        <p:spPr>
          <a:xfrm>
            <a:off x="649963" y="2944584"/>
            <a:ext cx="5558075"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アイデアシート</a:t>
            </a:r>
            <a:endParaRPr sz="969" dirty="0"/>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a:t>
            </a:fld>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0CBDCE44-D569-FD1B-95AB-87E84DA85C3B}"/>
              </a:ext>
            </a:extLst>
          </p:cNvPr>
          <p:cNvPicPr>
            <a:picLocks noChangeAspect="1"/>
          </p:cNvPicPr>
          <p:nvPr/>
        </p:nvPicPr>
        <p:blipFill rotWithShape="1">
          <a:blip r:embed="rId3"/>
          <a:srcRect l="5333" t="8188" r="44702" b="16759"/>
          <a:stretch/>
        </p:blipFill>
        <p:spPr>
          <a:xfrm>
            <a:off x="1286079" y="2011680"/>
            <a:ext cx="4224318" cy="4485372"/>
          </a:xfrm>
          <a:prstGeom prst="rect">
            <a:avLst/>
          </a:prstGeom>
        </p:spPr>
      </p:pic>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（４）　戦略　</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◆試合開始後の流れや、作戦等を記入してください。</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◆最終版の提出までに記入してください。</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回目のアイデアシート提出時には、未記入でもかまいません。</a:t>
            </a: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10</a:t>
            </a:fld>
            <a:endParaRPr lang="ja-JP" altLang="en-US"/>
          </a:p>
        </p:txBody>
      </p:sp>
    </p:spTree>
    <p:extLst>
      <p:ext uri="{BB962C8B-B14F-4D97-AF65-F5344CB8AC3E}">
        <p14:creationId xmlns:p14="http://schemas.microsoft.com/office/powerpoint/2010/main" val="249586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（５）　スケジュール</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1661806"/>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アイデア立案から地区大会本番までのロボット製作スケジュールを記入してください。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テスト期間など、ロボット製作に影響のある学内行事スケジュールも反映させてください。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以下の日程を前提として、スケジュールを作成してください。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書式は自由ですが１ページにおさめてください。</a:t>
            </a:r>
          </a:p>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６月</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21</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日（金）・・・「アイデアシート」・「安全対策チェックシート①」提出締め切り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８月２３日（金）・・・「エントリーシート」・「アイデアシート（最終版）」提出締め切り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９月１１日（水）から・・・各地区ごと「チーム紹介シート」・「安全対策チェックシート②」提出締め切り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月２２日（日）から・・各地区ごと地区大会実施</a:t>
            </a: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125;p5">
            <a:extLst>
              <a:ext uri="{FF2B5EF4-FFF2-40B4-BE49-F238E27FC236}">
                <a16:creationId xmlns:a16="http://schemas.microsoft.com/office/drawing/2014/main" id="{C58D2976-846C-9CDE-AF43-1C40520D7D8E}"/>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（６）　チェックシート</a:t>
            </a:r>
          </a:p>
        </p:txBody>
      </p:sp>
      <p:sp>
        <p:nvSpPr>
          <p:cNvPr id="5" name="正方形/長方形 4">
            <a:extLst>
              <a:ext uri="{FF2B5EF4-FFF2-40B4-BE49-F238E27FC236}">
                <a16:creationId xmlns:a16="http://schemas.microsoft.com/office/drawing/2014/main" id="{38DEAC21-9E1A-A8F5-650B-19C6A1B7BC33}"/>
              </a:ext>
            </a:extLst>
          </p:cNvPr>
          <p:cNvSpPr/>
          <p:nvPr/>
        </p:nvSpPr>
        <p:spPr>
          <a:xfrm>
            <a:off x="200389" y="580881"/>
            <a:ext cx="6522608" cy="670403"/>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◆提出前に必ず下記の項目を指導教員と確認してください。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◆確</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認後、チームリーダーと指導教員の名前を入力し、提出すること。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（チェック欄と名前の記入がないものは再提出となります！）</a:t>
            </a:r>
          </a:p>
        </p:txBody>
      </p:sp>
      <p:graphicFrame>
        <p:nvGraphicFramePr>
          <p:cNvPr id="8" name="Google Shape;192;p15">
            <a:extLst>
              <a:ext uri="{FF2B5EF4-FFF2-40B4-BE49-F238E27FC236}">
                <a16:creationId xmlns:a16="http://schemas.microsoft.com/office/drawing/2014/main" id="{EB45B8AF-EB66-C00A-5E68-1271182AAF2F}"/>
              </a:ext>
            </a:extLst>
          </p:cNvPr>
          <p:cNvGraphicFramePr/>
          <p:nvPr>
            <p:extLst>
              <p:ext uri="{D42A27DB-BD31-4B8C-83A1-F6EECF244321}">
                <p14:modId xmlns:p14="http://schemas.microsoft.com/office/powerpoint/2010/main" val="3393198297"/>
              </p:ext>
            </p:extLst>
          </p:nvPr>
        </p:nvGraphicFramePr>
        <p:xfrm>
          <a:off x="242515" y="1349243"/>
          <a:ext cx="6480482" cy="6951311"/>
        </p:xfrm>
        <a:graphic>
          <a:graphicData uri="http://schemas.openxmlformats.org/drawingml/2006/table">
            <a:tbl>
              <a:tblPr firstRow="1" bandRow="1">
                <a:noFill/>
                <a:tableStyleId>{849DE5FC-D73B-4EBC-8A1B-07B2455009F4}</a:tableStyleId>
              </a:tblPr>
              <a:tblGrid>
                <a:gridCol w="4752366">
                  <a:extLst>
                    <a:ext uri="{9D8B030D-6E8A-4147-A177-3AD203B41FA5}">
                      <a16:colId xmlns:a16="http://schemas.microsoft.com/office/drawing/2014/main" val="20000"/>
                    </a:ext>
                  </a:extLst>
                </a:gridCol>
                <a:gridCol w="864058">
                  <a:extLst>
                    <a:ext uri="{9D8B030D-6E8A-4147-A177-3AD203B41FA5}">
                      <a16:colId xmlns:a16="http://schemas.microsoft.com/office/drawing/2014/main" val="20001"/>
                    </a:ext>
                  </a:extLst>
                </a:gridCol>
                <a:gridCol w="864058">
                  <a:extLst>
                    <a:ext uri="{9D8B030D-6E8A-4147-A177-3AD203B41FA5}">
                      <a16:colId xmlns:a16="http://schemas.microsoft.com/office/drawing/2014/main" val="20002"/>
                    </a:ext>
                  </a:extLst>
                </a:gridCol>
              </a:tblGrid>
              <a:tr h="604818">
                <a:tc>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チェック項目</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gridSpan="2">
                  <a:txBody>
                    <a:bodyPr/>
                    <a:lstStyle/>
                    <a:p>
                      <a:pPr marL="0" marR="0" lvl="0" indent="0" algn="ctr" rtl="0">
                        <a:lnSpc>
                          <a:spcPct val="100000"/>
                        </a:lnSpc>
                        <a:spcBef>
                          <a:spcPts val="0"/>
                        </a:spcBef>
                        <a:spcAft>
                          <a:spcPts val="0"/>
                        </a:spcAft>
                        <a:buClr>
                          <a:srgbClr val="000000"/>
                        </a:buClr>
                        <a:buSzPts val="1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チェック欄</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（○×で記載）</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hMerge="1">
                  <a:txBody>
                    <a:bodyPr/>
                    <a:lstStyle/>
                    <a:p>
                      <a:endParaRPr lang="ja-JP"/>
                    </a:p>
                  </a:txBody>
                  <a:tcPr/>
                </a:tc>
                <a:extLst>
                  <a:ext uri="{0D108BD9-81ED-4DB2-BD59-A6C34878D82A}">
                    <a16:rowId xmlns:a16="http://schemas.microsoft.com/office/drawing/2014/main" val="10000"/>
                  </a:ext>
                </a:extLst>
              </a:tr>
              <a:tr h="635135">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再度、アイデアシートを見直して、確認してください。</a:t>
                      </a:r>
                      <a:endParaRPr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200" b="1" i="0" u="none" strike="noStrike" cap="none" dirty="0">
                          <a:solidFill>
                            <a:srgbClr val="FF0000"/>
                          </a:solidFill>
                          <a:latin typeface="BIZ UDPゴシック" panose="020B0400000000000000" pitchFamily="50" charset="-128"/>
                          <a:ea typeface="BIZ UDPゴシック" panose="020B0400000000000000" pitchFamily="50" charset="-128"/>
                          <a:cs typeface="Calibri"/>
                          <a:sym typeface="Calibri"/>
                        </a:rPr>
                        <a:t>再提出時にも再度確認し、確認日を更新してください！</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チーム</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リーダー</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指導教員</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extLst>
                  <a:ext uri="{0D108BD9-81ED-4DB2-BD59-A6C34878D82A}">
                    <a16:rowId xmlns:a16="http://schemas.microsoft.com/office/drawing/2014/main" val="10001"/>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① 表紙の提出日と提出回数を更新したこと。再提出の場合は修正箇所</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が示されていること。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2"/>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② ロボットのサイズや重量などのスペックがルールを満たしていること。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3"/>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③ 図は第三者から見て分かりやすく書けていること。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4"/>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④ アイデアやロボットの機構について、一連の流れを分かりやすく記</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載できていること。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5"/>
                  </a:ext>
                </a:extLst>
              </a:tr>
              <a:tr h="583563">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⑤</a:t>
                      </a: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安全対策を行っているか？チェックシートの記載はできているか。</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6"/>
                  </a:ext>
                </a:extLst>
              </a:tr>
              <a:tr h="510139">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⑥ ロボットの立体図に「エアタンク」「バッテリー」「非常停止スイッチ」の</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位置を　 明記していること。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893773671"/>
                  </a:ext>
                </a:extLst>
              </a:tr>
              <a:tr h="548640">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⑦</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非常停止スイッチ</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（自動ロボットの遠隔停止を含む）</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がルールブックの</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仕様に則っていること。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7"/>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⑧</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ロボットの装飾には既存のキャラクターなどを使用せず、著作権を</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侵害していないこと。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8"/>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⑨</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使用する無線が電波法に則っていること。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9"/>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⑩ </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A</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B</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チームのロボットが同じアイデアになっていないか？</a:t>
                      </a: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チームリーダーが確認できない場合、指導教員が確認してください</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0"/>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⑪</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作成したスケジュールに無理がない</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か</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1"/>
                  </a:ext>
                </a:extLst>
              </a:tr>
            </a:tbl>
          </a:graphicData>
        </a:graphic>
      </p:graphicFrame>
      <p:sp>
        <p:nvSpPr>
          <p:cNvPr id="9" name="Google Shape;193;p15">
            <a:extLst>
              <a:ext uri="{FF2B5EF4-FFF2-40B4-BE49-F238E27FC236}">
                <a16:creationId xmlns:a16="http://schemas.microsoft.com/office/drawing/2014/main" id="{55F84064-E94D-F089-4364-AEF4DB0678C6}"/>
              </a:ext>
            </a:extLst>
          </p:cNvPr>
          <p:cNvSpPr/>
          <p:nvPr/>
        </p:nvSpPr>
        <p:spPr>
          <a:xfrm>
            <a:off x="322447" y="8398513"/>
            <a:ext cx="2001898" cy="466153"/>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63294" tIns="31638" rIns="63294" bIns="31638" anchor="ctr" anchorCtr="0">
            <a:noAutofit/>
          </a:bodyPr>
          <a:lstStyle/>
          <a:p>
            <a:pPr>
              <a:buSzPts val="1400"/>
            </a:pPr>
            <a:r>
              <a:rPr lang="ja-JP" altLang="en-US" sz="969" b="1" dirty="0">
                <a:latin typeface="Calibri"/>
                <a:ea typeface="Calibri"/>
                <a:cs typeface="Calibri"/>
                <a:sym typeface="Calibri"/>
              </a:rPr>
              <a:t>チェック欄を確認した後に、</a:t>
            </a:r>
            <a:endParaRPr sz="969" b="1" dirty="0">
              <a:latin typeface="Calibri"/>
              <a:ea typeface="Calibri"/>
              <a:cs typeface="Calibri"/>
              <a:sym typeface="Calibri"/>
            </a:endParaRPr>
          </a:p>
          <a:p>
            <a:pPr>
              <a:buSzPts val="1400"/>
            </a:pPr>
            <a:r>
              <a:rPr lang="ja-JP" altLang="en-US" sz="969" b="1" dirty="0">
                <a:latin typeface="Calibri"/>
                <a:ea typeface="Calibri"/>
                <a:cs typeface="Calibri"/>
                <a:sym typeface="Calibri"/>
              </a:rPr>
              <a:t>日付と氏名を入力してください。</a:t>
            </a:r>
            <a:endParaRPr sz="969" dirty="0"/>
          </a:p>
        </p:txBody>
      </p:sp>
      <p:graphicFrame>
        <p:nvGraphicFramePr>
          <p:cNvPr id="10" name="Google Shape;194;p15">
            <a:extLst>
              <a:ext uri="{FF2B5EF4-FFF2-40B4-BE49-F238E27FC236}">
                <a16:creationId xmlns:a16="http://schemas.microsoft.com/office/drawing/2014/main" id="{B925C12E-D997-294C-FECE-AF96E84E4276}"/>
              </a:ext>
            </a:extLst>
          </p:cNvPr>
          <p:cNvGraphicFramePr/>
          <p:nvPr>
            <p:extLst>
              <p:ext uri="{D42A27DB-BD31-4B8C-83A1-F6EECF244321}">
                <p14:modId xmlns:p14="http://schemas.microsoft.com/office/powerpoint/2010/main" val="3270729482"/>
              </p:ext>
            </p:extLst>
          </p:nvPr>
        </p:nvGraphicFramePr>
        <p:xfrm>
          <a:off x="2589196" y="8398513"/>
          <a:ext cx="3792354" cy="1217124"/>
        </p:xfrm>
        <a:graphic>
          <a:graphicData uri="http://schemas.openxmlformats.org/drawingml/2006/table">
            <a:tbl>
              <a:tblPr>
                <a:noFill/>
                <a:tableStyleId>{849DE5FC-D73B-4EBC-8A1B-07B2455009F4}</a:tableStyleId>
              </a:tblPr>
              <a:tblGrid>
                <a:gridCol w="543487">
                  <a:extLst>
                    <a:ext uri="{9D8B030D-6E8A-4147-A177-3AD203B41FA5}">
                      <a16:colId xmlns:a16="http://schemas.microsoft.com/office/drawing/2014/main" val="20000"/>
                    </a:ext>
                  </a:extLst>
                </a:gridCol>
                <a:gridCol w="1385080">
                  <a:extLst>
                    <a:ext uri="{9D8B030D-6E8A-4147-A177-3AD203B41FA5}">
                      <a16:colId xmlns:a16="http://schemas.microsoft.com/office/drawing/2014/main" val="20001"/>
                    </a:ext>
                  </a:extLst>
                </a:gridCol>
                <a:gridCol w="613957">
                  <a:extLst>
                    <a:ext uri="{9D8B030D-6E8A-4147-A177-3AD203B41FA5}">
                      <a16:colId xmlns:a16="http://schemas.microsoft.com/office/drawing/2014/main" val="20002"/>
                    </a:ext>
                  </a:extLst>
                </a:gridCol>
                <a:gridCol w="1249830">
                  <a:extLst>
                    <a:ext uri="{9D8B030D-6E8A-4147-A177-3AD203B41FA5}">
                      <a16:colId xmlns:a16="http://schemas.microsoft.com/office/drawing/2014/main" val="20003"/>
                    </a:ext>
                  </a:extLst>
                </a:gridCol>
              </a:tblGrid>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dirty="0">
                          <a:latin typeface="BIZ UDPゴシック" panose="020B0400000000000000" pitchFamily="50" charset="-128"/>
                          <a:ea typeface="BIZ UDPゴシック" panose="020B0400000000000000" pitchFamily="50" charset="-128"/>
                          <a:cs typeface="Calibri"/>
                          <a:sym typeface="Calibri"/>
                        </a:rPr>
                        <a:t> チームリーダー</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endParaRPr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 </a:t>
                      </a:r>
                      <a:r>
                        <a:rPr lang="ja-JP" altLang="en-US"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指導教員</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2"/>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ja-JP" altLang="en-US"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bl>
          </a:graphicData>
        </a:graphic>
      </p:graphicFrame>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12</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CC014-0FBA-77DD-5185-5E076E32C26A}"/>
              </a:ext>
            </a:extLst>
          </p:cNvPr>
          <p:cNvSpPr>
            <a:spLocks noGrp="1"/>
          </p:cNvSpPr>
          <p:nvPr>
            <p:ph type="title"/>
          </p:nvPr>
        </p:nvSpPr>
        <p:spPr>
          <a:xfrm>
            <a:off x="0" y="63826"/>
            <a:ext cx="2350394" cy="331804"/>
          </a:xfrm>
        </p:spPr>
        <p:txBody>
          <a:bodyPr>
            <a:noAutofit/>
          </a:bodyPr>
          <a:lstStyle/>
          <a:p>
            <a:r>
              <a:rPr kumimoji="1" lang="ja-JP" altLang="en-US" sz="1800" dirty="0">
                <a:latin typeface="BIZ UDPゴシック" panose="020B0400000000000000" pitchFamily="50" charset="-128"/>
                <a:ea typeface="BIZ UDPゴシック" panose="020B0400000000000000" pitchFamily="50" charset="-128"/>
              </a:rPr>
              <a:t>（１）チーム情報</a:t>
            </a:r>
          </a:p>
        </p:txBody>
      </p:sp>
      <p:sp>
        <p:nvSpPr>
          <p:cNvPr id="4" name="スライド番号プレースホルダー 3">
            <a:extLst>
              <a:ext uri="{FF2B5EF4-FFF2-40B4-BE49-F238E27FC236}">
                <a16:creationId xmlns:a16="http://schemas.microsoft.com/office/drawing/2014/main" id="{DEB1507D-05DC-C330-B5E0-4F9DF8D03A8F}"/>
              </a:ext>
            </a:extLst>
          </p:cNvPr>
          <p:cNvSpPr>
            <a:spLocks noGrp="1"/>
          </p:cNvSpPr>
          <p:nvPr>
            <p:ph type="sldNum" idx="12"/>
          </p:nvPr>
        </p:nvSpPr>
        <p:spPr/>
        <p:txBody>
          <a:bodyPr/>
          <a:lstStyle/>
          <a:p>
            <a:fld id="{00000000-1234-1234-1234-123412341234}" type="slidenum">
              <a:rPr lang="en-US" altLang="ja-JP" smtClean="0"/>
              <a:pPr/>
              <a:t>2</a:t>
            </a:fld>
            <a:endParaRPr lang="ja-JP" altLang="en-US"/>
          </a:p>
        </p:txBody>
      </p:sp>
      <p:graphicFrame>
        <p:nvGraphicFramePr>
          <p:cNvPr id="5" name="表 4">
            <a:extLst>
              <a:ext uri="{FF2B5EF4-FFF2-40B4-BE49-F238E27FC236}">
                <a16:creationId xmlns:a16="http://schemas.microsoft.com/office/drawing/2014/main" id="{67F86705-E362-4984-5A30-A4DB88D62EC6}"/>
              </a:ext>
            </a:extLst>
          </p:cNvPr>
          <p:cNvGraphicFramePr>
            <a:graphicFrameLocks noGrp="1"/>
          </p:cNvGraphicFramePr>
          <p:nvPr>
            <p:extLst>
              <p:ext uri="{D42A27DB-BD31-4B8C-83A1-F6EECF244321}">
                <p14:modId xmlns:p14="http://schemas.microsoft.com/office/powerpoint/2010/main" val="1199784345"/>
              </p:ext>
            </p:extLst>
          </p:nvPr>
        </p:nvGraphicFramePr>
        <p:xfrm>
          <a:off x="195825" y="917620"/>
          <a:ext cx="4195872" cy="788831"/>
        </p:xfrm>
        <a:graphic>
          <a:graphicData uri="http://schemas.openxmlformats.org/drawingml/2006/table">
            <a:tbl>
              <a:tblPr firstRow="1" bandRow="1">
                <a:tableStyleId>{849DE5FC-D73B-4EBC-8A1B-07B2455009F4}</a:tableStyleId>
              </a:tblPr>
              <a:tblGrid>
                <a:gridCol w="699312">
                  <a:extLst>
                    <a:ext uri="{9D8B030D-6E8A-4147-A177-3AD203B41FA5}">
                      <a16:colId xmlns:a16="http://schemas.microsoft.com/office/drawing/2014/main" val="300900804"/>
                    </a:ext>
                  </a:extLst>
                </a:gridCol>
                <a:gridCol w="699312">
                  <a:extLst>
                    <a:ext uri="{9D8B030D-6E8A-4147-A177-3AD203B41FA5}">
                      <a16:colId xmlns:a16="http://schemas.microsoft.com/office/drawing/2014/main" val="2654872255"/>
                    </a:ext>
                  </a:extLst>
                </a:gridCol>
                <a:gridCol w="699312">
                  <a:extLst>
                    <a:ext uri="{9D8B030D-6E8A-4147-A177-3AD203B41FA5}">
                      <a16:colId xmlns:a16="http://schemas.microsoft.com/office/drawing/2014/main" val="558479847"/>
                    </a:ext>
                  </a:extLst>
                </a:gridCol>
                <a:gridCol w="699312">
                  <a:extLst>
                    <a:ext uri="{9D8B030D-6E8A-4147-A177-3AD203B41FA5}">
                      <a16:colId xmlns:a16="http://schemas.microsoft.com/office/drawing/2014/main" val="799454464"/>
                    </a:ext>
                  </a:extLst>
                </a:gridCol>
                <a:gridCol w="699312">
                  <a:extLst>
                    <a:ext uri="{9D8B030D-6E8A-4147-A177-3AD203B41FA5}">
                      <a16:colId xmlns:a16="http://schemas.microsoft.com/office/drawing/2014/main" val="3113330783"/>
                    </a:ext>
                  </a:extLst>
                </a:gridCol>
                <a:gridCol w="699312">
                  <a:extLst>
                    <a:ext uri="{9D8B030D-6E8A-4147-A177-3AD203B41FA5}">
                      <a16:colId xmlns:a16="http://schemas.microsoft.com/office/drawing/2014/main" val="2024849763"/>
                    </a:ext>
                  </a:extLst>
                </a:gridCol>
              </a:tblGrid>
              <a:tr h="310088">
                <a:tc>
                  <a:txBody>
                    <a:bodyPr/>
                    <a:lstStyle/>
                    <a:p>
                      <a:pPr algn="ctr"/>
                      <a:r>
                        <a:rPr kumimoji="1" lang="en-US" altLang="ja-JP" sz="1400" dirty="0">
                          <a:latin typeface="BIZ UDPゴシック" panose="020B0400000000000000" pitchFamily="50" charset="-128"/>
                          <a:ea typeface="BIZ UDPゴシック" panose="020B0400000000000000" pitchFamily="50" charset="-128"/>
                        </a:rPr>
                        <a:t>1</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3</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4</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5</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ja-JP" altLang="en-US" sz="1400" dirty="0">
                          <a:latin typeface="BIZ UDPゴシック" panose="020B0400000000000000" pitchFamily="50" charset="-128"/>
                          <a:ea typeface="BIZ UDPゴシック" panose="020B0400000000000000" pitchFamily="50" charset="-128"/>
                        </a:rPr>
                        <a:t>計</a:t>
                      </a:r>
                    </a:p>
                  </a:txBody>
                  <a:tcPr/>
                </a:tc>
                <a:extLst>
                  <a:ext uri="{0D108BD9-81ED-4DB2-BD59-A6C34878D82A}">
                    <a16:rowId xmlns:a16="http://schemas.microsoft.com/office/drawing/2014/main" val="3624583761"/>
                  </a:ext>
                </a:extLst>
              </a:tr>
              <a:tr h="478743">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391127557"/>
                  </a:ext>
                </a:extLst>
              </a:tr>
            </a:tbl>
          </a:graphicData>
        </a:graphic>
      </p:graphicFrame>
      <p:sp>
        <p:nvSpPr>
          <p:cNvPr id="6" name="タイトル 1">
            <a:extLst>
              <a:ext uri="{FF2B5EF4-FFF2-40B4-BE49-F238E27FC236}">
                <a16:creationId xmlns:a16="http://schemas.microsoft.com/office/drawing/2014/main" id="{1BC18B34-7965-CF6B-5867-67605228C423}"/>
              </a:ext>
            </a:extLst>
          </p:cNvPr>
          <p:cNvSpPr txBox="1">
            <a:spLocks/>
          </p:cNvSpPr>
          <p:nvPr/>
        </p:nvSpPr>
        <p:spPr>
          <a:xfrm>
            <a:off x="115910" y="580726"/>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＜チーム情報＞　</a:t>
            </a:r>
            <a:r>
              <a:rPr kumimoji="1" lang="en-US" altLang="ja-JP" sz="1385" dirty="0">
                <a:latin typeface="BIZ UDPゴシック" panose="020B0400000000000000" pitchFamily="50" charset="-128"/>
                <a:ea typeface="BIZ UDPゴシック" panose="020B0400000000000000" pitchFamily="50" charset="-128"/>
              </a:rPr>
              <a:t>※</a:t>
            </a:r>
            <a:r>
              <a:rPr kumimoji="1" lang="ja-JP" altLang="en-US" sz="1385" dirty="0">
                <a:latin typeface="BIZ UDPゴシック" panose="020B0400000000000000" pitchFamily="50" charset="-128"/>
                <a:ea typeface="BIZ UDPゴシック" panose="020B0400000000000000" pitchFamily="50" charset="-128"/>
              </a:rPr>
              <a:t>人数は</a:t>
            </a:r>
            <a:r>
              <a:rPr kumimoji="1" lang="en-US" altLang="ja-JP" sz="1385" dirty="0">
                <a:latin typeface="BIZ UDPゴシック" panose="020B0400000000000000" pitchFamily="50" charset="-128"/>
                <a:ea typeface="BIZ UDPゴシック" panose="020B0400000000000000" pitchFamily="50" charset="-128"/>
              </a:rPr>
              <a:t>A</a:t>
            </a:r>
            <a:r>
              <a:rPr kumimoji="1" lang="ja-JP" altLang="en-US" sz="1385" dirty="0">
                <a:latin typeface="BIZ UDPゴシック" panose="020B0400000000000000" pitchFamily="50" charset="-128"/>
                <a:ea typeface="BIZ UDPゴシック" panose="020B0400000000000000" pitchFamily="50" charset="-128"/>
              </a:rPr>
              <a:t>・</a:t>
            </a:r>
            <a:r>
              <a:rPr kumimoji="1" lang="en-US" altLang="ja-JP" sz="1385" dirty="0">
                <a:latin typeface="BIZ UDPゴシック" panose="020B0400000000000000" pitchFamily="50" charset="-128"/>
                <a:ea typeface="BIZ UDPゴシック" panose="020B0400000000000000" pitchFamily="50" charset="-128"/>
              </a:rPr>
              <a:t>B</a:t>
            </a:r>
            <a:r>
              <a:rPr kumimoji="1" lang="ja-JP" altLang="en-US" sz="1385" dirty="0">
                <a:latin typeface="BIZ UDPゴシック" panose="020B0400000000000000" pitchFamily="50" charset="-128"/>
                <a:ea typeface="BIZ UDPゴシック" panose="020B0400000000000000" pitchFamily="50" charset="-128"/>
              </a:rPr>
              <a:t>チーム別々に記入してください！</a:t>
            </a:r>
          </a:p>
        </p:txBody>
      </p:sp>
      <p:sp>
        <p:nvSpPr>
          <p:cNvPr id="7" name="タイトル 1">
            <a:extLst>
              <a:ext uri="{FF2B5EF4-FFF2-40B4-BE49-F238E27FC236}">
                <a16:creationId xmlns:a16="http://schemas.microsoft.com/office/drawing/2014/main" id="{36B0771A-C834-3725-C1ED-285B8B023D4B}"/>
              </a:ext>
            </a:extLst>
          </p:cNvPr>
          <p:cNvSpPr txBox="1">
            <a:spLocks/>
          </p:cNvSpPr>
          <p:nvPr/>
        </p:nvSpPr>
        <p:spPr>
          <a:xfrm>
            <a:off x="115909" y="1808207"/>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＜所属する学科・コース＞</a:t>
            </a:r>
          </a:p>
        </p:txBody>
      </p:sp>
      <p:graphicFrame>
        <p:nvGraphicFramePr>
          <p:cNvPr id="9" name="表 8">
            <a:extLst>
              <a:ext uri="{FF2B5EF4-FFF2-40B4-BE49-F238E27FC236}">
                <a16:creationId xmlns:a16="http://schemas.microsoft.com/office/drawing/2014/main" id="{934625B0-69D8-609D-3364-7ADA8A071FC7}"/>
              </a:ext>
            </a:extLst>
          </p:cNvPr>
          <p:cNvGraphicFramePr>
            <a:graphicFrameLocks noGrp="1"/>
          </p:cNvGraphicFramePr>
          <p:nvPr>
            <p:extLst>
              <p:ext uri="{D42A27DB-BD31-4B8C-83A1-F6EECF244321}">
                <p14:modId xmlns:p14="http://schemas.microsoft.com/office/powerpoint/2010/main" val="3305797451"/>
              </p:ext>
            </p:extLst>
          </p:nvPr>
        </p:nvGraphicFramePr>
        <p:xfrm>
          <a:off x="198408" y="2123923"/>
          <a:ext cx="5522078" cy="777240"/>
        </p:xfrm>
        <a:graphic>
          <a:graphicData uri="http://schemas.openxmlformats.org/drawingml/2006/table">
            <a:tbl>
              <a:tblPr bandRow="1">
                <a:tableStyleId>{849DE5FC-D73B-4EBC-8A1B-07B2455009F4}</a:tableStyleId>
              </a:tblPr>
              <a:tblGrid>
                <a:gridCol w="2786194">
                  <a:extLst>
                    <a:ext uri="{9D8B030D-6E8A-4147-A177-3AD203B41FA5}">
                      <a16:colId xmlns:a16="http://schemas.microsoft.com/office/drawing/2014/main" val="2481405530"/>
                    </a:ext>
                  </a:extLst>
                </a:gridCol>
                <a:gridCol w="2735884">
                  <a:extLst>
                    <a:ext uri="{9D8B030D-6E8A-4147-A177-3AD203B41FA5}">
                      <a16:colId xmlns:a16="http://schemas.microsoft.com/office/drawing/2014/main" val="1315934083"/>
                    </a:ext>
                  </a:extLst>
                </a:gridCol>
              </a:tblGrid>
              <a:tr h="251210">
                <a:tc>
                  <a:txBody>
                    <a:bodyPr/>
                    <a:lstStyle/>
                    <a:p>
                      <a:endParaRPr kumimoji="1" lang="ja-JP" altLang="en-US" sz="1100" dirty="0"/>
                    </a:p>
                  </a:txBody>
                  <a:tcPr/>
                </a:tc>
                <a:tc>
                  <a:txBody>
                    <a:bodyPr/>
                    <a:lstStyle/>
                    <a:p>
                      <a:endParaRPr kumimoji="1" lang="ja-JP" altLang="en-US" sz="1100"/>
                    </a:p>
                  </a:txBody>
                  <a:tcPr/>
                </a:tc>
                <a:extLst>
                  <a:ext uri="{0D108BD9-81ED-4DB2-BD59-A6C34878D82A}">
                    <a16:rowId xmlns:a16="http://schemas.microsoft.com/office/drawing/2014/main" val="627335156"/>
                  </a:ext>
                </a:extLst>
              </a:tr>
              <a:tr h="251210">
                <a:tc>
                  <a:txBody>
                    <a:bodyPr/>
                    <a:lstStyle/>
                    <a:p>
                      <a:endParaRPr kumimoji="1" lang="ja-JP" altLang="en-US" sz="1100" dirty="0"/>
                    </a:p>
                  </a:txBody>
                  <a:tcPr/>
                </a:tc>
                <a:tc>
                  <a:txBody>
                    <a:bodyPr/>
                    <a:lstStyle/>
                    <a:p>
                      <a:endParaRPr kumimoji="1" lang="ja-JP" altLang="en-US" sz="1100" dirty="0"/>
                    </a:p>
                  </a:txBody>
                  <a:tcPr/>
                </a:tc>
                <a:extLst>
                  <a:ext uri="{0D108BD9-81ED-4DB2-BD59-A6C34878D82A}">
                    <a16:rowId xmlns:a16="http://schemas.microsoft.com/office/drawing/2014/main" val="1275521886"/>
                  </a:ext>
                </a:extLst>
              </a:tr>
              <a:tr h="251210">
                <a:tc>
                  <a:txBody>
                    <a:bodyPr/>
                    <a:lstStyle/>
                    <a:p>
                      <a:endParaRPr kumimoji="1" lang="ja-JP" altLang="en-US" sz="1100" dirty="0"/>
                    </a:p>
                  </a:txBody>
                  <a:tcPr/>
                </a:tc>
                <a:tc>
                  <a:txBody>
                    <a:bodyPr/>
                    <a:lstStyle/>
                    <a:p>
                      <a:endParaRPr kumimoji="1" lang="ja-JP" altLang="en-US" sz="1100" dirty="0"/>
                    </a:p>
                  </a:txBody>
                  <a:tcPr/>
                </a:tc>
                <a:extLst>
                  <a:ext uri="{0D108BD9-81ED-4DB2-BD59-A6C34878D82A}">
                    <a16:rowId xmlns:a16="http://schemas.microsoft.com/office/drawing/2014/main" val="622026848"/>
                  </a:ext>
                </a:extLst>
              </a:tr>
            </a:tbl>
          </a:graphicData>
        </a:graphic>
      </p:graphicFrame>
      <p:graphicFrame>
        <p:nvGraphicFramePr>
          <p:cNvPr id="3" name="Google Shape;101;p2">
            <a:extLst>
              <a:ext uri="{FF2B5EF4-FFF2-40B4-BE49-F238E27FC236}">
                <a16:creationId xmlns:a16="http://schemas.microsoft.com/office/drawing/2014/main" id="{9E0370C8-2179-F7AF-6E16-DC352C2ABAD5}"/>
              </a:ext>
            </a:extLst>
          </p:cNvPr>
          <p:cNvGraphicFramePr/>
          <p:nvPr>
            <p:extLst>
              <p:ext uri="{D42A27DB-BD31-4B8C-83A1-F6EECF244321}">
                <p14:modId xmlns:p14="http://schemas.microsoft.com/office/powerpoint/2010/main" val="3256398113"/>
              </p:ext>
            </p:extLst>
          </p:nvPr>
        </p:nvGraphicFramePr>
        <p:xfrm>
          <a:off x="225294" y="3271356"/>
          <a:ext cx="6407412" cy="5843383"/>
        </p:xfrm>
        <a:graphic>
          <a:graphicData uri="http://schemas.openxmlformats.org/drawingml/2006/table">
            <a:tbl>
              <a:tblPr bandRow="1">
                <a:noFill/>
                <a:tableStyleId>{EC411402-2727-4F30-BA21-1AD1070A9DC3}</a:tableStyleId>
              </a:tblPr>
              <a:tblGrid>
                <a:gridCol w="6407412">
                  <a:extLst>
                    <a:ext uri="{9D8B030D-6E8A-4147-A177-3AD203B41FA5}">
                      <a16:colId xmlns:a16="http://schemas.microsoft.com/office/drawing/2014/main" val="20000"/>
                    </a:ext>
                  </a:extLst>
                </a:gridCol>
              </a:tblGrid>
              <a:tr h="253225">
                <a:tc>
                  <a:txBody>
                    <a:bodyPr/>
                    <a:lstStyle/>
                    <a:p>
                      <a:pPr marL="0" marR="0" lvl="0" indent="0" algn="l"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チームの目標 </a:t>
                      </a:r>
                      <a:r>
                        <a:rPr lang="ja-JP" sz="800" b="1" u="none" strike="noStrike" cap="none" dirty="0">
                          <a:solidFill>
                            <a:schemeClr val="lt1"/>
                          </a:solidFill>
                        </a:rPr>
                        <a:t>（大会やロボット製作、ロボコンの活動などを通じてのチームの目標）</a:t>
                      </a:r>
                      <a:endParaRPr sz="800" b="1" u="none" strike="noStrike" cap="none" dirty="0">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4"/>
                  </a:ext>
                </a:extLst>
              </a:tr>
              <a:tr h="1552168">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solidFill>
                          <a:schemeClr val="dk1"/>
                        </a:solidFill>
                        <a:latin typeface="Calibri"/>
                        <a:ea typeface="Calibri"/>
                        <a:cs typeface="Calibri"/>
                        <a:sym typeface="Calibri"/>
                      </a:endParaRPr>
                    </a:p>
                  </a:txBody>
                  <a:tcPr marL="63312" marR="63312" marT="31656" marB="31656"/>
                </a:tc>
                <a:extLst>
                  <a:ext uri="{0D108BD9-81ED-4DB2-BD59-A6C34878D82A}">
                    <a16:rowId xmlns:a16="http://schemas.microsoft.com/office/drawing/2014/main" val="10005"/>
                  </a:ext>
                </a:extLst>
              </a:tr>
              <a:tr h="253225">
                <a:tc>
                  <a:txBody>
                    <a:bodyPr/>
                    <a:lstStyle/>
                    <a:p>
                      <a:pPr marL="0" marR="0" lvl="0" indent="0" algn="l" rtl="0">
                        <a:lnSpc>
                          <a:spcPct val="100000"/>
                        </a:lnSpc>
                        <a:spcBef>
                          <a:spcPts val="0"/>
                        </a:spcBef>
                        <a:spcAft>
                          <a:spcPts val="0"/>
                        </a:spcAft>
                        <a:buClr>
                          <a:schemeClr val="lt1"/>
                        </a:buClr>
                        <a:buSzPts val="1800"/>
                        <a:buFont typeface="Calibri"/>
                        <a:buNone/>
                      </a:pPr>
                      <a:r>
                        <a:rPr lang="ja-JP" sz="1200" b="1" u="none" strike="noStrike" cap="none">
                          <a:solidFill>
                            <a:schemeClr val="lt1"/>
                          </a:solidFill>
                        </a:rPr>
                        <a:t>コンセプト、アピールポイントなど</a:t>
                      </a:r>
                      <a:r>
                        <a:rPr lang="ja-JP" sz="800" b="1" u="none" strike="noStrike" cap="none">
                          <a:solidFill>
                            <a:schemeClr val="lt1"/>
                          </a:solidFill>
                        </a:rPr>
                        <a:t>（みなさんが力を入れているアイデアのポイント、特に注目してもらいたいこと）</a:t>
                      </a:r>
                      <a:endParaRPr sz="800" b="1" u="none" strike="noStrike" cap="none">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6"/>
                  </a:ext>
                </a:extLst>
              </a:tr>
              <a:tr h="3784765">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txBody>
                  <a:tcPr marL="63312" marR="63312" marT="31656" marB="3165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6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516206"/>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graphicFrame>
        <p:nvGraphicFramePr>
          <p:cNvPr id="109" name="Google Shape;109;p3"/>
          <p:cNvGraphicFramePr/>
          <p:nvPr>
            <p:extLst>
              <p:ext uri="{D42A27DB-BD31-4B8C-83A1-F6EECF244321}">
                <p14:modId xmlns:p14="http://schemas.microsoft.com/office/powerpoint/2010/main" val="1254612658"/>
              </p:ext>
            </p:extLst>
          </p:nvPr>
        </p:nvGraphicFramePr>
        <p:xfrm>
          <a:off x="225233" y="1528051"/>
          <a:ext cx="6407394" cy="434908"/>
        </p:xfrm>
        <a:graphic>
          <a:graphicData uri="http://schemas.openxmlformats.org/drawingml/2006/table">
            <a:tbl>
              <a:tblPr firstCol="1" bandRow="1">
                <a:noFill/>
                <a:tableStyleId>{849DE5FC-D73B-4EBC-8A1B-07B2455009F4}</a:tableStyleId>
              </a:tblPr>
              <a:tblGrid>
                <a:gridCol w="1811634">
                  <a:extLst>
                    <a:ext uri="{9D8B030D-6E8A-4147-A177-3AD203B41FA5}">
                      <a16:colId xmlns:a16="http://schemas.microsoft.com/office/drawing/2014/main" val="20000"/>
                    </a:ext>
                  </a:extLst>
                </a:gridCol>
                <a:gridCol w="4595760">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合計</a:t>
                      </a: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重量</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すべてのロボットの合計は</a:t>
                      </a:r>
                      <a:r>
                        <a:rPr lang="en-US" altLang="ja-JP" sz="1100" b="1" u="none" strike="noStrike" cap="none" dirty="0">
                          <a:solidFill>
                            <a:schemeClr val="lt1"/>
                          </a:solidFill>
                          <a:latin typeface="BIZ UDPゴシック" panose="020B0400000000000000" pitchFamily="50" charset="-128"/>
                          <a:ea typeface="BIZ UDPゴシック" panose="020B0400000000000000" pitchFamily="50" charset="-128"/>
                        </a:rPr>
                        <a:t>30kg</a:t>
                      </a: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以下</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0"/>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（２）　ロボットスペック　（ロボット１＋２）</a:t>
            </a:r>
          </a:p>
        </p:txBody>
      </p:sp>
      <p:sp>
        <p:nvSpPr>
          <p:cNvPr id="3" name="正方形/長方形 2">
            <a:extLst>
              <a:ext uri="{FF2B5EF4-FFF2-40B4-BE49-F238E27FC236}">
                <a16:creationId xmlns:a16="http://schemas.microsoft.com/office/drawing/2014/main" id="{9009A7CE-85B4-836A-D726-05CF20CAE79A}"/>
              </a:ext>
            </a:extLst>
          </p:cNvPr>
          <p:cNvSpPr/>
          <p:nvPr/>
        </p:nvSpPr>
        <p:spPr>
          <a:xfrm>
            <a:off x="419990" y="2137938"/>
            <a:ext cx="6017861" cy="70788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サイズは、</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ja-JP" altLang="en-US" b="1" dirty="0">
                <a:solidFill>
                  <a:srgbClr val="FF0000"/>
                </a:solidFill>
                <a:latin typeface="BIZ UDPゴシック" panose="020B0400000000000000" pitchFamily="50" charset="-128"/>
                <a:ea typeface="BIZ UDPゴシック" panose="020B0400000000000000" pitchFamily="50" charset="-128"/>
              </a:rPr>
              <a:t>１</a:t>
            </a:r>
            <a:r>
              <a:rPr kumimoji="1" lang="en-US" altLang="ja-JP" b="1" dirty="0">
                <a:solidFill>
                  <a:srgbClr val="FF0000"/>
                </a:solidFill>
                <a:latin typeface="BIZ UDPゴシック" panose="020B0400000000000000" pitchFamily="50" charset="-128"/>
                <a:ea typeface="BIZ UDPゴシック" panose="020B0400000000000000" pitchFamily="50" charset="-128"/>
              </a:rPr>
              <a:t>5</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横１</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5</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1500mm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buClrTx/>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も、全てのロボットがスタートゾーンに収まることを確認します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12" name="Google Shape;110;p3"/>
          <p:cNvGraphicFramePr/>
          <p:nvPr>
            <p:extLst>
              <p:ext uri="{D42A27DB-BD31-4B8C-83A1-F6EECF244321}">
                <p14:modId xmlns:p14="http://schemas.microsoft.com/office/powerpoint/2010/main" val="1555076700"/>
              </p:ext>
            </p:extLst>
          </p:nvPr>
        </p:nvGraphicFramePr>
        <p:xfrm>
          <a:off x="225233" y="915184"/>
          <a:ext cx="6407376" cy="615475"/>
        </p:xfrm>
        <a:graphic>
          <a:graphicData uri="http://schemas.openxmlformats.org/drawingml/2006/table">
            <a:tbl>
              <a:tblPr firstRow="1" bandRow="1">
                <a:noFill/>
                <a:tableStyleId>{849DE5FC-D73B-4EBC-8A1B-07B2455009F4}</a:tableStyleId>
              </a:tblPr>
              <a:tblGrid>
                <a:gridCol w="1800683">
                  <a:extLst>
                    <a:ext uri="{9D8B030D-6E8A-4147-A177-3AD203B41FA5}">
                      <a16:colId xmlns:a16="http://schemas.microsoft.com/office/drawing/2014/main" val="20000"/>
                    </a:ext>
                  </a:extLst>
                </a:gridCol>
                <a:gridCol w="1483847">
                  <a:extLst>
                    <a:ext uri="{9D8B030D-6E8A-4147-A177-3AD203B41FA5}">
                      <a16:colId xmlns:a16="http://schemas.microsoft.com/office/drawing/2014/main" val="20001"/>
                    </a:ext>
                  </a:extLst>
                </a:gridCol>
                <a:gridCol w="1555027">
                  <a:extLst>
                    <a:ext uri="{9D8B030D-6E8A-4147-A177-3AD203B41FA5}">
                      <a16:colId xmlns:a16="http://schemas.microsoft.com/office/drawing/2014/main" val="20002"/>
                    </a:ext>
                  </a:extLst>
                </a:gridCol>
                <a:gridCol w="1567819">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スタート時の</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1500×1500×1500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Google Shape;107;p3">
            <a:extLst>
              <a:ext uri="{FF2B5EF4-FFF2-40B4-BE49-F238E27FC236}">
                <a16:creationId xmlns:a16="http://schemas.microsoft.com/office/drawing/2014/main" id="{681B73FF-A74B-A509-7D4B-0CC35CCAFD23}"/>
              </a:ext>
            </a:extLst>
          </p:cNvPr>
          <p:cNvSpPr txBox="1">
            <a:spLocks/>
          </p:cNvSpPr>
          <p:nvPr/>
        </p:nvSpPr>
        <p:spPr>
          <a:xfrm>
            <a:off x="125107" y="2933314"/>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②イメージ図</a:t>
            </a:r>
          </a:p>
        </p:txBody>
      </p:sp>
      <p:sp>
        <p:nvSpPr>
          <p:cNvPr id="18" name="正方形/長方形 17">
            <a:extLst>
              <a:ext uri="{FF2B5EF4-FFF2-40B4-BE49-F238E27FC236}">
                <a16:creationId xmlns:a16="http://schemas.microsoft.com/office/drawing/2014/main" id="{103EB1B8-BFA5-6C1A-60AD-2239E8491B8B}"/>
              </a:ext>
            </a:extLst>
          </p:cNvPr>
          <p:cNvSpPr/>
          <p:nvPr/>
        </p:nvSpPr>
        <p:spPr>
          <a:xfrm>
            <a:off x="419990" y="3291840"/>
            <a:ext cx="6017861" cy="692795"/>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◆寸法を明記すること。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◆スタートゾーン内のロボット配置方法。</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A4A03A2-8EE9-9D7A-2E7E-40EACEDC6B64}"/>
              </a:ext>
            </a:extLst>
          </p:cNvPr>
          <p:cNvSpPr>
            <a:spLocks noGrp="1"/>
          </p:cNvSpPr>
          <p:nvPr>
            <p:ph type="sldNum" idx="12"/>
          </p:nvPr>
        </p:nvSpPr>
        <p:spPr/>
        <p:txBody>
          <a:bodyPr/>
          <a:lstStyle/>
          <a:p>
            <a:fld id="{00000000-1234-1234-1234-123412341234}" type="slidenum">
              <a:rPr lang="en-US" altLang="ja-JP" smtClean="0"/>
              <a:pPr/>
              <a:t>3</a:t>
            </a:fld>
            <a:endParaRPr lang="ja-JP" altLang="en-US"/>
          </a:p>
        </p:txBody>
      </p:sp>
    </p:spTree>
    <p:extLst>
      <p:ext uri="{BB962C8B-B14F-4D97-AF65-F5344CB8AC3E}">
        <p14:creationId xmlns:p14="http://schemas.microsoft.com/office/powerpoint/2010/main" val="428525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841704"/>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sp>
        <p:nvSpPr>
          <p:cNvPr id="108" name="Google Shape;108;p3"/>
          <p:cNvSpPr txBox="1">
            <a:spLocks noGrp="1"/>
          </p:cNvSpPr>
          <p:nvPr>
            <p:ph type="sldNum" idx="12"/>
          </p:nvPr>
        </p:nvSpPr>
        <p:spPr>
          <a:xfrm>
            <a:off x="5274999" y="9553529"/>
            <a:ext cx="1543050" cy="252779"/>
          </a:xfrm>
          <a:prstGeom prst="rect">
            <a:avLst/>
          </a:prstGeom>
          <a:noFill/>
          <a:ln>
            <a:noFill/>
          </a:ln>
        </p:spPr>
        <p:txBody>
          <a:bodyPr spcFirstLastPara="1" wrap="square" lIns="63294" tIns="31638" rIns="63294" bIns="31638" anchor="ctr" anchorCtr="0">
            <a:noAutofit/>
          </a:bodyPr>
          <a:lstStyle/>
          <a:p>
            <a:fld id="{00000000-1234-1234-1234-123412341234}" type="slidenum">
              <a:rPr lang="en-US" altLang="ja-JP"/>
              <a:pPr/>
              <a:t>4</a:t>
            </a:fld>
            <a:endParaRPr/>
          </a:p>
        </p:txBody>
      </p:sp>
      <p:graphicFrame>
        <p:nvGraphicFramePr>
          <p:cNvPr id="109" name="Google Shape;109;p3"/>
          <p:cNvGraphicFramePr/>
          <p:nvPr>
            <p:extLst>
              <p:ext uri="{D42A27DB-BD31-4B8C-83A1-F6EECF244321}">
                <p14:modId xmlns:p14="http://schemas.microsoft.com/office/powerpoint/2010/main" val="110819312"/>
              </p:ext>
            </p:extLst>
          </p:nvPr>
        </p:nvGraphicFramePr>
        <p:xfrm>
          <a:off x="225233" y="1836771"/>
          <a:ext cx="6407394" cy="1592222"/>
        </p:xfrm>
        <a:graphic>
          <a:graphicData uri="http://schemas.openxmlformats.org/drawingml/2006/table">
            <a:tbl>
              <a:tblPr firstCol="1" bandRow="1">
                <a:noFill/>
                <a:tableStyleId>{849DE5FC-D73B-4EBC-8A1B-07B2455009F4}</a:tableStyleId>
              </a:tblPr>
              <a:tblGrid>
                <a:gridCol w="1713076">
                  <a:extLst>
                    <a:ext uri="{9D8B030D-6E8A-4147-A177-3AD203B41FA5}">
                      <a16:colId xmlns:a16="http://schemas.microsoft.com/office/drawing/2014/main" val="20000"/>
                    </a:ext>
                  </a:extLst>
                </a:gridCol>
                <a:gridCol w="4694318">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rPr>
                        <a:t>ロボット</a:t>
                      </a:r>
                      <a:r>
                        <a:rPr lang="en-US" altLang="ja-JP" sz="1200" b="1" u="none" strike="noStrike" cap="none" dirty="0">
                          <a:solidFill>
                            <a:schemeClr val="lt1"/>
                          </a:solidFill>
                        </a:rPr>
                        <a:t>1</a:t>
                      </a:r>
                      <a:r>
                        <a:rPr lang="ja-JP" altLang="en-US" sz="1200" b="1" u="none" strike="noStrike" cap="none" dirty="0">
                          <a:solidFill>
                            <a:schemeClr val="lt1"/>
                          </a:solidFill>
                        </a:rPr>
                        <a:t>の</a:t>
                      </a:r>
                      <a:r>
                        <a:rPr lang="ja-JP" sz="1200" b="1" u="none" strike="noStrike" cap="none" dirty="0">
                          <a:solidFill>
                            <a:schemeClr val="lt1"/>
                          </a:solidFill>
                        </a:rPr>
                        <a:t>重量</a:t>
                      </a:r>
                      <a:endParaRPr lang="en-US" altLang="ja-JP" sz="1200" b="1" u="none" strike="noStrike" cap="none" dirty="0">
                        <a:solidFill>
                          <a:schemeClr val="lt1"/>
                        </a:solidFill>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rPr>
                        <a:t>すべてのロボットの合計は</a:t>
                      </a:r>
                      <a:r>
                        <a:rPr lang="en-US" altLang="ja-JP" sz="1200" b="1" u="none" strike="noStrike" cap="none" dirty="0">
                          <a:solidFill>
                            <a:schemeClr val="lt1"/>
                          </a:solidFill>
                        </a:rPr>
                        <a:t>30kg</a:t>
                      </a:r>
                      <a:r>
                        <a:rPr lang="ja-JP" altLang="en-US" sz="700" b="1" u="none" strike="noStrike" cap="none" dirty="0">
                          <a:solidFill>
                            <a:schemeClr val="lt1"/>
                          </a:solidFill>
                        </a:rPr>
                        <a:t>以下</a:t>
                      </a:r>
                      <a:endParaRPr sz="1200" b="1" u="none" strike="noStrike" cap="none" dirty="0">
                        <a:solidFill>
                          <a:schemeClr val="lt1"/>
                        </a:solidFil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0.0 kg</a:t>
                      </a:r>
                      <a:endParaRPr sz="1200" b="0" u="none" strike="noStrike" cap="none" dirty="0">
                        <a:solidFill>
                          <a:schemeClr val="dk1"/>
                        </a:solidFill>
                      </a:endParaRPr>
                    </a:p>
                  </a:txBody>
                  <a:tcPr marL="63312" marR="63312" marT="31656" marB="31656" anchor="ctr"/>
                </a:tc>
                <a:extLst>
                  <a:ext uri="{0D108BD9-81ED-4DB2-BD59-A6C34878D82A}">
                    <a16:rowId xmlns:a16="http://schemas.microsoft.com/office/drawing/2014/main" val="10000"/>
                  </a:ext>
                </a:extLst>
              </a:tr>
              <a:tr h="31126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移動方法</a:t>
                      </a:r>
                      <a:endParaRPr sz="1000" u="none" strike="noStrike" cap="none" dirty="0"/>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endParaRPr>
                    </a:p>
                  </a:txBody>
                  <a:tcPr marL="63312" marR="63312" marT="31656" marB="31656" anchor="ctr"/>
                </a:tc>
                <a:extLst>
                  <a:ext uri="{0D108BD9-81ED-4DB2-BD59-A6C34878D82A}">
                    <a16:rowId xmlns:a16="http://schemas.microsoft.com/office/drawing/2014/main" val="10001"/>
                  </a:ext>
                </a:extLst>
              </a:tr>
              <a:tr h="84605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動力</a:t>
                      </a:r>
                      <a:endParaRPr sz="1200" b="1" u="none" strike="noStrike" cap="none">
                        <a:solidFill>
                          <a:schemeClr val="lt1"/>
                        </a:solidFill>
                        <a:latin typeface="Calibri"/>
                        <a:ea typeface="Calibri"/>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Calibri"/>
                        <a:ea typeface="Calibri"/>
                        <a:cs typeface="Calibri"/>
                        <a:sym typeface="Calibri"/>
                      </a:endParaRPr>
                    </a:p>
                  </a:txBody>
                  <a:tcPr marL="63312" marR="63312" marT="31656" marB="31656"/>
                </a:tc>
                <a:extLst>
                  <a:ext uri="{0D108BD9-81ED-4DB2-BD59-A6C34878D82A}">
                    <a16:rowId xmlns:a16="http://schemas.microsoft.com/office/drawing/2014/main" val="10002"/>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（３）ー１　ロボットスペック　（ロボット１）</a:t>
            </a:r>
          </a:p>
        </p:txBody>
      </p:sp>
      <p:graphicFrame>
        <p:nvGraphicFramePr>
          <p:cNvPr id="118" name="Google Shape;118;p4"/>
          <p:cNvGraphicFramePr/>
          <p:nvPr>
            <p:extLst>
              <p:ext uri="{D42A27DB-BD31-4B8C-83A1-F6EECF244321}">
                <p14:modId xmlns:p14="http://schemas.microsoft.com/office/powerpoint/2010/main" val="2124833215"/>
              </p:ext>
            </p:extLst>
          </p:nvPr>
        </p:nvGraphicFramePr>
        <p:xfrm>
          <a:off x="267530" y="5218403"/>
          <a:ext cx="6336205" cy="2941568"/>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420224">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a:t>項目</a:t>
                      </a:r>
                      <a:endParaRPr sz="1000" u="none" strike="noStrike" cap="none"/>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dirty="0"/>
                        <a:t>コントローラ</a:t>
                      </a:r>
                      <a:endParaRPr sz="1000" u="none" strike="noStrike" cap="none" dirty="0"/>
                    </a:p>
                  </a:txBody>
                  <a:tcPr marL="63312" marR="63312" marT="31656" marB="31656" anchor="ctr">
                    <a:solidFill>
                      <a:schemeClr val="accent1"/>
                    </a:solidFill>
                  </a:tcPr>
                </a:tc>
                <a:extLst>
                  <a:ext uri="{0D108BD9-81ED-4DB2-BD59-A6C34878D82A}">
                    <a16:rowId xmlns:a16="http://schemas.microsoft.com/office/drawing/2014/main" val="10000"/>
                  </a:ext>
                </a:extLst>
              </a:tr>
              <a:tr h="420224">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帯域</a:t>
                      </a:r>
                      <a:endParaRPr sz="1000" u="none" strike="noStrike" cap="none"/>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a:t>送信側</a:t>
                      </a:r>
                      <a:endParaRPr sz="1000" u="none" strike="noStrike" cap="none"/>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機器名</a:t>
                      </a:r>
                      <a:endParaRPr sz="1000" b="1" u="none" strike="noStrike" cap="none">
                        <a:solidFill>
                          <a:schemeClr val="lt1"/>
                        </a:solidFill>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8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t>受信側</a:t>
                      </a:r>
                      <a:endParaRPr sz="1100" u="none" strike="noStrike" cap="none" dirty="0"/>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7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3" name="正方形/長方形 2">
            <a:extLst>
              <a:ext uri="{FF2B5EF4-FFF2-40B4-BE49-F238E27FC236}">
                <a16:creationId xmlns:a16="http://schemas.microsoft.com/office/drawing/2014/main" id="{9009A7CE-85B4-836A-D726-05CF20CAE79A}"/>
              </a:ext>
            </a:extLst>
          </p:cNvPr>
          <p:cNvSpPr/>
          <p:nvPr/>
        </p:nvSpPr>
        <p:spPr>
          <a:xfrm>
            <a:off x="419990" y="3493513"/>
            <a:ext cx="6017861" cy="131950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◆ロボットの説明は「</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（①構成</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「②無線」・</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③</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詳細図」・「</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④</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機構説明」が１セットです。</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lgn="l"/>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◆アイデアシートは１５ページ程度にまとめること！（表紙も含む）</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最大展開サイズが、</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dirty="0">
                <a:solidFill>
                  <a:srgbClr val="FF0000"/>
                </a:solidFill>
                <a:latin typeface="BIZ UDPゴシック" panose="020B0400000000000000" pitchFamily="50" charset="-128"/>
                <a:ea typeface="BIZ UDPゴシック" panose="020B0400000000000000" pitchFamily="50" charset="-128"/>
              </a:rPr>
              <a:t>10</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◆計量・計測については、全てのロボットの底面が床に付いた状態でこのサイズを満たすこと。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lvl="0">
              <a:buClrTx/>
              <a:defRPr/>
            </a:pPr>
            <a:r>
              <a:rPr kumimoji="1" lang="ja-JP"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動力</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・何をどれだけ使用するかを記載</a:t>
            </a:r>
          </a:p>
          <a:p>
            <a:pPr lvl="0">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例）</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12V</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バッテリー</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２本、圧縮空気エアタンク</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10L×1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本</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Google Shape;107;p3">
            <a:extLst>
              <a:ext uri="{FF2B5EF4-FFF2-40B4-BE49-F238E27FC236}">
                <a16:creationId xmlns:a16="http://schemas.microsoft.com/office/drawing/2014/main" id="{681B73FF-A74B-A509-7D4B-0CC35CCAFD23}"/>
              </a:ext>
            </a:extLst>
          </p:cNvPr>
          <p:cNvSpPr txBox="1">
            <a:spLocks/>
          </p:cNvSpPr>
          <p:nvPr/>
        </p:nvSpPr>
        <p:spPr>
          <a:xfrm>
            <a:off x="125107" y="484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sp>
        <p:nvSpPr>
          <p:cNvPr id="5" name="正方形/長方形 4">
            <a:extLst>
              <a:ext uri="{FF2B5EF4-FFF2-40B4-BE49-F238E27FC236}">
                <a16:creationId xmlns:a16="http://schemas.microsoft.com/office/drawing/2014/main" id="{35EC682C-BE22-C083-2E54-D3D0B1F2832C}"/>
              </a:ext>
            </a:extLst>
          </p:cNvPr>
          <p:cNvSpPr/>
          <p:nvPr/>
        </p:nvSpPr>
        <p:spPr>
          <a:xfrm>
            <a:off x="420069" y="8261726"/>
            <a:ext cx="6017862" cy="121476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buClrTx/>
              <a:defRPr/>
            </a:pPr>
            <a:r>
              <a:rPr kumimoji="1" lang="ja-JP" altLang="ja-JP" b="1" dirty="0">
                <a:solidFill>
                  <a:schemeClr val="tx1"/>
                </a:solidFill>
                <a:latin typeface="BIZ UDPゴシック" panose="020B0400000000000000" pitchFamily="50" charset="-128"/>
                <a:ea typeface="BIZ UDPゴシック" panose="020B0400000000000000" pitchFamily="50" charset="-128"/>
              </a:rPr>
              <a:t>◆</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en-US" b="1" dirty="0">
                <a:solidFill>
                  <a:schemeClr val="tx1"/>
                </a:solidFill>
                <a:latin typeface="BIZ UDPゴシック" panose="020B0400000000000000" pitchFamily="50" charset="-128"/>
                <a:ea typeface="BIZ UDPゴシック" panose="020B0400000000000000" pitchFamily="50" charset="-128"/>
              </a:rPr>
              <a:t>帯域</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ja-JP" b="1" dirty="0">
                <a:solidFill>
                  <a:schemeClr val="tx1"/>
                </a:solidFill>
                <a:latin typeface="BIZ UDPゴシック" panose="020B0400000000000000" pitchFamily="50" charset="-128"/>
                <a:ea typeface="BIZ UDPゴシック" panose="020B0400000000000000" pitchFamily="50" charset="-128"/>
              </a:rPr>
              <a:t>例）</a:t>
            </a:r>
            <a:r>
              <a:rPr kumimoji="1" lang="en-US" altLang="ja-JP" b="1" dirty="0">
                <a:solidFill>
                  <a:schemeClr val="tx1"/>
                </a:solidFill>
                <a:latin typeface="BIZ UDPゴシック" panose="020B0400000000000000" pitchFamily="50" charset="-128"/>
                <a:ea typeface="BIZ UDPゴシック" panose="020B0400000000000000" pitchFamily="50" charset="-128"/>
              </a:rPr>
              <a:t>2.45GHz</a:t>
            </a:r>
          </a:p>
          <a:p>
            <a:pPr>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機器名</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例）○○社製無線コントローラー、自作コントローラー など</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型式又は名称</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err="1">
                <a:solidFill>
                  <a:schemeClr val="tx1"/>
                </a:solidFill>
                <a:effectLst/>
                <a:latin typeface="BIZ UDPゴシック" panose="020B0400000000000000" pitchFamily="50" charset="-128"/>
                <a:ea typeface="BIZ UDPゴシック" panose="020B0400000000000000" pitchFamily="50" charset="-128"/>
              </a:rPr>
              <a:t>Xbee</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-PRO</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技適番号</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005</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ＮＹＣＡ</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0378</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総務省技適検索</a:t>
            </a:r>
            <a:r>
              <a:rPr kumimoji="1" lang="ja-JP" altLang="en-US" b="1" dirty="0">
                <a:solidFill>
                  <a:schemeClr val="tx1"/>
                </a:solidFill>
                <a:latin typeface="BIZ UDPゴシック" panose="020B0400000000000000" pitchFamily="50" charset="-128"/>
                <a:ea typeface="BIZ UDPゴシック" panose="020B0400000000000000" pitchFamily="50" charset="-128"/>
              </a:rPr>
              <a:t>：</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　</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https://www.tele.soumu.go.jp/giteki/SearchServlet?pageID=js01</a:t>
            </a:r>
            <a:endParaRPr lang="ja-JP" altLang="ja-JP"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6" name="Google Shape;107;p3">
            <a:extLst>
              <a:ext uri="{FF2B5EF4-FFF2-40B4-BE49-F238E27FC236}">
                <a16:creationId xmlns:a16="http://schemas.microsoft.com/office/drawing/2014/main" id="{DE7946E1-A36E-02A6-5424-88A5CE3DFF2A}"/>
              </a:ext>
            </a:extLst>
          </p:cNvPr>
          <p:cNvSpPr txBox="1">
            <a:spLocks/>
          </p:cNvSpPr>
          <p:nvPr/>
        </p:nvSpPr>
        <p:spPr>
          <a:xfrm>
            <a:off x="125107" y="510854"/>
            <a:ext cx="543139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ロボット１（ロボット名：○○）</a:t>
            </a:r>
          </a:p>
        </p:txBody>
      </p:sp>
      <p:graphicFrame>
        <p:nvGraphicFramePr>
          <p:cNvPr id="12" name="Google Shape;110;p3"/>
          <p:cNvGraphicFramePr/>
          <p:nvPr>
            <p:extLst>
              <p:ext uri="{D42A27DB-BD31-4B8C-83A1-F6EECF244321}">
                <p14:modId xmlns:p14="http://schemas.microsoft.com/office/powerpoint/2010/main" val="3289656431"/>
              </p:ext>
            </p:extLst>
          </p:nvPr>
        </p:nvGraphicFramePr>
        <p:xfrm>
          <a:off x="225233" y="1223904"/>
          <a:ext cx="6407376" cy="615475"/>
        </p:xfrm>
        <a:graphic>
          <a:graphicData uri="http://schemas.openxmlformats.org/drawingml/2006/table">
            <a:tbl>
              <a:tblPr firstRow="1" bandRow="1">
                <a:noFill/>
                <a:tableStyleId>{849DE5FC-D73B-4EBC-8A1B-07B2455009F4}</a:tableStyleId>
              </a:tblPr>
              <a:tblGrid>
                <a:gridCol w="1713076">
                  <a:extLst>
                    <a:ext uri="{9D8B030D-6E8A-4147-A177-3AD203B41FA5}">
                      <a16:colId xmlns:a16="http://schemas.microsoft.com/office/drawing/2014/main" val="20000"/>
                    </a:ext>
                  </a:extLst>
                </a:gridCol>
                <a:gridCol w="1576929">
                  <a:extLst>
                    <a:ext uri="{9D8B030D-6E8A-4147-A177-3AD203B41FA5}">
                      <a16:colId xmlns:a16="http://schemas.microsoft.com/office/drawing/2014/main" val="20001"/>
                    </a:ext>
                  </a:extLst>
                </a:gridCol>
                <a:gridCol w="1560503">
                  <a:extLst>
                    <a:ext uri="{9D8B030D-6E8A-4147-A177-3AD203B41FA5}">
                      <a16:colId xmlns:a16="http://schemas.microsoft.com/office/drawing/2014/main" val="20002"/>
                    </a:ext>
                  </a:extLst>
                </a:gridCol>
                <a:gridCol w="1556868">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1200×1200×1000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63"/>
            <a:ext cx="5701678" cy="482922"/>
          </a:xfrm>
          <a:prstGeom prst="rect">
            <a:avLst/>
          </a:prstGeom>
          <a:noFill/>
          <a:ln>
            <a:noFill/>
          </a:ln>
        </p:spPr>
        <p:txBody>
          <a:bodyPr spcFirstLastPara="1" wrap="square" lIns="63294" tIns="31638" rIns="63294" bIns="31638" anchor="ctr" anchorCtr="0">
            <a:normAutofit/>
          </a:bodyPr>
          <a:lstStyle/>
          <a:p>
            <a:r>
              <a:rPr kumimoji="1" lang="ja-JP" altLang="en-US" sz="1800" dirty="0">
                <a:latin typeface="BIZ UDPゴシック" panose="020B0400000000000000" pitchFamily="50" charset="-128"/>
                <a:ea typeface="BIZ UDPゴシック" panose="020B0400000000000000" pitchFamily="50" charset="-128"/>
              </a:rPr>
              <a:t>（３）</a:t>
            </a:r>
            <a:r>
              <a:rPr kumimoji="1" lang="ja-JP" altLang="en-US" sz="1800" dirty="0" err="1">
                <a:latin typeface="BIZ UDPゴシック" panose="020B0400000000000000" pitchFamily="50" charset="-128"/>
                <a:ea typeface="BIZ UDPゴシック" panose="020B0400000000000000" pitchFamily="50" charset="-128"/>
              </a:rPr>
              <a:t>ー</a:t>
            </a:r>
            <a:r>
              <a:rPr kumimoji="1" lang="ja-JP" altLang="en-US" sz="1800" dirty="0">
                <a:latin typeface="BIZ UDPゴシック" panose="020B0400000000000000" pitchFamily="50" charset="-128"/>
                <a:ea typeface="BIZ UDPゴシック" panose="020B0400000000000000" pitchFamily="50" charset="-128"/>
              </a:rPr>
              <a:t>２　ロボットスペック　（ロボット２）</a:t>
            </a:r>
            <a:endParaRPr kumimoji="1" lang="ja-JP" altLang="en-US" sz="1200" dirty="0">
              <a:highlight>
                <a:srgbClr val="FFFF00"/>
              </a:highlight>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5</a:t>
            </a:fld>
            <a:endParaRPr lang="ja-JP" altLang="en-US"/>
          </a:p>
        </p:txBody>
      </p:sp>
      <p:sp>
        <p:nvSpPr>
          <p:cNvPr id="5" name="Google Shape;107;p3"/>
          <p:cNvSpPr txBox="1">
            <a:spLocks/>
          </p:cNvSpPr>
          <p:nvPr/>
        </p:nvSpPr>
        <p:spPr>
          <a:xfrm>
            <a:off x="154054" y="1405868"/>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①</a:t>
            </a:r>
            <a:r>
              <a:rPr lang="ja-JP" altLang="en-US" sz="1662" dirty="0">
                <a:latin typeface="BIZ UDPゴシック" panose="020B0400000000000000" pitchFamily="50" charset="-128"/>
                <a:ea typeface="BIZ UDPゴシック" panose="020B0400000000000000" pitchFamily="50" charset="-128"/>
              </a:rPr>
              <a:t>構成</a:t>
            </a:r>
          </a:p>
        </p:txBody>
      </p:sp>
      <p:graphicFrame>
        <p:nvGraphicFramePr>
          <p:cNvPr id="6" name="Google Shape;110;p3"/>
          <p:cNvGraphicFramePr/>
          <p:nvPr>
            <p:extLst>
              <p:ext uri="{D42A27DB-BD31-4B8C-83A1-F6EECF244321}">
                <p14:modId xmlns:p14="http://schemas.microsoft.com/office/powerpoint/2010/main" val="489431827"/>
              </p:ext>
            </p:extLst>
          </p:nvPr>
        </p:nvGraphicFramePr>
        <p:xfrm>
          <a:off x="215696" y="1818534"/>
          <a:ext cx="6407376" cy="724331"/>
        </p:xfrm>
        <a:graphic>
          <a:graphicData uri="http://schemas.openxmlformats.org/drawingml/2006/table">
            <a:tbl>
              <a:tblPr firstRow="1" bandRow="1">
                <a:noFill/>
                <a:tableStyleId>{849DE5FC-D73B-4EBC-8A1B-07B2455009F4}</a:tableStyleId>
              </a:tblPr>
              <a:tblGrid>
                <a:gridCol w="1601844">
                  <a:extLst>
                    <a:ext uri="{9D8B030D-6E8A-4147-A177-3AD203B41FA5}">
                      <a16:colId xmlns:a16="http://schemas.microsoft.com/office/drawing/2014/main" val="20000"/>
                    </a:ext>
                  </a:extLst>
                </a:gridCol>
                <a:gridCol w="1601844">
                  <a:extLst>
                    <a:ext uri="{9D8B030D-6E8A-4147-A177-3AD203B41FA5}">
                      <a16:colId xmlns:a16="http://schemas.microsoft.com/office/drawing/2014/main" val="20001"/>
                    </a:ext>
                  </a:extLst>
                </a:gridCol>
                <a:gridCol w="1601844">
                  <a:extLst>
                    <a:ext uri="{9D8B030D-6E8A-4147-A177-3AD203B41FA5}">
                      <a16:colId xmlns:a16="http://schemas.microsoft.com/office/drawing/2014/main" val="20002"/>
                    </a:ext>
                  </a:extLst>
                </a:gridCol>
                <a:gridCol w="1601844">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縦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横 </a:t>
                      </a:r>
                      <a:endParaRPr sz="1200" b="1" u="none" strike="noStrike" cap="none" dirty="0">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7589">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Google Shape;118;p4"/>
          <p:cNvGraphicFramePr/>
          <p:nvPr>
            <p:extLst>
              <p:ext uri="{D42A27DB-BD31-4B8C-83A1-F6EECF244321}">
                <p14:modId xmlns:p14="http://schemas.microsoft.com/office/powerpoint/2010/main" val="3796840285"/>
              </p:ext>
            </p:extLst>
          </p:nvPr>
        </p:nvGraphicFramePr>
        <p:xfrm>
          <a:off x="189678" y="6473249"/>
          <a:ext cx="6336205" cy="2708149"/>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281325">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項目</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コントローラ</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extLst>
                  <a:ext uri="{0D108BD9-81ED-4DB2-BD59-A6C34878D82A}">
                    <a16:rowId xmlns:a16="http://schemas.microsoft.com/office/drawing/2014/main" val="10000"/>
                  </a:ext>
                </a:extLst>
              </a:tr>
              <a:tr h="308008">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a:latin typeface="BIZ UDPゴシック" panose="020B0400000000000000" pitchFamily="50" charset="-128"/>
                          <a:ea typeface="BIZ UDPゴシック" panose="020B0400000000000000" pitchFamily="50" charset="-128"/>
                        </a:rPr>
                        <a:t>送信側</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機器名</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rPr>
                        <a:t>受信側</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8" name="正方形/長方形 7">
            <a:extLst>
              <a:ext uri="{FF2B5EF4-FFF2-40B4-BE49-F238E27FC236}">
                <a16:creationId xmlns:a16="http://schemas.microsoft.com/office/drawing/2014/main" id="{35EC682C-BE22-C083-2E54-D3D0B1F2832C}"/>
              </a:ext>
            </a:extLst>
          </p:cNvPr>
          <p:cNvSpPr/>
          <p:nvPr/>
        </p:nvSpPr>
        <p:spPr>
          <a:xfrm>
            <a:off x="327259" y="549956"/>
            <a:ext cx="6286213"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◆ロボット２が複数種類ある場合は、ロボット２－１，２－２として記載してください。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必要であれば、ページを追加してください。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9" name="Google Shape;107;p3">
            <a:extLst>
              <a:ext uri="{FF2B5EF4-FFF2-40B4-BE49-F238E27FC236}">
                <a16:creationId xmlns:a16="http://schemas.microsoft.com/office/drawing/2014/main" id="{103161AF-1472-1D5E-7992-54F035CFA574}"/>
              </a:ext>
            </a:extLst>
          </p:cNvPr>
          <p:cNvSpPr txBox="1">
            <a:spLocks/>
          </p:cNvSpPr>
          <p:nvPr/>
        </p:nvSpPr>
        <p:spPr>
          <a:xfrm>
            <a:off x="154054" y="107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u="sng" dirty="0">
                <a:latin typeface="BIZ UDPゴシック" panose="020B0400000000000000" pitchFamily="50" charset="-128"/>
                <a:ea typeface="BIZ UDPゴシック" panose="020B0400000000000000" pitchFamily="50" charset="-128"/>
              </a:rPr>
              <a:t>ロボット２－１（ロボット名：○○）</a:t>
            </a:r>
          </a:p>
        </p:txBody>
      </p:sp>
      <p:graphicFrame>
        <p:nvGraphicFramePr>
          <p:cNvPr id="11" name="Google Shape;109;p3"/>
          <p:cNvGraphicFramePr/>
          <p:nvPr>
            <p:extLst>
              <p:ext uri="{D42A27DB-BD31-4B8C-83A1-F6EECF244321}">
                <p14:modId xmlns:p14="http://schemas.microsoft.com/office/powerpoint/2010/main" val="2935835797"/>
              </p:ext>
            </p:extLst>
          </p:nvPr>
        </p:nvGraphicFramePr>
        <p:xfrm>
          <a:off x="225303" y="2549053"/>
          <a:ext cx="6407394" cy="1957371"/>
        </p:xfrm>
        <a:graphic>
          <a:graphicData uri="http://schemas.openxmlformats.org/drawingml/2006/table">
            <a:tbl>
              <a:tblPr firstCol="1" bandRow="1">
                <a:noFill/>
                <a:tableStyleId>{849DE5FC-D73B-4EBC-8A1B-07B2455009F4}</a:tableStyleId>
              </a:tblPr>
              <a:tblGrid>
                <a:gridCol w="1598988">
                  <a:extLst>
                    <a:ext uri="{9D8B030D-6E8A-4147-A177-3AD203B41FA5}">
                      <a16:colId xmlns:a16="http://schemas.microsoft.com/office/drawing/2014/main" val="20000"/>
                    </a:ext>
                  </a:extLst>
                </a:gridCol>
                <a:gridCol w="4808406">
                  <a:extLst>
                    <a:ext uri="{9D8B030D-6E8A-4147-A177-3AD203B41FA5}">
                      <a16:colId xmlns:a16="http://schemas.microsoft.com/office/drawing/2014/main" val="20001"/>
                    </a:ext>
                  </a:extLst>
                </a:gridCol>
              </a:tblGrid>
              <a:tr h="464991">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200" b="1" i="0" u="none" strike="noStrike" kern="0" cap="none" spc="0" normalizeH="0" baseline="0" noProof="0" dirty="0">
                          <a:ln>
                            <a:noFill/>
                          </a:ln>
                          <a:solidFill>
                            <a:srgbClr val="FFFFFF"/>
                          </a:solidFill>
                          <a:effectLst/>
                          <a:uLnTx/>
                          <a:uFillTx/>
                          <a:latin typeface="Calibri"/>
                          <a:cs typeface="Calibri"/>
                          <a:sym typeface="Arial"/>
                        </a:rPr>
                        <a:t>重量</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すべてのロボットの合計は</a:t>
                      </a:r>
                      <a:r>
                        <a:rPr kumimoji="0" lang="en-US" altLang="ja-JP" sz="700" b="1" i="0" u="none" strike="noStrike" kern="0" cap="none" spc="0" normalizeH="0" baseline="0" noProof="0" dirty="0">
                          <a:ln>
                            <a:noFill/>
                          </a:ln>
                          <a:solidFill>
                            <a:srgbClr val="FFFFFF"/>
                          </a:solidFill>
                          <a:effectLst/>
                          <a:uLnTx/>
                          <a:uFillTx/>
                          <a:latin typeface="Calibri"/>
                          <a:cs typeface="Calibri"/>
                          <a:sym typeface="Arial"/>
                        </a:rPr>
                        <a:t>3</a:t>
                      </a:r>
                      <a:r>
                        <a:rPr kumimoji="0" lang="en-US" altLang="ja-JP" sz="700" b="1" i="0" u="none" strike="noStrike" kern="0" cap="none" spc="0" normalizeH="0" baseline="0" noProof="0" dirty="0">
                          <a:ln>
                            <a:noFill/>
                          </a:ln>
                          <a:solidFill>
                            <a:srgbClr val="FFFFFF"/>
                          </a:solidFill>
                          <a:effectLst/>
                          <a:uLnTx/>
                          <a:uFillTx/>
                          <a:latin typeface="Calibri"/>
                          <a:ea typeface="Calibri"/>
                          <a:cs typeface="Calibri"/>
                          <a:sym typeface="Arial"/>
                        </a:rPr>
                        <a:t>0kg</a:t>
                      </a: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以下</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lumMod val="20000"/>
                        <a:lumOff val="80000"/>
                      </a:schemeClr>
                    </a:solidFill>
                  </a:tcPr>
                </a:tc>
                <a:extLst>
                  <a:ext uri="{0D108BD9-81ED-4DB2-BD59-A6C34878D82A}">
                    <a16:rowId xmlns:a16="http://schemas.microsoft.com/office/drawing/2014/main" val="10000"/>
                  </a:ext>
                </a:extLst>
              </a:tr>
              <a:tr h="529854">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539015">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r h="423511">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本構成の</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ロボット２の台数</a:t>
                      </a:r>
                      <a:endParaRPr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1  </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台</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extLst>
                  <a:ext uri="{0D108BD9-81ED-4DB2-BD59-A6C34878D82A}">
                    <a16:rowId xmlns:a16="http://schemas.microsoft.com/office/drawing/2014/main" val="10003"/>
                  </a:ext>
                </a:extLst>
              </a:tr>
            </a:tbl>
          </a:graphicData>
        </a:graphic>
      </p:graphicFrame>
      <p:sp>
        <p:nvSpPr>
          <p:cNvPr id="13" name="Google Shape;107;p3">
            <a:extLst>
              <a:ext uri="{FF2B5EF4-FFF2-40B4-BE49-F238E27FC236}">
                <a16:creationId xmlns:a16="http://schemas.microsoft.com/office/drawing/2014/main" id="{681B73FF-A74B-A509-7D4B-0CC35CCAFD23}"/>
              </a:ext>
            </a:extLst>
          </p:cNvPr>
          <p:cNvSpPr txBox="1">
            <a:spLocks/>
          </p:cNvSpPr>
          <p:nvPr/>
        </p:nvSpPr>
        <p:spPr>
          <a:xfrm>
            <a:off x="118429" y="5995097"/>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graphicFrame>
        <p:nvGraphicFramePr>
          <p:cNvPr id="2" name="表 3">
            <a:extLst>
              <a:ext uri="{FF2B5EF4-FFF2-40B4-BE49-F238E27FC236}">
                <a16:creationId xmlns:a16="http://schemas.microsoft.com/office/drawing/2014/main" id="{38B0FBA0-326D-43EF-6038-1FB91BC4ED44}"/>
              </a:ext>
            </a:extLst>
          </p:cNvPr>
          <p:cNvGraphicFramePr>
            <a:graphicFrameLocks noGrp="1"/>
          </p:cNvGraphicFramePr>
          <p:nvPr>
            <p:extLst>
              <p:ext uri="{D42A27DB-BD31-4B8C-83A1-F6EECF244321}">
                <p14:modId xmlns:p14="http://schemas.microsoft.com/office/powerpoint/2010/main" val="2332579270"/>
              </p:ext>
            </p:extLst>
          </p:nvPr>
        </p:nvGraphicFramePr>
        <p:xfrm>
          <a:off x="1007906" y="4865568"/>
          <a:ext cx="4699748" cy="1107602"/>
        </p:xfrm>
        <a:graphic>
          <a:graphicData uri="http://schemas.openxmlformats.org/drawingml/2006/table">
            <a:tbl>
              <a:tblPr bandRow="1">
                <a:tableStyleId>{849DE5FC-D73B-4EBC-8A1B-07B2455009F4}</a:tableStyleId>
              </a:tblPr>
              <a:tblGrid>
                <a:gridCol w="528722">
                  <a:extLst>
                    <a:ext uri="{9D8B030D-6E8A-4147-A177-3AD203B41FA5}">
                      <a16:colId xmlns:a16="http://schemas.microsoft.com/office/drawing/2014/main" val="3078479892"/>
                    </a:ext>
                  </a:extLst>
                </a:gridCol>
                <a:gridCol w="4171026">
                  <a:extLst>
                    <a:ext uri="{9D8B030D-6E8A-4147-A177-3AD203B41FA5}">
                      <a16:colId xmlns:a16="http://schemas.microsoft.com/office/drawing/2014/main" val="2851862048"/>
                    </a:ext>
                  </a:extLst>
                </a:gridCol>
              </a:tblGrid>
              <a:tr h="366404">
                <a:tc>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ボールまたはボックスを持つ機能を有する。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2576263977"/>
                  </a:ext>
                </a:extLst>
              </a:tr>
              <a:tr h="38635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ボールを投げる、蹴るなどして直接エリアＡまで届ける機能を有する。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4248393617"/>
                  </a:ext>
                </a:extLst>
              </a:tr>
              <a:tr h="35484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ボックスを直接エリアＡまで届ける機能を有する。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3636554334"/>
                  </a:ext>
                </a:extLst>
              </a:tr>
            </a:tbl>
          </a:graphicData>
        </a:graphic>
      </p:graphicFrame>
      <p:sp>
        <p:nvSpPr>
          <p:cNvPr id="4" name="テキスト ボックス 3">
            <a:extLst>
              <a:ext uri="{FF2B5EF4-FFF2-40B4-BE49-F238E27FC236}">
                <a16:creationId xmlns:a16="http://schemas.microsoft.com/office/drawing/2014/main" id="{741CCE37-6DD6-0607-CA3A-446C0BA52D99}"/>
              </a:ext>
            </a:extLst>
          </p:cNvPr>
          <p:cNvSpPr txBox="1"/>
          <p:nvPr/>
        </p:nvSpPr>
        <p:spPr>
          <a:xfrm>
            <a:off x="1130300" y="4563574"/>
            <a:ext cx="1981200" cy="246221"/>
          </a:xfrm>
          <a:prstGeom prst="rect">
            <a:avLst/>
          </a:prstGeom>
          <a:noFill/>
        </p:spPr>
        <p:txBody>
          <a:bodyPr wrap="square" rtlCol="0">
            <a:spAutoFit/>
          </a:bodyPr>
          <a:lstStyle/>
          <a:p>
            <a:r>
              <a:rPr kumimoji="1" lang="ja-JP" altLang="en-US" sz="1000" dirty="0">
                <a:latin typeface="BIZ UDPゴシック" panose="020B0400000000000000" pitchFamily="50" charset="-128"/>
                <a:ea typeface="BIZ UDPゴシック" panose="020B0400000000000000" pitchFamily="50" charset="-128"/>
              </a:rPr>
              <a:t>↓ 満たすものに○</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（３）－３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ロボット１</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6</a:t>
            </a:fld>
            <a:endParaRPr lang="ja-JP" altLang="en-US"/>
          </a:p>
        </p:txBody>
      </p:sp>
    </p:spTree>
    <p:extLst>
      <p:ext uri="{BB962C8B-B14F-4D97-AF65-F5344CB8AC3E}">
        <p14:creationId xmlns:p14="http://schemas.microsoft.com/office/powerpoint/2010/main" val="118655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（３）－４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ロボット２</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7</a:t>
            </a:fld>
            <a:endParaRPr lang="ja-JP" altLang="en-US"/>
          </a:p>
        </p:txBody>
      </p:sp>
    </p:spTree>
    <p:extLst>
      <p:ext uri="{BB962C8B-B14F-4D97-AF65-F5344CB8AC3E}">
        <p14:creationId xmlns:p14="http://schemas.microsoft.com/office/powerpoint/2010/main" val="217799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8</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0587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（３）－６　 ロボットの機構説明（ロボット２）</a:t>
            </a:r>
          </a:p>
        </p:txBody>
      </p:sp>
      <p:sp>
        <p:nvSpPr>
          <p:cNvPr id="5" name="正方形/長方形 4">
            <a:extLst>
              <a:ext uri="{FF2B5EF4-FFF2-40B4-BE49-F238E27FC236}">
                <a16:creationId xmlns:a16="http://schemas.microsoft.com/office/drawing/2014/main" id="{D97DC6C7-2116-2A6C-30C3-BB796F0C8334}"/>
              </a:ext>
            </a:extLst>
          </p:cNvPr>
          <p:cNvSpPr/>
          <p:nvPr/>
        </p:nvSpPr>
        <p:spPr>
          <a:xfrm>
            <a:off x="73480" y="580881"/>
            <a:ext cx="6649517" cy="853283"/>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◆ロボット２の役割すべてについて明記すること。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・着地、オブジェクト回収、エリア</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に戻る機構</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rgbClr val="FF0000"/>
                </a:solidFill>
                <a:latin typeface="BIZ UDPゴシック" panose="020B0400000000000000" pitchFamily="50" charset="-128"/>
                <a:ea typeface="BIZ UDPゴシック" panose="020B0400000000000000" pitchFamily="50" charset="-128"/>
              </a:rPr>
              <a:t>◆安全に着地するための対策</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9</a:t>
            </a:fld>
            <a:endParaRPr lang="ja-JP" altLang="en-US"/>
          </a:p>
        </p:txBody>
      </p:sp>
    </p:spTree>
    <p:extLst>
      <p:ext uri="{BB962C8B-B14F-4D97-AF65-F5344CB8AC3E}">
        <p14:creationId xmlns:p14="http://schemas.microsoft.com/office/powerpoint/2010/main" val="2436419115"/>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E5CB81A6BC2B741B8ADF1AD824C5FF6" ma:contentTypeVersion="15" ma:contentTypeDescription="新しいドキュメントを作成します。" ma:contentTypeScope="" ma:versionID="3c91c7e581022b2c7d51e2fa71f0c654">
  <xsd:schema xmlns:xsd="http://www.w3.org/2001/XMLSchema" xmlns:xs="http://www.w3.org/2001/XMLSchema" xmlns:p="http://schemas.microsoft.com/office/2006/metadata/properties" xmlns:ns2="24cffd9c-25cb-44ae-b685-9064b5d07c60" xmlns:ns3="d9858d3e-d0ee-4ed3-9411-df7d49181f5a" targetNamespace="http://schemas.microsoft.com/office/2006/metadata/properties" ma:root="true" ma:fieldsID="457118121593135fd7b1fa87d8f3bfcb" ns2:_="" ns3:_="">
    <xsd:import namespace="24cffd9c-25cb-44ae-b685-9064b5d07c60"/>
    <xsd:import namespace="d9858d3e-d0ee-4ed3-9411-df7d49181f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ffd9c-25cb-44ae-b685-9064b5d07c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58d3e-d0ee-4ed3-9411-df7d49181f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40421c56-16d9-4bac-9943-45338f4d1a49}" ma:internalName="TaxCatchAll" ma:showField="CatchAllData" ma:web="d9858d3e-d0ee-4ed3-9411-df7d49181f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858d3e-d0ee-4ed3-9411-df7d49181f5a" xsi:nil="true"/>
    <lcf76f155ced4ddcb4097134ff3c332f xmlns="24cffd9c-25cb-44ae-b685-9064b5d07c6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C994D49-393D-4A42-91AA-C56A19B91F10}"/>
</file>

<file path=customXml/itemProps2.xml><?xml version="1.0" encoding="utf-8"?>
<ds:datastoreItem xmlns:ds="http://schemas.openxmlformats.org/officeDocument/2006/customXml" ds:itemID="{11130CA5-EA03-467F-84D6-5A87B74D5E72}"/>
</file>

<file path=customXml/itemProps3.xml><?xml version="1.0" encoding="utf-8"?>
<ds:datastoreItem xmlns:ds="http://schemas.openxmlformats.org/officeDocument/2006/customXml" ds:itemID="{D60A3B4D-8F32-45D4-B315-D9E776E3E031}"/>
</file>

<file path=docMetadata/LabelInfo.xml><?xml version="1.0" encoding="utf-8"?>
<clbl:labelList xmlns:clbl="http://schemas.microsoft.com/office/2020/mipLabelMetadata">
  <clbl:label id="{bfb35f7f-a15f-409a-a3f6-b224a893bd9e}" enabled="0" method="" siteId="{bfb35f7f-a15f-409a-a3f6-b224a893bd9e}" removed="1"/>
</clbl:labelList>
</file>

<file path=docProps/app.xml><?xml version="1.0" encoding="utf-8"?>
<Properties xmlns="http://schemas.openxmlformats.org/officeDocument/2006/extended-properties" xmlns:vt="http://schemas.openxmlformats.org/officeDocument/2006/docPropsVTypes">
  <TotalTime>7331</TotalTime>
  <Words>1603</Words>
  <Application>Microsoft Office PowerPoint</Application>
  <PresentationFormat>A4 210 x 297 mm</PresentationFormat>
  <Paragraphs>242</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BIZ UDPゴシック</vt:lpstr>
      <vt:lpstr>MS Gothic</vt:lpstr>
      <vt:lpstr>Arial</vt:lpstr>
      <vt:lpstr>Calibri</vt:lpstr>
      <vt:lpstr>Office テーマ</vt:lpstr>
      <vt:lpstr>PowerPoint プレゼンテーション</vt:lpstr>
      <vt:lpstr>（１）チーム情報</vt:lpstr>
      <vt:lpstr>①構成</vt:lpstr>
      <vt:lpstr>①構成</vt:lpstr>
      <vt:lpstr>（３）ー２　ロボットスペック　（ロボット２）</vt:lpstr>
      <vt:lpstr>（３）－３　ロボットの詳細図（三面図）　ロボット１</vt:lpstr>
      <vt:lpstr>（３）－４　ロボットの詳細図（三面図）　ロボット２</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sakai fumiya</dc:creator>
  <cp:lastModifiedBy>仲村　幸子</cp:lastModifiedBy>
  <cp:revision>28</cp:revision>
  <dcterms:created xsi:type="dcterms:W3CDTF">2019-11-17T08:11:33Z</dcterms:created>
  <dcterms:modified xsi:type="dcterms:W3CDTF">2024-05-15T23:33:32Z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0x0101008E5CB81A6BC2B741B8ADF1AD824C5FF6</vt:lpwstr>
  </property>
</Properties>
</file>