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321" r:id="rId9"/>
    <p:sldId id="331" r:id="rId10"/>
    <p:sldId id="330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268" r:id="rId19"/>
    <p:sldId id="298" r:id="rId20"/>
    <p:sldId id="299" r:id="rId21"/>
    <p:sldId id="300" r:id="rId22"/>
    <p:sldId id="301" r:id="rId23"/>
    <p:sldId id="267" r:id="rId24"/>
    <p:sldId id="302" r:id="rId25"/>
    <p:sldId id="303" r:id="rId26"/>
    <p:sldId id="304" r:id="rId27"/>
    <p:sldId id="305" r:id="rId28"/>
    <p:sldId id="269" r:id="rId29"/>
    <p:sldId id="306" r:id="rId30"/>
    <p:sldId id="307" r:id="rId31"/>
    <p:sldId id="270" r:id="rId32"/>
    <p:sldId id="346" r:id="rId33"/>
    <p:sldId id="347" r:id="rId34"/>
    <p:sldId id="271" r:id="rId35"/>
    <p:sldId id="310" r:id="rId36"/>
    <p:sldId id="311" r:id="rId37"/>
    <p:sldId id="272" r:id="rId38"/>
    <p:sldId id="275" r:id="rId39"/>
    <p:sldId id="276" r:id="rId40"/>
    <p:sldId id="273" r:id="rId41"/>
    <p:sldId id="332" r:id="rId42"/>
    <p:sldId id="333" r:id="rId43"/>
    <p:sldId id="334" r:id="rId44"/>
    <p:sldId id="336" r:id="rId45"/>
    <p:sldId id="337" r:id="rId46"/>
    <p:sldId id="342" r:id="rId47"/>
    <p:sldId id="339" r:id="rId48"/>
    <p:sldId id="340" r:id="rId49"/>
    <p:sldId id="341" r:id="rId50"/>
    <p:sldId id="343" r:id="rId51"/>
    <p:sldId id="344" r:id="rId52"/>
    <p:sldId id="345" r:id="rId53"/>
    <p:sldId id="277" r:id="rId54"/>
    <p:sldId id="350" r:id="rId55"/>
    <p:sldId id="351" r:id="rId56"/>
    <p:sldId id="352" r:id="rId57"/>
    <p:sldId id="354" r:id="rId58"/>
    <p:sldId id="353" r:id="rId59"/>
    <p:sldId id="349" r:id="rId60"/>
    <p:sldId id="280" r:id="rId61"/>
    <p:sldId id="281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1B5"/>
    <a:srgbClr val="BDD7E7"/>
    <a:srgbClr val="6BAED6"/>
    <a:srgbClr val="ADCADC"/>
    <a:srgbClr val="94ADBD"/>
    <a:srgbClr val="5A9DCC"/>
    <a:srgbClr val="1C5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4"/>
    <p:restoredTop sz="94613"/>
  </p:normalViewPr>
  <p:slideViewPr>
    <p:cSldViewPr snapToObjects="1">
      <p:cViewPr varScale="1">
        <p:scale>
          <a:sx n="119" d="100"/>
          <a:sy n="119" d="100"/>
        </p:scale>
        <p:origin x="1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EDCE7-931A-E441-BFCF-636FA6FD1AB5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6AE277A3-A59D-AF40-BF8D-1B1E1DEC48F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Samples</a:t>
          </a:r>
          <a:endParaRPr lang="en-US" b="1" dirty="0">
            <a:solidFill>
              <a:schemeClr val="tx1"/>
            </a:solidFill>
          </a:endParaRPr>
        </a:p>
      </dgm:t>
    </dgm:pt>
    <dgm:pt modelId="{66F8E88A-E627-354F-AAA4-4F46538B3A90}" type="parTrans" cxnId="{7FAC2EBD-36D3-7941-A999-882C3445BD9C}">
      <dgm:prSet/>
      <dgm:spPr/>
      <dgm:t>
        <a:bodyPr/>
        <a:lstStyle/>
        <a:p>
          <a:endParaRPr lang="en-US"/>
        </a:p>
      </dgm:t>
    </dgm:pt>
    <dgm:pt modelId="{AAF11BA1-FADC-D641-934C-EC3FC4B6B901}" type="sibTrans" cxnId="{7FAC2EBD-36D3-7941-A999-882C3445BD9C}">
      <dgm:prSet/>
      <dgm:spPr/>
      <dgm:t>
        <a:bodyPr/>
        <a:lstStyle/>
        <a:p>
          <a:endParaRPr lang="en-US"/>
        </a:p>
      </dgm:t>
    </dgm:pt>
    <dgm:pt modelId="{27C6A82A-FDBB-4A4D-8B8C-7A5F9BBFB8D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Dimension Reduction</a:t>
          </a:r>
          <a:endParaRPr lang="en-US" b="1" dirty="0">
            <a:solidFill>
              <a:srgbClr val="000000"/>
            </a:solidFill>
          </a:endParaRPr>
        </a:p>
      </dgm:t>
    </dgm:pt>
    <dgm:pt modelId="{6991D692-0A7C-E342-A284-1ED15D56F956}" type="parTrans" cxnId="{8C6DADAF-F3B4-EB41-9086-A017E28C3A36}">
      <dgm:prSet/>
      <dgm:spPr/>
      <dgm:t>
        <a:bodyPr/>
        <a:lstStyle/>
        <a:p>
          <a:endParaRPr lang="en-US"/>
        </a:p>
      </dgm:t>
    </dgm:pt>
    <dgm:pt modelId="{6B12952C-8B68-9F45-8558-38ACFB1D7AA3}" type="sibTrans" cxnId="{8C6DADAF-F3B4-EB41-9086-A017E28C3A36}">
      <dgm:prSet/>
      <dgm:spPr/>
      <dgm:t>
        <a:bodyPr/>
        <a:lstStyle/>
        <a:p>
          <a:endParaRPr lang="en-US"/>
        </a:p>
      </dgm:t>
    </dgm:pt>
    <dgm:pt modelId="{77431353-84E5-7D46-94B9-8F38E90D5650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Machine Learning</a:t>
          </a:r>
          <a:endParaRPr lang="en-US" b="1" dirty="0">
            <a:solidFill>
              <a:srgbClr val="000000"/>
            </a:solidFill>
          </a:endParaRPr>
        </a:p>
      </dgm:t>
    </dgm:pt>
    <dgm:pt modelId="{1B67F4CA-73E1-7F4D-BA15-0B0750F2F282}" type="parTrans" cxnId="{63C589D7-D0C2-B347-8DB9-2D33A4DA9BDE}">
      <dgm:prSet/>
      <dgm:spPr/>
      <dgm:t>
        <a:bodyPr/>
        <a:lstStyle/>
        <a:p>
          <a:endParaRPr lang="en-US"/>
        </a:p>
      </dgm:t>
    </dgm:pt>
    <dgm:pt modelId="{62120418-E164-3C4B-9BC3-94AB572777C8}" type="sibTrans" cxnId="{63C589D7-D0C2-B347-8DB9-2D33A4DA9BDE}">
      <dgm:prSet/>
      <dgm:spPr/>
      <dgm:t>
        <a:bodyPr/>
        <a:lstStyle/>
        <a:p>
          <a:endParaRPr lang="en-US"/>
        </a:p>
      </dgm:t>
    </dgm:pt>
    <dgm:pt modelId="{048B2052-7AEF-C144-91ED-238356E5480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Prediction</a:t>
          </a:r>
          <a:endParaRPr lang="en-US" b="1" dirty="0">
            <a:solidFill>
              <a:srgbClr val="000000"/>
            </a:solidFill>
          </a:endParaRPr>
        </a:p>
      </dgm:t>
    </dgm:pt>
    <dgm:pt modelId="{772B2986-5DE5-C642-8EA2-FAB46C8751AB}" type="parTrans" cxnId="{7987D9AE-59A9-EF4F-9D62-005E75CBA586}">
      <dgm:prSet/>
      <dgm:spPr/>
      <dgm:t>
        <a:bodyPr/>
        <a:lstStyle/>
        <a:p>
          <a:endParaRPr lang="en-US"/>
        </a:p>
      </dgm:t>
    </dgm:pt>
    <dgm:pt modelId="{1A093B5C-33DF-0943-8007-17BDD62A3FEC}" type="sibTrans" cxnId="{7987D9AE-59A9-EF4F-9D62-005E75CBA586}">
      <dgm:prSet/>
      <dgm:spPr/>
      <dgm:t>
        <a:bodyPr/>
        <a:lstStyle/>
        <a:p>
          <a:endParaRPr lang="en-US"/>
        </a:p>
      </dgm:t>
    </dgm:pt>
    <dgm:pt modelId="{F44AA6C5-1D35-E440-A60C-529878D34719}" type="pres">
      <dgm:prSet presAssocID="{615EDCE7-931A-E441-BFCF-636FA6FD1AB5}" presName="Name0" presStyleCnt="0">
        <dgm:presLayoutVars>
          <dgm:dir/>
          <dgm:resizeHandles val="exact"/>
        </dgm:presLayoutVars>
      </dgm:prSet>
      <dgm:spPr/>
    </dgm:pt>
    <dgm:pt modelId="{81219250-41BF-A74A-9790-A1C3D8EEC5BE}" type="pres">
      <dgm:prSet presAssocID="{6AE277A3-A59D-AF40-BF8D-1B1E1DEC48F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39A73-FEEE-0D4D-9A64-2C8C16E760E5}" type="pres">
      <dgm:prSet presAssocID="{AAF11BA1-FADC-D641-934C-EC3FC4B6B90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17DF371-09BB-4E41-81F7-4C24E8C95A97}" type="pres">
      <dgm:prSet presAssocID="{AAF11BA1-FADC-D641-934C-EC3FC4B6B90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A7E54CE-1B0D-3D45-80FC-EA6E6A2B2132}" type="pres">
      <dgm:prSet presAssocID="{27C6A82A-FDBB-4A4D-8B8C-7A5F9BBFB8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FE214-5C63-A84F-8C3C-A1D8A1A10699}" type="pres">
      <dgm:prSet presAssocID="{6B12952C-8B68-9F45-8558-38ACFB1D7A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AE1E2C7-A712-E747-B557-D5D4DDC91364}" type="pres">
      <dgm:prSet presAssocID="{6B12952C-8B68-9F45-8558-38ACFB1D7A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C0BA596-463F-6244-98C5-2474DD3FD47F}" type="pres">
      <dgm:prSet presAssocID="{77431353-84E5-7D46-94B9-8F38E90D565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13893-9FBC-4A4C-9C06-301867E05E93}" type="pres">
      <dgm:prSet presAssocID="{62120418-E164-3C4B-9BC3-94AB572777C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DB94EC-8784-164B-8847-1925213C1069}" type="pres">
      <dgm:prSet presAssocID="{62120418-E164-3C4B-9BC3-94AB572777C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B100E5E-A93B-8F44-83AC-53804FC9C511}" type="pres">
      <dgm:prSet presAssocID="{048B2052-7AEF-C144-91ED-238356E5480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87D9AE-59A9-EF4F-9D62-005E75CBA586}" srcId="{615EDCE7-931A-E441-BFCF-636FA6FD1AB5}" destId="{048B2052-7AEF-C144-91ED-238356E5480A}" srcOrd="3" destOrd="0" parTransId="{772B2986-5DE5-C642-8EA2-FAB46C8751AB}" sibTransId="{1A093B5C-33DF-0943-8007-17BDD62A3FEC}"/>
    <dgm:cxn modelId="{7CCF7057-11E8-354F-B61E-FC24BE13F0BA}" type="presOf" srcId="{6B12952C-8B68-9F45-8558-38ACFB1D7AA3}" destId="{BAE1E2C7-A712-E747-B557-D5D4DDC91364}" srcOrd="1" destOrd="0" presId="urn:microsoft.com/office/officeart/2005/8/layout/process1"/>
    <dgm:cxn modelId="{B2369151-36D6-354B-B8CE-8E4C9CD89983}" type="presOf" srcId="{6B12952C-8B68-9F45-8558-38ACFB1D7AA3}" destId="{6BEFE214-5C63-A84F-8C3C-A1D8A1A10699}" srcOrd="0" destOrd="0" presId="urn:microsoft.com/office/officeart/2005/8/layout/process1"/>
    <dgm:cxn modelId="{8C6DADAF-F3B4-EB41-9086-A017E28C3A36}" srcId="{615EDCE7-931A-E441-BFCF-636FA6FD1AB5}" destId="{27C6A82A-FDBB-4A4D-8B8C-7A5F9BBFB8D3}" srcOrd="1" destOrd="0" parTransId="{6991D692-0A7C-E342-A284-1ED15D56F956}" sibTransId="{6B12952C-8B68-9F45-8558-38ACFB1D7AA3}"/>
    <dgm:cxn modelId="{9C8B0641-6410-B14E-9932-7D7FF14F672A}" type="presOf" srcId="{6AE277A3-A59D-AF40-BF8D-1B1E1DEC48FB}" destId="{81219250-41BF-A74A-9790-A1C3D8EEC5BE}" srcOrd="0" destOrd="0" presId="urn:microsoft.com/office/officeart/2005/8/layout/process1"/>
    <dgm:cxn modelId="{FFB36F3B-2A00-2746-9526-D10C7DC510C6}" type="presOf" srcId="{62120418-E164-3C4B-9BC3-94AB572777C8}" destId="{60B13893-9FBC-4A4C-9C06-301867E05E93}" srcOrd="0" destOrd="0" presId="urn:microsoft.com/office/officeart/2005/8/layout/process1"/>
    <dgm:cxn modelId="{B5B3688E-CD2A-194F-9F36-309F96304230}" type="presOf" srcId="{AAF11BA1-FADC-D641-934C-EC3FC4B6B901}" destId="{017DF371-09BB-4E41-81F7-4C24E8C95A97}" srcOrd="1" destOrd="0" presId="urn:microsoft.com/office/officeart/2005/8/layout/process1"/>
    <dgm:cxn modelId="{63C589D7-D0C2-B347-8DB9-2D33A4DA9BDE}" srcId="{615EDCE7-931A-E441-BFCF-636FA6FD1AB5}" destId="{77431353-84E5-7D46-94B9-8F38E90D5650}" srcOrd="2" destOrd="0" parTransId="{1B67F4CA-73E1-7F4D-BA15-0B0750F2F282}" sibTransId="{62120418-E164-3C4B-9BC3-94AB572777C8}"/>
    <dgm:cxn modelId="{7FAC2EBD-36D3-7941-A999-882C3445BD9C}" srcId="{615EDCE7-931A-E441-BFCF-636FA6FD1AB5}" destId="{6AE277A3-A59D-AF40-BF8D-1B1E1DEC48FB}" srcOrd="0" destOrd="0" parTransId="{66F8E88A-E627-354F-AAA4-4F46538B3A90}" sibTransId="{AAF11BA1-FADC-D641-934C-EC3FC4B6B901}"/>
    <dgm:cxn modelId="{361BF647-FF7E-834E-8426-D9F19EB303CA}" type="presOf" srcId="{615EDCE7-931A-E441-BFCF-636FA6FD1AB5}" destId="{F44AA6C5-1D35-E440-A60C-529878D34719}" srcOrd="0" destOrd="0" presId="urn:microsoft.com/office/officeart/2005/8/layout/process1"/>
    <dgm:cxn modelId="{BBB4174D-BBEF-6A4E-AF40-63805F9C557F}" type="presOf" srcId="{048B2052-7AEF-C144-91ED-238356E5480A}" destId="{AB100E5E-A93B-8F44-83AC-53804FC9C511}" srcOrd="0" destOrd="0" presId="urn:microsoft.com/office/officeart/2005/8/layout/process1"/>
    <dgm:cxn modelId="{479DB244-DBC6-2249-8A58-FC6AD3B0D2E5}" type="presOf" srcId="{AAF11BA1-FADC-D641-934C-EC3FC4B6B901}" destId="{6AC39A73-FEEE-0D4D-9A64-2C8C16E760E5}" srcOrd="0" destOrd="0" presId="urn:microsoft.com/office/officeart/2005/8/layout/process1"/>
    <dgm:cxn modelId="{FB8D5F21-FC8A-2241-BE2D-65EE65AD6BBF}" type="presOf" srcId="{77431353-84E5-7D46-94B9-8F38E90D5650}" destId="{6C0BA596-463F-6244-98C5-2474DD3FD47F}" srcOrd="0" destOrd="0" presId="urn:microsoft.com/office/officeart/2005/8/layout/process1"/>
    <dgm:cxn modelId="{D6382687-A2C7-E347-A2A2-8EC1FEC1B521}" type="presOf" srcId="{62120418-E164-3C4B-9BC3-94AB572777C8}" destId="{42DB94EC-8784-164B-8847-1925213C1069}" srcOrd="1" destOrd="0" presId="urn:microsoft.com/office/officeart/2005/8/layout/process1"/>
    <dgm:cxn modelId="{EADD9FB5-9F03-6B4C-8745-2D3725ED187A}" type="presOf" srcId="{27C6A82A-FDBB-4A4D-8B8C-7A5F9BBFB8D3}" destId="{9A7E54CE-1B0D-3D45-80FC-EA6E6A2B2132}" srcOrd="0" destOrd="0" presId="urn:microsoft.com/office/officeart/2005/8/layout/process1"/>
    <dgm:cxn modelId="{E98676AC-A6DF-734F-86E1-79807C29805A}" type="presParOf" srcId="{F44AA6C5-1D35-E440-A60C-529878D34719}" destId="{81219250-41BF-A74A-9790-A1C3D8EEC5BE}" srcOrd="0" destOrd="0" presId="urn:microsoft.com/office/officeart/2005/8/layout/process1"/>
    <dgm:cxn modelId="{713201E9-AB01-D342-998C-173A9876B759}" type="presParOf" srcId="{F44AA6C5-1D35-E440-A60C-529878D34719}" destId="{6AC39A73-FEEE-0D4D-9A64-2C8C16E760E5}" srcOrd="1" destOrd="0" presId="urn:microsoft.com/office/officeart/2005/8/layout/process1"/>
    <dgm:cxn modelId="{451ED32A-B795-E940-99AE-02C1B1E8853C}" type="presParOf" srcId="{6AC39A73-FEEE-0D4D-9A64-2C8C16E760E5}" destId="{017DF371-09BB-4E41-81F7-4C24E8C95A97}" srcOrd="0" destOrd="0" presId="urn:microsoft.com/office/officeart/2005/8/layout/process1"/>
    <dgm:cxn modelId="{544C415B-9B23-FF44-A5EE-4D6DDE2C2193}" type="presParOf" srcId="{F44AA6C5-1D35-E440-A60C-529878D34719}" destId="{9A7E54CE-1B0D-3D45-80FC-EA6E6A2B2132}" srcOrd="2" destOrd="0" presId="urn:microsoft.com/office/officeart/2005/8/layout/process1"/>
    <dgm:cxn modelId="{FEB901F9-4EDE-8B47-B484-9AB58C7FA0F6}" type="presParOf" srcId="{F44AA6C5-1D35-E440-A60C-529878D34719}" destId="{6BEFE214-5C63-A84F-8C3C-A1D8A1A10699}" srcOrd="3" destOrd="0" presId="urn:microsoft.com/office/officeart/2005/8/layout/process1"/>
    <dgm:cxn modelId="{2F323539-E8BA-A641-8E52-C444778BCCF3}" type="presParOf" srcId="{6BEFE214-5C63-A84F-8C3C-A1D8A1A10699}" destId="{BAE1E2C7-A712-E747-B557-D5D4DDC91364}" srcOrd="0" destOrd="0" presId="urn:microsoft.com/office/officeart/2005/8/layout/process1"/>
    <dgm:cxn modelId="{0C274E03-1A5E-A54E-B0C1-0A19AE07C8BE}" type="presParOf" srcId="{F44AA6C5-1D35-E440-A60C-529878D34719}" destId="{6C0BA596-463F-6244-98C5-2474DD3FD47F}" srcOrd="4" destOrd="0" presId="urn:microsoft.com/office/officeart/2005/8/layout/process1"/>
    <dgm:cxn modelId="{AAB00758-15F0-274C-890D-BBE99E1E6103}" type="presParOf" srcId="{F44AA6C5-1D35-E440-A60C-529878D34719}" destId="{60B13893-9FBC-4A4C-9C06-301867E05E93}" srcOrd="5" destOrd="0" presId="urn:microsoft.com/office/officeart/2005/8/layout/process1"/>
    <dgm:cxn modelId="{093D0FE2-32D9-3F43-9B31-2AAFC9C78461}" type="presParOf" srcId="{60B13893-9FBC-4A4C-9C06-301867E05E93}" destId="{42DB94EC-8784-164B-8847-1925213C1069}" srcOrd="0" destOrd="0" presId="urn:microsoft.com/office/officeart/2005/8/layout/process1"/>
    <dgm:cxn modelId="{F59EAF2E-E477-FC40-8166-0CD6F566F578}" type="presParOf" srcId="{F44AA6C5-1D35-E440-A60C-529878D34719}" destId="{AB100E5E-A93B-8F44-83AC-53804FC9C51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AF33D1-93D3-B44F-8F83-914DCDD923AC}" type="doc">
      <dgm:prSet loTypeId="urn:microsoft.com/office/officeart/2005/8/layout/venn3" loCatId="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EF440C-F4BB-6149-A735-4482C349A4D7}">
      <dgm:prSet phldrT="[Text]" custT="1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US" sz="1800" b="0" dirty="0" smtClean="0"/>
            <a:t>BEST MODEL</a:t>
          </a:r>
          <a:endParaRPr lang="en-US" sz="1800" b="0" dirty="0"/>
        </a:p>
      </dgm:t>
    </dgm:pt>
    <dgm:pt modelId="{BD3C6A79-92E9-954B-8FD8-4537F075950C}" type="parTrans" cxnId="{9EB9B696-0269-E748-8BBA-60274C2A3147}">
      <dgm:prSet/>
      <dgm:spPr/>
      <dgm:t>
        <a:bodyPr/>
        <a:lstStyle/>
        <a:p>
          <a:endParaRPr lang="en-US"/>
        </a:p>
      </dgm:t>
    </dgm:pt>
    <dgm:pt modelId="{CCA68F5D-42CD-9043-BDA3-E3EE155A92D9}" type="sibTrans" cxnId="{9EB9B696-0269-E748-8BBA-60274C2A3147}">
      <dgm:prSet/>
      <dgm:spPr/>
      <dgm:t>
        <a:bodyPr/>
        <a:lstStyle/>
        <a:p>
          <a:endParaRPr lang="en-US"/>
        </a:p>
      </dgm:t>
    </dgm:pt>
    <dgm:pt modelId="{87B909D4-7E52-3344-95A5-F564D2D0493D}" type="pres">
      <dgm:prSet presAssocID="{97AF33D1-93D3-B44F-8F83-914DCDD923A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F7E887-38A5-D848-A194-458C241869B1}" type="pres">
      <dgm:prSet presAssocID="{F4EF440C-F4BB-6149-A735-4482C349A4D7}" presName="Name5" presStyleLbl="venn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F943F2-EEF7-654F-B7CD-2560DEF34F09}" type="presOf" srcId="{F4EF440C-F4BB-6149-A735-4482C349A4D7}" destId="{52F7E887-38A5-D848-A194-458C241869B1}" srcOrd="0" destOrd="0" presId="urn:microsoft.com/office/officeart/2005/8/layout/venn3"/>
    <dgm:cxn modelId="{ABFBED3C-3331-5148-B93A-6AE9D3711FF1}" type="presOf" srcId="{97AF33D1-93D3-B44F-8F83-914DCDD923AC}" destId="{87B909D4-7E52-3344-95A5-F564D2D0493D}" srcOrd="0" destOrd="0" presId="urn:microsoft.com/office/officeart/2005/8/layout/venn3"/>
    <dgm:cxn modelId="{9EB9B696-0269-E748-8BBA-60274C2A3147}" srcId="{97AF33D1-93D3-B44F-8F83-914DCDD923AC}" destId="{F4EF440C-F4BB-6149-A735-4482C349A4D7}" srcOrd="0" destOrd="0" parTransId="{BD3C6A79-92E9-954B-8FD8-4537F075950C}" sibTransId="{CCA68F5D-42CD-9043-BDA3-E3EE155A92D9}"/>
    <dgm:cxn modelId="{B63D821D-1561-A948-91F8-B699AE44362C}" type="presParOf" srcId="{87B909D4-7E52-3344-95A5-F564D2D0493D}" destId="{52F7E887-38A5-D848-A194-458C241869B1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AF33D1-93D3-B44F-8F83-914DCDD923AC}" type="doc">
      <dgm:prSet loTypeId="urn:microsoft.com/office/officeart/2005/8/layout/venn3" loCatId="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EF440C-F4BB-6149-A735-4482C349A4D7}">
      <dgm:prSet phldrT="[Text]" custT="1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US" sz="1500" b="0" dirty="0" smtClean="0"/>
            <a:t>BEST MODEL</a:t>
          </a:r>
          <a:endParaRPr lang="en-US" sz="1500" b="0" dirty="0"/>
        </a:p>
      </dgm:t>
    </dgm:pt>
    <dgm:pt modelId="{BD3C6A79-92E9-954B-8FD8-4537F075950C}" type="parTrans" cxnId="{9EB9B696-0269-E748-8BBA-60274C2A3147}">
      <dgm:prSet/>
      <dgm:spPr/>
      <dgm:t>
        <a:bodyPr/>
        <a:lstStyle/>
        <a:p>
          <a:endParaRPr lang="en-US"/>
        </a:p>
      </dgm:t>
    </dgm:pt>
    <dgm:pt modelId="{CCA68F5D-42CD-9043-BDA3-E3EE155A92D9}" type="sibTrans" cxnId="{9EB9B696-0269-E748-8BBA-60274C2A3147}">
      <dgm:prSet/>
      <dgm:spPr/>
      <dgm:t>
        <a:bodyPr/>
        <a:lstStyle/>
        <a:p>
          <a:endParaRPr lang="en-US"/>
        </a:p>
      </dgm:t>
    </dgm:pt>
    <dgm:pt modelId="{87B909D4-7E52-3344-95A5-F564D2D0493D}" type="pres">
      <dgm:prSet presAssocID="{97AF33D1-93D3-B44F-8F83-914DCDD923A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F7E887-38A5-D848-A194-458C241869B1}" type="pres">
      <dgm:prSet presAssocID="{F4EF440C-F4BB-6149-A735-4482C349A4D7}" presName="Name5" presStyleLbl="venn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BFEB20-B094-C745-85BA-6B2499643C35}" type="presOf" srcId="{F4EF440C-F4BB-6149-A735-4482C349A4D7}" destId="{52F7E887-38A5-D848-A194-458C241869B1}" srcOrd="0" destOrd="0" presId="urn:microsoft.com/office/officeart/2005/8/layout/venn3"/>
    <dgm:cxn modelId="{9EB9B696-0269-E748-8BBA-60274C2A3147}" srcId="{97AF33D1-93D3-B44F-8F83-914DCDD923AC}" destId="{F4EF440C-F4BB-6149-A735-4482C349A4D7}" srcOrd="0" destOrd="0" parTransId="{BD3C6A79-92E9-954B-8FD8-4537F075950C}" sibTransId="{CCA68F5D-42CD-9043-BDA3-E3EE155A92D9}"/>
    <dgm:cxn modelId="{3DB6C02D-EFEA-FE4E-81C7-9069EE574B78}" type="presOf" srcId="{97AF33D1-93D3-B44F-8F83-914DCDD923AC}" destId="{87B909D4-7E52-3344-95A5-F564D2D0493D}" srcOrd="0" destOrd="0" presId="urn:microsoft.com/office/officeart/2005/8/layout/venn3"/>
    <dgm:cxn modelId="{30C6118A-B7D5-1C4D-AE30-0A71740AA008}" type="presParOf" srcId="{87B909D4-7E52-3344-95A5-F564D2D0493D}" destId="{52F7E887-38A5-D848-A194-458C241869B1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AF33D1-93D3-B44F-8F83-914DCDD923AC}" type="doc">
      <dgm:prSet loTypeId="urn:microsoft.com/office/officeart/2005/8/layout/venn3" loCatId="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EF440C-F4BB-6149-A735-4482C349A4D7}">
      <dgm:prSet phldrT="[Text]" custT="1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US" sz="1500" b="0" dirty="0" smtClean="0"/>
            <a:t>BEST</a:t>
          </a:r>
          <a:r>
            <a:rPr lang="en-US" sz="1500" b="0" baseline="0" dirty="0" smtClean="0"/>
            <a:t> MODEL</a:t>
          </a:r>
          <a:endParaRPr lang="en-US" sz="1500" b="0" dirty="0"/>
        </a:p>
      </dgm:t>
    </dgm:pt>
    <dgm:pt modelId="{BD3C6A79-92E9-954B-8FD8-4537F075950C}" type="parTrans" cxnId="{9EB9B696-0269-E748-8BBA-60274C2A3147}">
      <dgm:prSet/>
      <dgm:spPr/>
      <dgm:t>
        <a:bodyPr/>
        <a:lstStyle/>
        <a:p>
          <a:endParaRPr lang="en-US"/>
        </a:p>
      </dgm:t>
    </dgm:pt>
    <dgm:pt modelId="{CCA68F5D-42CD-9043-BDA3-E3EE155A92D9}" type="sibTrans" cxnId="{9EB9B696-0269-E748-8BBA-60274C2A3147}">
      <dgm:prSet/>
      <dgm:spPr/>
      <dgm:t>
        <a:bodyPr/>
        <a:lstStyle/>
        <a:p>
          <a:endParaRPr lang="en-US"/>
        </a:p>
      </dgm:t>
    </dgm:pt>
    <dgm:pt modelId="{87B909D4-7E52-3344-95A5-F564D2D0493D}" type="pres">
      <dgm:prSet presAssocID="{97AF33D1-93D3-B44F-8F83-914DCDD923A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F7E887-38A5-D848-A194-458C241869B1}" type="pres">
      <dgm:prSet presAssocID="{F4EF440C-F4BB-6149-A735-4482C349A4D7}" presName="Name5" presStyleLbl="venn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CD0A05-3BB1-7C48-9737-ACD01D492D30}" type="presOf" srcId="{97AF33D1-93D3-B44F-8F83-914DCDD923AC}" destId="{87B909D4-7E52-3344-95A5-F564D2D0493D}" srcOrd="0" destOrd="0" presId="urn:microsoft.com/office/officeart/2005/8/layout/venn3"/>
    <dgm:cxn modelId="{6118949D-90EA-D34E-9D43-E268B13409D7}" type="presOf" srcId="{F4EF440C-F4BB-6149-A735-4482C349A4D7}" destId="{52F7E887-38A5-D848-A194-458C241869B1}" srcOrd="0" destOrd="0" presId="urn:microsoft.com/office/officeart/2005/8/layout/venn3"/>
    <dgm:cxn modelId="{9EB9B696-0269-E748-8BBA-60274C2A3147}" srcId="{97AF33D1-93D3-B44F-8F83-914DCDD923AC}" destId="{F4EF440C-F4BB-6149-A735-4482C349A4D7}" srcOrd="0" destOrd="0" parTransId="{BD3C6A79-92E9-954B-8FD8-4537F075950C}" sibTransId="{CCA68F5D-42CD-9043-BDA3-E3EE155A92D9}"/>
    <dgm:cxn modelId="{8401FCD5-0277-8644-B104-45C4DE6A80DD}" type="presParOf" srcId="{87B909D4-7E52-3344-95A5-F564D2D0493D}" destId="{52F7E887-38A5-D848-A194-458C241869B1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19250-41BF-A74A-9790-A1C3D8EEC5BE}">
      <dsp:nvSpPr>
        <dsp:cNvPr id="0" name=""/>
        <dsp:cNvSpPr/>
      </dsp:nvSpPr>
      <dsp:spPr>
        <a:xfrm>
          <a:off x="3694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Samples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32081" y="1575791"/>
        <a:ext cx="1558543" cy="912416"/>
      </dsp:txXfrm>
    </dsp:sp>
    <dsp:sp modelId="{6AC39A73-FEEE-0D4D-9A64-2C8C16E760E5}">
      <dsp:nvSpPr>
        <dsp:cNvPr id="0" name=""/>
        <dsp:cNvSpPr/>
      </dsp:nvSpPr>
      <dsp:spPr>
        <a:xfrm>
          <a:off x="1780544" y="1831700"/>
          <a:ext cx="342447" cy="40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780544" y="1911820"/>
        <a:ext cx="239713" cy="240358"/>
      </dsp:txXfrm>
    </dsp:sp>
    <dsp:sp modelId="{9A7E54CE-1B0D-3D45-80FC-EA6E6A2B2132}">
      <dsp:nvSpPr>
        <dsp:cNvPr id="0" name=""/>
        <dsp:cNvSpPr/>
      </dsp:nvSpPr>
      <dsp:spPr>
        <a:xfrm>
          <a:off x="2265139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</a:rPr>
            <a:t>Dimension Reduction</a:t>
          </a:r>
          <a:endParaRPr lang="en-US" sz="2400" b="1" kern="1200" dirty="0">
            <a:solidFill>
              <a:srgbClr val="000000"/>
            </a:solidFill>
          </a:endParaRPr>
        </a:p>
      </dsp:txBody>
      <dsp:txXfrm>
        <a:off x="2293526" y="1575791"/>
        <a:ext cx="1558543" cy="912416"/>
      </dsp:txXfrm>
    </dsp:sp>
    <dsp:sp modelId="{6BEFE214-5C63-A84F-8C3C-A1D8A1A10699}">
      <dsp:nvSpPr>
        <dsp:cNvPr id="0" name=""/>
        <dsp:cNvSpPr/>
      </dsp:nvSpPr>
      <dsp:spPr>
        <a:xfrm>
          <a:off x="4041989" y="1831700"/>
          <a:ext cx="342447" cy="40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041989" y="1911820"/>
        <a:ext cx="239713" cy="240358"/>
      </dsp:txXfrm>
    </dsp:sp>
    <dsp:sp modelId="{6C0BA596-463F-6244-98C5-2474DD3FD47F}">
      <dsp:nvSpPr>
        <dsp:cNvPr id="0" name=""/>
        <dsp:cNvSpPr/>
      </dsp:nvSpPr>
      <dsp:spPr>
        <a:xfrm>
          <a:off x="4526584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</a:rPr>
            <a:t>Machine Learning</a:t>
          </a:r>
          <a:endParaRPr lang="en-US" sz="2400" b="1" kern="1200" dirty="0">
            <a:solidFill>
              <a:srgbClr val="000000"/>
            </a:solidFill>
          </a:endParaRPr>
        </a:p>
      </dsp:txBody>
      <dsp:txXfrm>
        <a:off x="4554971" y="1575791"/>
        <a:ext cx="1558543" cy="912416"/>
      </dsp:txXfrm>
    </dsp:sp>
    <dsp:sp modelId="{60B13893-9FBC-4A4C-9C06-301867E05E93}">
      <dsp:nvSpPr>
        <dsp:cNvPr id="0" name=""/>
        <dsp:cNvSpPr/>
      </dsp:nvSpPr>
      <dsp:spPr>
        <a:xfrm>
          <a:off x="6303434" y="1831700"/>
          <a:ext cx="342447" cy="40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03434" y="1911820"/>
        <a:ext cx="239713" cy="240358"/>
      </dsp:txXfrm>
    </dsp:sp>
    <dsp:sp modelId="{AB100E5E-A93B-8F44-83AC-53804FC9C511}">
      <dsp:nvSpPr>
        <dsp:cNvPr id="0" name=""/>
        <dsp:cNvSpPr/>
      </dsp:nvSpPr>
      <dsp:spPr>
        <a:xfrm>
          <a:off x="6788029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</a:rPr>
            <a:t>Prediction</a:t>
          </a:r>
          <a:endParaRPr lang="en-US" sz="2400" b="1" kern="1200" dirty="0">
            <a:solidFill>
              <a:srgbClr val="000000"/>
            </a:solidFill>
          </a:endParaRPr>
        </a:p>
      </dsp:txBody>
      <dsp:txXfrm>
        <a:off x="6816416" y="1575791"/>
        <a:ext cx="1558543" cy="912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7E887-38A5-D848-A194-458C241869B1}">
      <dsp:nvSpPr>
        <dsp:cNvPr id="0" name=""/>
        <dsp:cNvSpPr/>
      </dsp:nvSpPr>
      <dsp:spPr>
        <a:xfrm>
          <a:off x="1095662" y="37"/>
          <a:ext cx="1263512" cy="1263512"/>
        </a:xfrm>
        <a:prstGeom prst="ellipse">
          <a:avLst/>
        </a:prstGeom>
        <a:solidFill>
          <a:srgbClr val="FFC000">
            <a:alpha val="5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9535" tIns="22860" rIns="69535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BEST MODEL</a:t>
          </a:r>
          <a:endParaRPr lang="en-US" sz="1800" b="0" kern="1200" dirty="0"/>
        </a:p>
      </dsp:txBody>
      <dsp:txXfrm>
        <a:off x="1280699" y="185074"/>
        <a:ext cx="893438" cy="893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7E887-38A5-D848-A194-458C241869B1}">
      <dsp:nvSpPr>
        <dsp:cNvPr id="0" name=""/>
        <dsp:cNvSpPr/>
      </dsp:nvSpPr>
      <dsp:spPr>
        <a:xfrm>
          <a:off x="1001895" y="704"/>
          <a:ext cx="993845" cy="993845"/>
        </a:xfrm>
        <a:prstGeom prst="ellipse">
          <a:avLst/>
        </a:prstGeom>
        <a:solidFill>
          <a:srgbClr val="FFC000">
            <a:alpha val="5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54695" tIns="19050" rIns="54695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BEST MODEL</a:t>
          </a:r>
          <a:endParaRPr lang="en-US" sz="1500" b="0" kern="1200" dirty="0"/>
        </a:p>
      </dsp:txBody>
      <dsp:txXfrm>
        <a:off x="1147440" y="146249"/>
        <a:ext cx="702755" cy="7027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7E887-38A5-D848-A194-458C241869B1}">
      <dsp:nvSpPr>
        <dsp:cNvPr id="0" name=""/>
        <dsp:cNvSpPr/>
      </dsp:nvSpPr>
      <dsp:spPr>
        <a:xfrm>
          <a:off x="1001895" y="704"/>
          <a:ext cx="993845" cy="993845"/>
        </a:xfrm>
        <a:prstGeom prst="ellipse">
          <a:avLst/>
        </a:prstGeom>
        <a:solidFill>
          <a:srgbClr val="FFC000">
            <a:alpha val="5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54695" tIns="19050" rIns="54695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BEST</a:t>
          </a:r>
          <a:r>
            <a:rPr lang="en-US" sz="1500" b="0" kern="1200" baseline="0" dirty="0" smtClean="0"/>
            <a:t> MODEL</a:t>
          </a:r>
          <a:endParaRPr lang="en-US" sz="1500" b="0" kern="1200" dirty="0"/>
        </a:p>
      </dsp:txBody>
      <dsp:txXfrm>
        <a:off x="1147440" y="146249"/>
        <a:ext cx="702755" cy="702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2C438-6F7C-AC43-816C-873878871FF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BC576-667A-444C-B7BC-A498B64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Flowchart: samples -&gt; dimension</a:t>
            </a:r>
            <a:r>
              <a:rPr lang="en-US" baseline="0" dirty="0" smtClean="0"/>
              <a:t> reduction -&gt; machine learning -&gt; prediction</a:t>
            </a:r>
          </a:p>
          <a:p>
            <a:r>
              <a:rPr lang="en-US" baseline="0" dirty="0" smtClean="0"/>
              <a:t>Text will be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E-coli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829E1-2C33-7741-80A6-189684034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MgSO4 -&gt; Magnesium sulfate</a:t>
            </a:r>
          </a:p>
          <a:p>
            <a:r>
              <a:rPr lang="en-US" dirty="0" err="1" smtClean="0"/>
              <a:t>NaCl</a:t>
            </a:r>
            <a:r>
              <a:rPr lang="en-US" dirty="0" smtClean="0"/>
              <a:t>  -&gt; Sodium chloride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829E1-2C33-7741-80A6-189684034E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6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BC576-667A-444C-B7BC-A498B64B8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Frozen surrogate variable analysis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BC576-667A-444C-B7BC-A498B64B8D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IQR: Interquartile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BC576-667A-444C-B7BC-A498B64B8DA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3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39E3-BA30-8247-A00F-950D70C7CC2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Bacterial Response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Umut Caglar</a:t>
            </a:r>
            <a:br>
              <a:rPr lang="en-US" dirty="0" smtClean="0"/>
            </a:br>
            <a:r>
              <a:rPr lang="en-US" sz="2000" dirty="0" smtClean="0"/>
              <a:t>UT Austin (Wilke 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Apply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Apply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  <a:endCxn id="17" idx="2"/>
          </p:cNvCxnSpPr>
          <p:nvPr/>
        </p:nvCxnSpPr>
        <p:spPr>
          <a:xfrm flipV="1">
            <a:off x="6770016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7032461" y="5431536"/>
            <a:ext cx="857949" cy="102412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Model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Apply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  <a:endCxn id="17" idx="2"/>
          </p:cNvCxnSpPr>
          <p:nvPr/>
        </p:nvCxnSpPr>
        <p:spPr>
          <a:xfrm flipV="1">
            <a:off x="6770016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  <a:endCxn id="17" idx="1"/>
          </p:cNvCxnSpPr>
          <p:nvPr/>
        </p:nvCxnSpPr>
        <p:spPr>
          <a:xfrm rot="5400000">
            <a:off x="7566542" y="5051203"/>
            <a:ext cx="275227" cy="4854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8117655" y="5628132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57" name="Curved Connector 12"/>
          <p:cNvCxnSpPr>
            <a:stCxn id="17" idx="4"/>
            <a:endCxn id="56" idx="1"/>
          </p:cNvCxnSpPr>
          <p:nvPr/>
        </p:nvCxnSpPr>
        <p:spPr>
          <a:xfrm>
            <a:off x="7890409" y="5943600"/>
            <a:ext cx="22860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7032461" y="5431536"/>
            <a:ext cx="857949" cy="102412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Model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Apply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  <a:endCxn id="17" idx="2"/>
          </p:cNvCxnSpPr>
          <p:nvPr/>
        </p:nvCxnSpPr>
        <p:spPr>
          <a:xfrm flipV="1">
            <a:off x="6770016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  <a:endCxn id="17" idx="1"/>
          </p:cNvCxnSpPr>
          <p:nvPr/>
        </p:nvCxnSpPr>
        <p:spPr>
          <a:xfrm rot="5400000">
            <a:off x="7566542" y="5051203"/>
            <a:ext cx="275227" cy="4854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8117655" y="5628132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57" name="Curved Connector 12"/>
          <p:cNvCxnSpPr>
            <a:stCxn id="17" idx="4"/>
            <a:endCxn id="56" idx="1"/>
          </p:cNvCxnSpPr>
          <p:nvPr/>
        </p:nvCxnSpPr>
        <p:spPr>
          <a:xfrm>
            <a:off x="7890409" y="5943600"/>
            <a:ext cx="22860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>
            <a:off x="7032461" y="5431536"/>
            <a:ext cx="857949" cy="102412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Model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1" y="915352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We can distinguish growth phase from mRNA data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3962400" y="1040846"/>
            <a:ext cx="4015694" cy="51510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201" y="3505200"/>
            <a:ext cx="3763999" cy="2589528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47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carbon sources from mRNA data moderately. </a:t>
            </a:r>
            <a:br>
              <a:rPr lang="en-US" sz="2800" dirty="0" smtClean="0"/>
            </a:br>
            <a:r>
              <a:rPr lang="en-US" sz="2800" dirty="0" smtClean="0"/>
              <a:t>Most significant signal is associated with glucose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63999" y="3741507"/>
            <a:ext cx="4015694" cy="254010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30600"/>
            <a:ext cx="3763999" cy="51510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352" y="22914"/>
            <a:ext cx="8042648" cy="75866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We have a large data set to learn bacterial response to external conditions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"/>
          <a:stretch/>
        </p:blipFill>
        <p:spPr>
          <a:xfrm>
            <a:off x="546923" y="838201"/>
            <a:ext cx="8050155" cy="6086836"/>
          </a:xfrm>
        </p:spPr>
      </p:pic>
    </p:spTree>
    <p:extLst>
      <p:ext uri="{BB962C8B-B14F-4D97-AF65-F5344CB8AC3E}">
        <p14:creationId xmlns:p14="http://schemas.microsoft.com/office/powerpoint/2010/main" val="18188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47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Mg concentrations from mRNA data.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Least </a:t>
            </a:r>
            <a:r>
              <a:rPr lang="en-US" sz="2800" dirty="0"/>
              <a:t>significant signal is associated with </a:t>
            </a:r>
            <a:r>
              <a:rPr lang="en-US" sz="2800" dirty="0" smtClean="0"/>
              <a:t>high Mg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63999" y="1130600"/>
            <a:ext cx="4015694" cy="51510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44" y="1130600"/>
            <a:ext cx="3763999" cy="2589528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47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We can NOT distinguish Na concentrations from mRNA data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3763999" y="1130601"/>
            <a:ext cx="4015694" cy="257658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30600"/>
            <a:ext cx="3763999" cy="51510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growth phase, carbon sources and Mg concentrations but not for Na concentrations from mRNA data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4756"/>
            <a:ext cx="9144000" cy="57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growth phase moderately from protein data.</a:t>
            </a:r>
            <a:br>
              <a:rPr lang="en-US" sz="2800" dirty="0" smtClean="0"/>
            </a:br>
            <a:r>
              <a:rPr lang="en-US" sz="2800" dirty="0" smtClean="0"/>
              <a:t>Most significant signal is associated with exponential phase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763999" y="1130601"/>
            <a:ext cx="4015694" cy="515101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821601"/>
            <a:ext cx="3763999" cy="246001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carbon sources from protein data.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63999" y="3901693"/>
            <a:ext cx="4015694" cy="237991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30601"/>
            <a:ext cx="3763999" cy="515101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NOT distinguish Mg concentrations from protein data. </a:t>
            </a:r>
            <a:br>
              <a:rPr lang="en-US" sz="2800" dirty="0" smtClean="0"/>
            </a:br>
            <a:r>
              <a:rPr lang="en-US" sz="2800" dirty="0" smtClean="0"/>
              <a:t>Most dominant signal is associated with base Mg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63999" y="1130601"/>
            <a:ext cx="4015694" cy="515101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44" y="1130601"/>
            <a:ext cx="3763999" cy="246001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NOT distinguish Na concentrations from protein data.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63999" y="1130601"/>
            <a:ext cx="4015694" cy="263379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52360"/>
            <a:ext cx="3763999" cy="512925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carbon sources and growth phase but NOT for Mg and Na concentrations from protein data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75513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carbon sources become indistinguishable as time pass. Protein data also shows a similar but weaker trend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429"/>
            <a:ext cx="9144000" cy="41791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11452" y="1029773"/>
            <a:ext cx="5411463" cy="458820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429"/>
            <a:ext cx="9144000" cy="4179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75513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carbon sources become indistinguishable as time pass. Protein data also shows a similar but weaker trend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5720" y="1167076"/>
            <a:ext cx="2717173" cy="512925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Q: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Can we predict external conditions of bacteria growth by using machine learning technics?</a:t>
            </a:r>
          </a:p>
        </p:txBody>
      </p:sp>
    </p:spTree>
    <p:extLst>
      <p:ext uri="{BB962C8B-B14F-4D97-AF65-F5344CB8AC3E}">
        <p14:creationId xmlns:p14="http://schemas.microsoft.com/office/powerpoint/2010/main" val="4096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75513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carbon sources become indistinguishable as time pass. Protein data also shows a similar but weaker trend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429"/>
            <a:ext cx="9144000" cy="41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For mRNA and protein data Mg concentrations become less distinguishable as time pass.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6808" y="1295400"/>
            <a:ext cx="7745371" cy="369332"/>
            <a:chOff x="266808" y="2070992"/>
            <a:chExt cx="774537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134759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Exponential</a:t>
              </a:r>
              <a:endParaRPr lang="en-US" b="1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8611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Stationary</a:t>
              </a:r>
              <a:endParaRPr lang="en-US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808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All Phase</a:t>
              </a:r>
              <a:endParaRPr lang="en-US" b="1" u="sng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11452" y="1120492"/>
            <a:ext cx="5411463" cy="449749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and protein data Mg concentrations become less distinguishable as time pass. 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66808" y="1295400"/>
            <a:ext cx="7745371" cy="369332"/>
            <a:chOff x="266808" y="2070992"/>
            <a:chExt cx="774537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134759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Exponential</a:t>
              </a:r>
              <a:endParaRPr lang="en-US" b="1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8611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Stationary</a:t>
              </a:r>
              <a:endParaRPr lang="en-US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808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All Phase</a:t>
              </a:r>
              <a:endParaRPr lang="en-US" b="1" u="sng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1274618"/>
            <a:ext cx="2667000" cy="449749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For mRNA and protein data Mg concentrations become less distinguishable as time pass.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6808" y="1295400"/>
            <a:ext cx="7745371" cy="369332"/>
            <a:chOff x="266808" y="2070992"/>
            <a:chExt cx="774537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134759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Exponential</a:t>
              </a:r>
              <a:endParaRPr lang="en-US" b="1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8611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Stationary</a:t>
              </a:r>
              <a:endParaRPr lang="en-US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808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All Phase</a:t>
              </a:r>
              <a:endParaRPr lang="en-US" b="1" u="sng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76200"/>
            <a:ext cx="9076256" cy="838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Na become less distinguishable as time pass. </a:t>
            </a:r>
            <a:br>
              <a:rPr lang="en-US" sz="2800" dirty="0" smtClean="0"/>
            </a:br>
            <a:r>
              <a:rPr lang="en-US" sz="2800" dirty="0" smtClean="0"/>
              <a:t>For proteins Na is not distinguishable.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2711452" y="1029773"/>
            <a:ext cx="5411463" cy="4685227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For mRNA data Na become less distinguishable as time pass.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proteins Na is not </a:t>
            </a:r>
            <a:r>
              <a:rPr lang="en-US" sz="2800" dirty="0" smtClean="0"/>
              <a:t>distinguishable.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5720" y="1167076"/>
            <a:ext cx="2717173" cy="512925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For mRNA data Na become less distinguishable as time pass.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proteins Na is not </a:t>
            </a:r>
            <a:r>
              <a:rPr lang="en-US" sz="2800" dirty="0" smtClean="0"/>
              <a:t>distinguishable.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mRNA data, prediction works quite well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335"/>
            <a:ext cx="9144000" cy="58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For protein data, prediction quality is slightly worse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335"/>
            <a:ext cx="9144000" cy="58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Combined data (mRNA + protein) have no synergistic effects</a:t>
            </a:r>
            <a:endParaRPr lang="en-US" sz="2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335"/>
            <a:ext cx="9144000" cy="58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2236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Overall analysis approach</a:t>
            </a:r>
            <a:endParaRPr lang="en-US" sz="25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63913545"/>
              </p:ext>
            </p:extLst>
          </p:nvPr>
        </p:nvGraphicFramePr>
        <p:xfrm>
          <a:off x="457200" y="1397000"/>
          <a:ext cx="840704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10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can look at the same data with regression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Apply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  <a:endCxn id="17" idx="2"/>
          </p:cNvCxnSpPr>
          <p:nvPr/>
        </p:nvCxnSpPr>
        <p:spPr>
          <a:xfrm flipV="1">
            <a:off x="6770016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  <a:endCxn id="17" idx="1"/>
          </p:cNvCxnSpPr>
          <p:nvPr/>
        </p:nvCxnSpPr>
        <p:spPr>
          <a:xfrm rot="5400000">
            <a:off x="7566542" y="5051203"/>
            <a:ext cx="275227" cy="4854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8117655" y="5628132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57" name="Curved Connector 12"/>
          <p:cNvCxnSpPr>
            <a:stCxn id="17" idx="4"/>
            <a:endCxn id="56" idx="1"/>
          </p:cNvCxnSpPr>
          <p:nvPr/>
        </p:nvCxnSpPr>
        <p:spPr>
          <a:xfrm>
            <a:off x="7890409" y="5943600"/>
            <a:ext cx="22860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>
            <a:off x="7032461" y="5431536"/>
            <a:ext cx="857949" cy="102412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Model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</a:t>
            </a:r>
            <a:r>
              <a:rPr lang="en-US" sz="2500" dirty="0" smtClean="0">
                <a:solidFill>
                  <a:prstClr val="black"/>
                </a:solidFill>
              </a:rPr>
              <a:t>pipeline with parameter tuning </a:t>
            </a:r>
            <a:endParaRPr lang="en-US" sz="2500" dirty="0">
              <a:solidFill>
                <a:prstClr val="black"/>
              </a:solidFill>
            </a:endParaRP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Apply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80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Filter out unwanted samples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90288" y="3291840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Do PCA</a:t>
            </a: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>
            <a:off x="6302051" y="3803513"/>
            <a:ext cx="412309" cy="297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38" y="4316917"/>
            <a:ext cx="270707" cy="267242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301480" y="3147150"/>
            <a:ext cx="284842" cy="4537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49018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eps-regression (</a:t>
            </a:r>
            <a:r>
              <a:rPr lang="en-US" sz="1200" dirty="0"/>
              <a:t>c </a:t>
            </a:r>
            <a:r>
              <a:rPr lang="en-US" sz="1200" dirty="0" smtClean="0"/>
              <a:t>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endParaRPr lang="en-US" sz="2800" b="1" spc="3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1456761" y="457201"/>
            <a:ext cx="2389856" cy="871478"/>
            <a:chOff x="1600200" y="728723"/>
            <a:chExt cx="2389856" cy="871478"/>
          </a:xfrm>
        </p:grpSpPr>
        <p:sp>
          <p:nvSpPr>
            <p:cNvPr id="57" name="Alternate Process 56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>
            <a:off x="2809305" y="1059584"/>
            <a:ext cx="0" cy="256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Filter out unwanted samples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 / </a:t>
            </a:r>
            <a:r>
              <a:rPr lang="en-US" sz="1200" b="1" dirty="0" err="1" smtClean="0">
                <a:solidFill>
                  <a:prstClr val="white"/>
                </a:solidFill>
              </a:rPr>
              <a:t>PCoA</a:t>
            </a: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01418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endParaRPr lang="en-US" sz="2800" b="1" spc="3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843621" y="457201"/>
            <a:ext cx="3784252" cy="2090441"/>
            <a:chOff x="987060" y="728723"/>
            <a:chExt cx="3784252" cy="2090441"/>
          </a:xfrm>
        </p:grpSpPr>
        <p:sp>
          <p:nvSpPr>
            <p:cNvPr id="57" name="Alternate Process 56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9" name="Alternate Process 58"/>
            <p:cNvSpPr/>
            <p:nvPr/>
          </p:nvSpPr>
          <p:spPr>
            <a:xfrm>
              <a:off x="2374392" y="1587574"/>
              <a:ext cx="1181636" cy="50758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Divide data randomly</a:t>
              </a:r>
              <a:endParaRPr lang="en-US" sz="1400" dirty="0"/>
            </a:p>
          </p:txBody>
        </p:sp>
        <p:sp>
          <p:nvSpPr>
            <p:cNvPr id="60" name="Alternate Process 59"/>
            <p:cNvSpPr/>
            <p:nvPr/>
          </p:nvSpPr>
          <p:spPr>
            <a:xfrm>
              <a:off x="987060" y="2215752"/>
              <a:ext cx="1635119" cy="603412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Training set</a:t>
              </a:r>
              <a:br>
                <a:rPr lang="en-US" sz="1400" dirty="0" smtClean="0"/>
              </a:br>
              <a:r>
                <a:rPr lang="en-US" sz="1400" dirty="0" smtClean="0"/>
                <a:t>60%</a:t>
              </a:r>
              <a:endParaRPr lang="en-US" sz="1400" dirty="0"/>
            </a:p>
          </p:txBody>
        </p:sp>
        <p:sp>
          <p:nvSpPr>
            <p:cNvPr id="61" name="Alternate Process 60"/>
            <p:cNvSpPr/>
            <p:nvPr/>
          </p:nvSpPr>
          <p:spPr>
            <a:xfrm>
              <a:off x="3212218" y="2214937"/>
              <a:ext cx="1559094" cy="604227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Test set</a:t>
              </a:r>
              <a:br>
                <a:rPr lang="en-US" sz="1400" dirty="0" smtClean="0"/>
              </a:br>
              <a:r>
                <a:rPr lang="en-US" sz="1400" dirty="0" smtClean="0"/>
                <a:t>20%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>
              <a:stCxn id="57" idx="2"/>
              <a:endCxn id="59" idx="0"/>
            </p:cNvCxnSpPr>
            <p:nvPr/>
          </p:nvCxnSpPr>
          <p:spPr>
            <a:xfrm>
              <a:off x="2952744" y="1331106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59" idx="3"/>
              <a:endCxn id="61" idx="0"/>
            </p:cNvCxnSpPr>
            <p:nvPr/>
          </p:nvCxnSpPr>
          <p:spPr>
            <a:xfrm>
              <a:off x="3556028" y="1841364"/>
              <a:ext cx="435737" cy="3735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59" idx="1"/>
              <a:endCxn id="60" idx="0"/>
            </p:cNvCxnSpPr>
            <p:nvPr/>
          </p:nvCxnSpPr>
          <p:spPr>
            <a:xfrm rot="10800000" flipV="1">
              <a:off x="1804620" y="1841364"/>
              <a:ext cx="569772" cy="3743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0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Filter out unwanted samples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 / </a:t>
            </a:r>
            <a:r>
              <a:rPr lang="en-US" sz="1200" b="1" dirty="0" err="1" smtClean="0">
                <a:solidFill>
                  <a:prstClr val="white"/>
                </a:solidFill>
              </a:rPr>
              <a:t>PCoA</a:t>
            </a: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01418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endParaRPr lang="en-US" sz="2800" b="1" spc="3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838200" y="457201"/>
            <a:ext cx="3789673" cy="3110356"/>
            <a:chOff x="981639" y="728723"/>
            <a:chExt cx="3789673" cy="3110356"/>
          </a:xfrm>
        </p:grpSpPr>
        <p:sp>
          <p:nvSpPr>
            <p:cNvPr id="57" name="Alternate Process 56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9" name="Alternate Process 58"/>
            <p:cNvSpPr/>
            <p:nvPr/>
          </p:nvSpPr>
          <p:spPr>
            <a:xfrm>
              <a:off x="2374392" y="1587574"/>
              <a:ext cx="1181636" cy="50758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Divide data randomly</a:t>
              </a:r>
              <a:endParaRPr lang="en-US" sz="1400" dirty="0"/>
            </a:p>
          </p:txBody>
        </p:sp>
        <p:sp>
          <p:nvSpPr>
            <p:cNvPr id="60" name="Alternate Process 59"/>
            <p:cNvSpPr/>
            <p:nvPr/>
          </p:nvSpPr>
          <p:spPr>
            <a:xfrm>
              <a:off x="987060" y="2215752"/>
              <a:ext cx="1635119" cy="603412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Training set</a:t>
              </a:r>
              <a:br>
                <a:rPr lang="en-US" sz="1400" dirty="0" smtClean="0"/>
              </a:br>
              <a:r>
                <a:rPr lang="en-US" sz="1400" dirty="0" smtClean="0"/>
                <a:t>60%</a:t>
              </a:r>
              <a:endParaRPr lang="en-US" sz="1400" dirty="0"/>
            </a:p>
          </p:txBody>
        </p:sp>
        <p:sp>
          <p:nvSpPr>
            <p:cNvPr id="61" name="Alternate Process 60"/>
            <p:cNvSpPr/>
            <p:nvPr/>
          </p:nvSpPr>
          <p:spPr>
            <a:xfrm>
              <a:off x="3212218" y="2214937"/>
              <a:ext cx="1559094" cy="604227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Test set</a:t>
              </a:r>
              <a:br>
                <a:rPr lang="en-US" sz="1400" dirty="0" smtClean="0"/>
              </a:br>
              <a:r>
                <a:rPr lang="en-US" sz="1400" dirty="0" smtClean="0"/>
                <a:t>20%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n 61"/>
                <p:cNvSpPr/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i="1" dirty="0" smtClean="0"/>
                    <a:t>Model</a:t>
                  </a:r>
                  <a:r>
                    <a:rPr lang="en-US" b="1" i="1" baseline="-25000" dirty="0" smtClean="0"/>
                    <a:t>(c,</a:t>
                  </a:r>
                  <a14:m>
                    <m:oMath xmlns:m="http://schemas.openxmlformats.org/officeDocument/2006/math">
                      <m:r>
                        <a:rPr lang="en-US" b="1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a14:m>
                  <a:r>
                    <a:rPr lang="en-US" b="1" i="1" baseline="-25000" dirty="0" smtClean="0"/>
                    <a:t>)</a:t>
                  </a:r>
                  <a:endParaRPr lang="en-US" b="1" baseline="-25000" dirty="0"/>
                </a:p>
              </p:txBody>
            </p:sp>
          </mc:Choice>
          <mc:Fallback xmlns="">
            <p:sp>
              <p:nvSpPr>
                <p:cNvPr id="62" name="Can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Alternate Process 70"/>
            <p:cNvSpPr/>
            <p:nvPr/>
          </p:nvSpPr>
          <p:spPr>
            <a:xfrm>
              <a:off x="981639" y="3024401"/>
              <a:ext cx="1658997" cy="81467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SVM</a:t>
              </a:r>
              <a:endParaRPr lang="en-US" sz="1400" b="1" dirty="0"/>
            </a:p>
            <a:p>
              <a:pPr algn="ctr"/>
              <a:r>
                <a:rPr lang="en-US" sz="1400" dirty="0" smtClean="0"/>
                <a:t>Parameters from grid. (c, gamma)</a:t>
              </a:r>
            </a:p>
          </p:txBody>
        </p:sp>
        <p:cxnSp>
          <p:nvCxnSpPr>
            <p:cNvPr id="20" name="Straight Arrow Connector 19"/>
            <p:cNvCxnSpPr>
              <a:stCxn id="57" idx="2"/>
              <a:endCxn id="59" idx="0"/>
            </p:cNvCxnSpPr>
            <p:nvPr/>
          </p:nvCxnSpPr>
          <p:spPr>
            <a:xfrm>
              <a:off x="2952744" y="1331106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1798424" y="2798524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59" idx="3"/>
              <a:endCxn id="61" idx="0"/>
            </p:cNvCxnSpPr>
            <p:nvPr/>
          </p:nvCxnSpPr>
          <p:spPr>
            <a:xfrm>
              <a:off x="3556028" y="1841364"/>
              <a:ext cx="435737" cy="3735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59" idx="1"/>
              <a:endCxn id="60" idx="0"/>
            </p:cNvCxnSpPr>
            <p:nvPr/>
          </p:nvCxnSpPr>
          <p:spPr>
            <a:xfrm rot="10800000" flipV="1">
              <a:off x="1804620" y="1841364"/>
              <a:ext cx="569772" cy="3743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1" idx="3"/>
              <a:endCxn id="62" idx="2"/>
            </p:cNvCxnSpPr>
            <p:nvPr/>
          </p:nvCxnSpPr>
          <p:spPr>
            <a:xfrm>
              <a:off x="2640636" y="3431740"/>
              <a:ext cx="648880" cy="19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Filter out unwanted samples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 / </a:t>
            </a:r>
            <a:r>
              <a:rPr lang="en-US" sz="1200" b="1" dirty="0" err="1" smtClean="0">
                <a:solidFill>
                  <a:prstClr val="white"/>
                </a:solidFill>
              </a:rPr>
              <a:t>PCoA</a:t>
            </a: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01418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endParaRPr lang="en-US" sz="2800" b="1" spc="3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838200" y="457201"/>
            <a:ext cx="4899847" cy="3110356"/>
            <a:chOff x="981639" y="728723"/>
            <a:chExt cx="4899847" cy="3110356"/>
          </a:xfrm>
        </p:grpSpPr>
        <p:sp>
          <p:nvSpPr>
            <p:cNvPr id="57" name="Alternate Process 56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9" name="Alternate Process 58"/>
            <p:cNvSpPr/>
            <p:nvPr/>
          </p:nvSpPr>
          <p:spPr>
            <a:xfrm>
              <a:off x="2374392" y="1587574"/>
              <a:ext cx="1181636" cy="50758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Divide data randomly</a:t>
              </a:r>
              <a:endParaRPr lang="en-US" sz="1400" dirty="0"/>
            </a:p>
          </p:txBody>
        </p:sp>
        <p:sp>
          <p:nvSpPr>
            <p:cNvPr id="60" name="Alternate Process 59"/>
            <p:cNvSpPr/>
            <p:nvPr/>
          </p:nvSpPr>
          <p:spPr>
            <a:xfrm>
              <a:off x="987060" y="2215752"/>
              <a:ext cx="1635119" cy="603412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Training set</a:t>
              </a:r>
              <a:br>
                <a:rPr lang="en-US" sz="1400" dirty="0" smtClean="0"/>
              </a:br>
              <a:r>
                <a:rPr lang="en-US" sz="1400" dirty="0" smtClean="0"/>
                <a:t>60%</a:t>
              </a:r>
              <a:endParaRPr lang="en-US" sz="1400" dirty="0"/>
            </a:p>
          </p:txBody>
        </p:sp>
        <p:sp>
          <p:nvSpPr>
            <p:cNvPr id="61" name="Alternate Process 60"/>
            <p:cNvSpPr/>
            <p:nvPr/>
          </p:nvSpPr>
          <p:spPr>
            <a:xfrm>
              <a:off x="3212218" y="2214937"/>
              <a:ext cx="1559094" cy="604227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Test set</a:t>
              </a:r>
              <a:br>
                <a:rPr lang="en-US" sz="1400" dirty="0" smtClean="0"/>
              </a:br>
              <a:r>
                <a:rPr lang="en-US" sz="1400" dirty="0" smtClean="0"/>
                <a:t>20%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n 61"/>
                <p:cNvSpPr/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i="1" dirty="0" smtClean="0"/>
                    <a:t>Model</a:t>
                  </a:r>
                  <a:r>
                    <a:rPr lang="en-US" b="1" i="1" baseline="-25000" dirty="0" smtClean="0"/>
                    <a:t>(c,</a:t>
                  </a:r>
                  <a14:m>
                    <m:oMath xmlns:m="http://schemas.openxmlformats.org/officeDocument/2006/math">
                      <m:r>
                        <a:rPr lang="en-US" b="1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a14:m>
                  <a:r>
                    <a:rPr lang="en-US" b="1" i="1" baseline="-25000" dirty="0" smtClean="0"/>
                    <a:t>)</a:t>
                  </a:r>
                  <a:endParaRPr lang="en-US" b="1" baseline="-25000" dirty="0"/>
                </a:p>
              </p:txBody>
            </p:sp>
          </mc:Choice>
          <mc:Fallback xmlns="">
            <p:sp>
              <p:nvSpPr>
                <p:cNvPr id="62" name="Can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Alternate Process 70"/>
            <p:cNvSpPr/>
            <p:nvPr/>
          </p:nvSpPr>
          <p:spPr>
            <a:xfrm>
              <a:off x="981639" y="3024401"/>
              <a:ext cx="1658997" cy="81467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SVM</a:t>
              </a:r>
              <a:endParaRPr lang="en-US" sz="1400" b="1" dirty="0"/>
            </a:p>
            <a:p>
              <a:pPr algn="ctr"/>
              <a:r>
                <a:rPr lang="en-US" sz="1400" dirty="0" smtClean="0"/>
                <a:t>Parameters from grid. (c, gamma)</a:t>
              </a:r>
            </a:p>
          </p:txBody>
        </p:sp>
        <p:sp>
          <p:nvSpPr>
            <p:cNvPr id="72" name="Alternate Process 71"/>
            <p:cNvSpPr/>
            <p:nvPr/>
          </p:nvSpPr>
          <p:spPr>
            <a:xfrm>
              <a:off x="4565920" y="3086893"/>
              <a:ext cx="1315566" cy="702076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Parameter dependent prediction</a:t>
              </a:r>
              <a:endParaRPr lang="en-US" sz="1400" b="1" dirty="0"/>
            </a:p>
          </p:txBody>
        </p:sp>
        <p:cxnSp>
          <p:nvCxnSpPr>
            <p:cNvPr id="20" name="Straight Arrow Connector 19"/>
            <p:cNvCxnSpPr>
              <a:stCxn id="57" idx="2"/>
              <a:endCxn id="59" idx="0"/>
            </p:cNvCxnSpPr>
            <p:nvPr/>
          </p:nvCxnSpPr>
          <p:spPr>
            <a:xfrm>
              <a:off x="2952744" y="1331106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1798424" y="2798524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59" idx="3"/>
              <a:endCxn id="61" idx="0"/>
            </p:cNvCxnSpPr>
            <p:nvPr/>
          </p:nvCxnSpPr>
          <p:spPr>
            <a:xfrm>
              <a:off x="3556028" y="1841364"/>
              <a:ext cx="435737" cy="3735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59" idx="1"/>
              <a:endCxn id="60" idx="0"/>
            </p:cNvCxnSpPr>
            <p:nvPr/>
          </p:nvCxnSpPr>
          <p:spPr>
            <a:xfrm rot="10800000" flipV="1">
              <a:off x="1804620" y="1841364"/>
              <a:ext cx="569772" cy="3743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1" idx="3"/>
              <a:endCxn id="62" idx="2"/>
            </p:cNvCxnSpPr>
            <p:nvPr/>
          </p:nvCxnSpPr>
          <p:spPr>
            <a:xfrm>
              <a:off x="2640636" y="3431740"/>
              <a:ext cx="648880" cy="19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endCxn id="72" idx="1"/>
            </p:cNvCxnSpPr>
            <p:nvPr/>
          </p:nvCxnSpPr>
          <p:spPr>
            <a:xfrm>
              <a:off x="4406460" y="3437931"/>
              <a:ext cx="1594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61" idx="2"/>
              <a:endCxn id="62" idx="1"/>
            </p:cNvCxnSpPr>
            <p:nvPr/>
          </p:nvCxnSpPr>
          <p:spPr>
            <a:xfrm rot="5400000">
              <a:off x="3793018" y="2864407"/>
              <a:ext cx="243991" cy="15350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38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Filter out unwanted samples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 / </a:t>
            </a:r>
            <a:r>
              <a:rPr lang="en-US" sz="1200" b="1" dirty="0" err="1" smtClean="0">
                <a:solidFill>
                  <a:prstClr val="white"/>
                </a:solidFill>
              </a:rPr>
              <a:t>PCoA</a:t>
            </a: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r>
              <a:rPr lang="en-US" sz="2800" b="1" spc="300" dirty="0" smtClean="0"/>
              <a:t>15 x 15 x 20 runs</a:t>
            </a:r>
            <a:endParaRPr lang="en-US" sz="2800" b="1" spc="3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838200" y="457201"/>
            <a:ext cx="4899847" cy="3110356"/>
            <a:chOff x="981639" y="728723"/>
            <a:chExt cx="4899847" cy="3110356"/>
          </a:xfrm>
        </p:grpSpPr>
        <p:sp>
          <p:nvSpPr>
            <p:cNvPr id="57" name="Alternate Process 56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9" name="Alternate Process 58"/>
            <p:cNvSpPr/>
            <p:nvPr/>
          </p:nvSpPr>
          <p:spPr>
            <a:xfrm>
              <a:off x="2374392" y="1587574"/>
              <a:ext cx="1181636" cy="50758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Divide data randomly</a:t>
              </a:r>
              <a:endParaRPr lang="en-US" sz="1400" dirty="0"/>
            </a:p>
          </p:txBody>
        </p:sp>
        <p:sp>
          <p:nvSpPr>
            <p:cNvPr id="60" name="Alternate Process 59"/>
            <p:cNvSpPr/>
            <p:nvPr/>
          </p:nvSpPr>
          <p:spPr>
            <a:xfrm>
              <a:off x="987060" y="2215752"/>
              <a:ext cx="1635119" cy="603412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Training set</a:t>
              </a:r>
              <a:br>
                <a:rPr lang="en-US" sz="1400" dirty="0" smtClean="0"/>
              </a:br>
              <a:r>
                <a:rPr lang="en-US" sz="1400" dirty="0" smtClean="0"/>
                <a:t>60%</a:t>
              </a:r>
              <a:endParaRPr lang="en-US" sz="1400" dirty="0"/>
            </a:p>
          </p:txBody>
        </p:sp>
        <p:sp>
          <p:nvSpPr>
            <p:cNvPr id="61" name="Alternate Process 60"/>
            <p:cNvSpPr/>
            <p:nvPr/>
          </p:nvSpPr>
          <p:spPr>
            <a:xfrm>
              <a:off x="3212218" y="2214937"/>
              <a:ext cx="1559094" cy="604227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Test set</a:t>
              </a:r>
              <a:br>
                <a:rPr lang="en-US" sz="1400" dirty="0" smtClean="0"/>
              </a:br>
              <a:r>
                <a:rPr lang="en-US" sz="1400" dirty="0" smtClean="0"/>
                <a:t>20%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n 61"/>
                <p:cNvSpPr/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i="1" dirty="0" smtClean="0"/>
                    <a:t>Model</a:t>
                  </a:r>
                  <a:r>
                    <a:rPr lang="en-US" b="1" i="1" baseline="-25000" dirty="0" smtClean="0"/>
                    <a:t>(c,</a:t>
                  </a:r>
                  <a14:m>
                    <m:oMath xmlns:m="http://schemas.openxmlformats.org/officeDocument/2006/math">
                      <m:r>
                        <a:rPr lang="en-US" b="1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a14:m>
                  <a:r>
                    <a:rPr lang="en-US" b="1" i="1" baseline="-25000" dirty="0" smtClean="0"/>
                    <a:t>)</a:t>
                  </a:r>
                  <a:endParaRPr lang="en-US" b="1" baseline="-25000" dirty="0"/>
                </a:p>
              </p:txBody>
            </p:sp>
          </mc:Choice>
          <mc:Fallback xmlns="">
            <p:sp>
              <p:nvSpPr>
                <p:cNvPr id="62" name="Can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Alternate Process 70"/>
            <p:cNvSpPr/>
            <p:nvPr/>
          </p:nvSpPr>
          <p:spPr>
            <a:xfrm>
              <a:off x="981639" y="3024401"/>
              <a:ext cx="1658997" cy="81467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SVM</a:t>
              </a:r>
              <a:endParaRPr lang="en-US" sz="1400" b="1" dirty="0"/>
            </a:p>
            <a:p>
              <a:pPr algn="ctr"/>
              <a:r>
                <a:rPr lang="en-US" sz="1400" dirty="0" smtClean="0"/>
                <a:t>Parameters from grid. (c, gamma)</a:t>
              </a:r>
            </a:p>
          </p:txBody>
        </p:sp>
        <p:sp>
          <p:nvSpPr>
            <p:cNvPr id="72" name="Alternate Process 71"/>
            <p:cNvSpPr/>
            <p:nvPr/>
          </p:nvSpPr>
          <p:spPr>
            <a:xfrm>
              <a:off x="4565920" y="3086893"/>
              <a:ext cx="1315566" cy="702076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Parameter dependent prediction</a:t>
              </a:r>
              <a:endParaRPr lang="en-US" sz="1400" b="1" dirty="0"/>
            </a:p>
          </p:txBody>
        </p:sp>
        <p:cxnSp>
          <p:nvCxnSpPr>
            <p:cNvPr id="20" name="Straight Arrow Connector 19"/>
            <p:cNvCxnSpPr>
              <a:stCxn id="57" idx="2"/>
              <a:endCxn id="59" idx="0"/>
            </p:cNvCxnSpPr>
            <p:nvPr/>
          </p:nvCxnSpPr>
          <p:spPr>
            <a:xfrm>
              <a:off x="2952744" y="1331106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1798424" y="2798524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59" idx="3"/>
              <a:endCxn id="61" idx="0"/>
            </p:cNvCxnSpPr>
            <p:nvPr/>
          </p:nvCxnSpPr>
          <p:spPr>
            <a:xfrm>
              <a:off x="3556028" y="1841364"/>
              <a:ext cx="435737" cy="3735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59" idx="1"/>
              <a:endCxn id="60" idx="0"/>
            </p:cNvCxnSpPr>
            <p:nvPr/>
          </p:nvCxnSpPr>
          <p:spPr>
            <a:xfrm rot="10800000" flipV="1">
              <a:off x="1804620" y="1841364"/>
              <a:ext cx="569772" cy="3743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1" idx="3"/>
              <a:endCxn id="62" idx="2"/>
            </p:cNvCxnSpPr>
            <p:nvPr/>
          </p:nvCxnSpPr>
          <p:spPr>
            <a:xfrm>
              <a:off x="2640636" y="3431740"/>
              <a:ext cx="648880" cy="19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endCxn id="72" idx="1"/>
            </p:cNvCxnSpPr>
            <p:nvPr/>
          </p:nvCxnSpPr>
          <p:spPr>
            <a:xfrm>
              <a:off x="4406460" y="3437931"/>
              <a:ext cx="1594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61" idx="2"/>
              <a:endCxn id="62" idx="1"/>
            </p:cNvCxnSpPr>
            <p:nvPr/>
          </p:nvCxnSpPr>
          <p:spPr>
            <a:xfrm rot="5400000">
              <a:off x="3793018" y="2864407"/>
              <a:ext cx="243991" cy="15350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5" name="Diagram 94"/>
          <p:cNvGraphicFramePr/>
          <p:nvPr>
            <p:extLst>
              <p:ext uri="{D42A27DB-BD31-4B8C-83A1-F6EECF244321}">
                <p14:modId xmlns:p14="http://schemas.microsoft.com/office/powerpoint/2010/main" val="258027493"/>
              </p:ext>
            </p:extLst>
          </p:nvPr>
        </p:nvGraphicFramePr>
        <p:xfrm>
          <a:off x="1650563" y="3918012"/>
          <a:ext cx="3454837" cy="1263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0" name="Right Brace 89"/>
          <p:cNvSpPr/>
          <p:nvPr/>
        </p:nvSpPr>
        <p:spPr>
          <a:xfrm rot="5400000">
            <a:off x="3093386" y="1393940"/>
            <a:ext cx="389471" cy="4899848"/>
          </a:xfrm>
          <a:prstGeom prst="rightBrace">
            <a:avLst>
              <a:gd name="adj1" fmla="val 121480"/>
              <a:gd name="adj2" fmla="val 48426"/>
            </a:avLst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893"/>
            <a:ext cx="8229600" cy="50341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PCA on data</a:t>
            </a:r>
            <a:endParaRPr lang="en-US" sz="2500" dirty="0"/>
          </a:p>
        </p:txBody>
      </p:sp>
      <p:sp>
        <p:nvSpPr>
          <p:cNvPr id="3" name="Rectangle 2"/>
          <p:cNvSpPr/>
          <p:nvPr/>
        </p:nvSpPr>
        <p:spPr>
          <a:xfrm>
            <a:off x="3224914" y="1681035"/>
            <a:ext cx="1929967" cy="398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9325" y="6217250"/>
            <a:ext cx="784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Conditions: PCA  axis 1&amp;2, glucose, base Mg, base Na, exponential &amp; stationary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" y="685800"/>
            <a:ext cx="8385048" cy="55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dirty="0" smtClean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27269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59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 smtClean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27269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651301366"/>
              </p:ext>
            </p:extLst>
          </p:nvPr>
        </p:nvGraphicFramePr>
        <p:xfrm>
          <a:off x="5993963" y="5405546"/>
          <a:ext cx="2997637" cy="9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4" name="Curved Connector 12"/>
          <p:cNvCxnSpPr/>
          <p:nvPr/>
        </p:nvCxnSpPr>
        <p:spPr>
          <a:xfrm>
            <a:off x="6839712" y="6009132"/>
            <a:ext cx="227246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8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Divide data semi-randomly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For PCA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1436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smtClean="0">
                <a:solidFill>
                  <a:prstClr val="white"/>
                </a:solidFill>
              </a:rPr>
              <a:t>PCA</a:t>
            </a:r>
            <a:br>
              <a:rPr lang="en-US" sz="1200" b="1" smtClean="0">
                <a:solidFill>
                  <a:prstClr val="white"/>
                </a:solidFill>
              </a:rPr>
            </a:br>
            <a:r>
              <a:rPr lang="en-US" sz="1200" b="1" smtClean="0">
                <a:solidFill>
                  <a:prstClr val="white"/>
                </a:solidFill>
              </a:rPr>
              <a:t>Rotation </a:t>
            </a:r>
            <a:r>
              <a:rPr lang="en-US" sz="1200" b="1" dirty="0" smtClean="0">
                <a:solidFill>
                  <a:prstClr val="white"/>
                </a:solidFill>
              </a:rPr>
              <a:t>Object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1531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23090" y="4156291"/>
            <a:ext cx="301605" cy="54596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1138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Rotation Object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16103" y="2148918"/>
            <a:ext cx="182791" cy="6217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06722" y="3244594"/>
            <a:ext cx="179829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0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27269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177042801"/>
              </p:ext>
            </p:extLst>
          </p:nvPr>
        </p:nvGraphicFramePr>
        <p:xfrm>
          <a:off x="5993963" y="5405546"/>
          <a:ext cx="2997637" cy="9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Alternate Process 34"/>
          <p:cNvSpPr/>
          <p:nvPr/>
        </p:nvSpPr>
        <p:spPr>
          <a:xfrm>
            <a:off x="8152046" y="5693664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36" name="Curved Connector 12"/>
          <p:cNvCxnSpPr/>
          <p:nvPr/>
        </p:nvCxnSpPr>
        <p:spPr>
          <a:xfrm>
            <a:off x="7924800" y="6009132"/>
            <a:ext cx="22860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12"/>
          <p:cNvCxnSpPr/>
          <p:nvPr/>
        </p:nvCxnSpPr>
        <p:spPr>
          <a:xfrm>
            <a:off x="6839712" y="6009132"/>
            <a:ext cx="227246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12"/>
          <p:cNvCxnSpPr>
            <a:stCxn id="41" idx="2"/>
          </p:cNvCxnSpPr>
          <p:nvPr/>
        </p:nvCxnSpPr>
        <p:spPr>
          <a:xfrm rot="5400000">
            <a:off x="7435478" y="5182267"/>
            <a:ext cx="537355" cy="4854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6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85800"/>
            <a:ext cx="3581400" cy="3904804"/>
          </a:xfrm>
          <a:prstGeom prst="rect">
            <a:avLst/>
          </a:prstGeom>
          <a:solidFill>
            <a:schemeClr val="bg1"/>
          </a:solidFill>
          <a:ln w="19050">
            <a:solidFill>
              <a:srgbClr val="632523"/>
            </a:solidFill>
          </a:ln>
        </p:spPr>
      </p:pic>
    </p:spTree>
    <p:extLst>
      <p:ext uri="{BB962C8B-B14F-4D97-AF65-F5344CB8AC3E}">
        <p14:creationId xmlns:p14="http://schemas.microsoft.com/office/powerpoint/2010/main" val="10385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85800"/>
            <a:ext cx="3581400" cy="3904804"/>
          </a:xfrm>
          <a:prstGeom prst="rect">
            <a:avLst/>
          </a:prstGeom>
          <a:solidFill>
            <a:schemeClr val="bg1"/>
          </a:solidFill>
          <a:ln w="19050">
            <a:solidFill>
              <a:srgbClr val="632523"/>
            </a:solidFill>
          </a:ln>
        </p:spPr>
      </p:pic>
      <p:sp>
        <p:nvSpPr>
          <p:cNvPr id="4" name="Line Callout 2 (Accent Bar) 3"/>
          <p:cNvSpPr/>
          <p:nvPr/>
        </p:nvSpPr>
        <p:spPr>
          <a:xfrm>
            <a:off x="1752600" y="2286000"/>
            <a:ext cx="1143000" cy="914400"/>
          </a:xfrm>
          <a:prstGeom prst="accentCallout2">
            <a:avLst>
              <a:gd name="adj1" fmla="val 22454"/>
              <a:gd name="adj2" fmla="val 110186"/>
              <a:gd name="adj3" fmla="val 22454"/>
              <a:gd name="adj4" fmla="val 135185"/>
              <a:gd name="adj5" fmla="val 118056"/>
              <a:gd name="adj6" fmla="val 203704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Mean Value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Growth time we can make predictions on continuous scale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78333"/>
            <a:ext cx="8686800" cy="58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24914" y="1681035"/>
            <a:ext cx="1929967" cy="398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25893"/>
            <a:ext cx="8229600" cy="503412"/>
          </a:xfrm>
        </p:spPr>
        <p:txBody>
          <a:bodyPr>
            <a:noAutofit/>
          </a:bodyPr>
          <a:lstStyle/>
          <a:p>
            <a:r>
              <a:rPr lang="en-US" sz="2500" dirty="0"/>
              <a:t>Machine </a:t>
            </a:r>
            <a:r>
              <a:rPr lang="en-US" sz="2500" dirty="0" smtClean="0"/>
              <a:t>learning: SVM </a:t>
            </a:r>
            <a:r>
              <a:rPr lang="en-US" sz="2500" dirty="0"/>
              <a:t>with radial kernel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325" y="6217250"/>
            <a:ext cx="784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Conditions: PCA  axis 1&amp;2, glucose, base Mg, base Na, exponential &amp; stationary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model = </a:t>
            </a:r>
            <a:r>
              <a:rPr lang="en-US" dirty="0"/>
              <a:t>"</a:t>
            </a:r>
            <a:r>
              <a:rPr lang="en-US" dirty="0" smtClean="0"/>
              <a:t>SVM", </a:t>
            </a:r>
            <a:r>
              <a:rPr lang="en-US" dirty="0" smtClean="0">
                <a:latin typeface="+mj-lt"/>
              </a:rPr>
              <a:t>kernel </a:t>
            </a:r>
            <a:r>
              <a:rPr lang="en-US" dirty="0">
                <a:latin typeface="+mj-lt"/>
              </a:rPr>
              <a:t>= "radial", type ="C", cost=20, gamma=1/2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" y="685800"/>
            <a:ext cx="8385048" cy="55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For mRNA data, Mg concentrations is predictable with a tendency to base value, for proteins there is only a weak signal. 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78333"/>
            <a:ext cx="8686800" cy="58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For varying Na concentrations, </a:t>
            </a:r>
            <a:br>
              <a:rPr lang="en-US" sz="2500" dirty="0" smtClean="0"/>
            </a:br>
            <a:r>
              <a:rPr lang="en-US" sz="2500" dirty="0" smtClean="0"/>
              <a:t>mRNA data is predictable, but protein data is not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78333"/>
            <a:ext cx="8686800" cy="58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4" name="Content Placeholder 3" descr="mlrn_mrna_trT_set02_StcAllEx_SYAN_baseMgAllMg_baseNaAllNa_Exp_noFilter_p1Sf_vst_PCA_D8_C-classification_radial_Mg_mM_Level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30" r="-8430"/>
          <a:stretch>
            <a:fillRect/>
          </a:stretch>
        </p:blipFill>
        <p:spPr>
          <a:xfrm>
            <a:off x="481718" y="2029862"/>
            <a:ext cx="7448341" cy="4096301"/>
          </a:xfrm>
        </p:spPr>
      </p:pic>
      <p:sp>
        <p:nvSpPr>
          <p:cNvPr id="5" name="TextBox 4"/>
          <p:cNvSpPr txBox="1"/>
          <p:nvPr/>
        </p:nvSpPr>
        <p:spPr>
          <a:xfrm>
            <a:off x="1281352" y="2974899"/>
            <a:ext cx="789410" cy="369332"/>
          </a:xfrm>
          <a:prstGeom prst="rect">
            <a:avLst/>
          </a:prstGeom>
          <a:solidFill>
            <a:srgbClr val="BDD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352" y="4140477"/>
            <a:ext cx="789410" cy="369332"/>
          </a:xfrm>
          <a:prstGeom prst="rect">
            <a:avLst/>
          </a:prstGeom>
          <a:solidFill>
            <a:srgbClr val="6BAE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1352" y="5323540"/>
            <a:ext cx="789410" cy="369332"/>
          </a:xfrm>
          <a:prstGeom prst="rect">
            <a:avLst/>
          </a:prstGeom>
          <a:solidFill>
            <a:srgbClr val="2171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9437" y="2121398"/>
            <a:ext cx="789410" cy="369332"/>
          </a:xfrm>
          <a:prstGeom prst="rect">
            <a:avLst/>
          </a:prstGeom>
          <a:solidFill>
            <a:srgbClr val="BDD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85461" y="2121398"/>
            <a:ext cx="789410" cy="369332"/>
          </a:xfrm>
          <a:prstGeom prst="rect">
            <a:avLst/>
          </a:prstGeom>
          <a:solidFill>
            <a:srgbClr val="6BAE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0044" y="2121398"/>
            <a:ext cx="789410" cy="369332"/>
          </a:xfrm>
          <a:prstGeom prst="rect">
            <a:avLst/>
          </a:prstGeom>
          <a:solidFill>
            <a:srgbClr val="2171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209630" y="4130134"/>
            <a:ext cx="156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True Value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35601" y="1525430"/>
            <a:ext cx="2208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Predicted Value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901" y="3309193"/>
            <a:ext cx="1427628" cy="18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DO 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9918</TotalTime>
  <Words>1881</Words>
  <Application>Microsoft Macintosh PowerPoint</Application>
  <PresentationFormat>On-screen Show (4:3)</PresentationFormat>
  <Paragraphs>682</Paragraphs>
  <Slides>61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Andale Mono</vt:lpstr>
      <vt:lpstr>Calibri</vt:lpstr>
      <vt:lpstr>Cambria Math</vt:lpstr>
      <vt:lpstr>Arial</vt:lpstr>
      <vt:lpstr>Office Theme</vt:lpstr>
      <vt:lpstr>Learning Bacterial Response</vt:lpstr>
      <vt:lpstr>We have a large data set to learn bacterial response to external conditions</vt:lpstr>
      <vt:lpstr>PowerPoint Presentation</vt:lpstr>
      <vt:lpstr>Overall analysis approach</vt:lpstr>
      <vt:lpstr>PCA on data</vt:lpstr>
      <vt:lpstr>Machine learning: SVM with radial kernel</vt:lpstr>
      <vt:lpstr>Example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can distinguish growth phase from mRNA data</vt:lpstr>
      <vt:lpstr>We can distinguish carbon sources from mRNA data moderately.  Most significant signal is associated with glucose</vt:lpstr>
      <vt:lpstr>We can distinguish Mg concentrations from mRNA data. Least significant signal is associated with high Mg</vt:lpstr>
      <vt:lpstr>We can NOT distinguish Na concentrations from mRNA data</vt:lpstr>
      <vt:lpstr>We can distinguish growth phase, carbon sources and Mg concentrations but not for Na concentrations from mRNA data </vt:lpstr>
      <vt:lpstr>We can distinguish growth phase moderately from protein data. Most significant signal is associated with exponential phase </vt:lpstr>
      <vt:lpstr>We can distinguish carbon sources from protein data.</vt:lpstr>
      <vt:lpstr>We can NOT distinguish Mg concentrations from protein data.  Most dominant signal is associated with base Mg </vt:lpstr>
      <vt:lpstr>We can NOT distinguish Na concentrations from protein data.</vt:lpstr>
      <vt:lpstr>We can distinguish carbon sources and growth phase but NOT for Mg and Na concentrations from protein data </vt:lpstr>
      <vt:lpstr>For mRNA data carbon sources become indistinguishable as time pass. Protein data also shows a similar but weaker trend </vt:lpstr>
      <vt:lpstr>For mRNA data carbon sources become indistinguishable as time pass. Protein data also shows a similar but weaker trend </vt:lpstr>
      <vt:lpstr>For mRNA data carbon sources become indistinguishable as time pass. Protein data also shows a similar but weaker trend </vt:lpstr>
      <vt:lpstr>For mRNA and protein data Mg concentrations become less distinguishable as time pass. </vt:lpstr>
      <vt:lpstr>For mRNA and protein data Mg concentrations become less distinguishable as time pass. </vt:lpstr>
      <vt:lpstr>For mRNA and protein data Mg concentrations become less distinguishable as time pass. </vt:lpstr>
      <vt:lpstr>For mRNA data Na become less distinguishable as time pass.  For proteins Na is not distinguishable.</vt:lpstr>
      <vt:lpstr>For mRNA data Na become less distinguishable as time pass.  For proteins Na is not distinguishable.</vt:lpstr>
      <vt:lpstr>For mRNA data Na become less distinguishable as time pass.  For proteins Na is not distinguishable.</vt:lpstr>
      <vt:lpstr>For mRNA data, prediction works quite well</vt:lpstr>
      <vt:lpstr>For protein data, prediction quality is slightly worse</vt:lpstr>
      <vt:lpstr>Combined data (mRNA + protein) have no synergistic effects</vt:lpstr>
      <vt:lpstr>We can look at the same data with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Result</vt:lpstr>
      <vt:lpstr>Example Result</vt:lpstr>
      <vt:lpstr>Example Result</vt:lpstr>
      <vt:lpstr>Example Result</vt:lpstr>
      <vt:lpstr>Example Result</vt:lpstr>
      <vt:lpstr>Example Result</vt:lpstr>
      <vt:lpstr>Growth time we can make predictions on continuous scale</vt:lpstr>
      <vt:lpstr>For mRNA data, Mg concentrations is predictable with a tendency to base value, for proteins there is only a weak signal. </vt:lpstr>
      <vt:lpstr>For varying Na concentrations,  mRNA data is predictable, but protein data is not</vt:lpstr>
    </vt:vector>
  </TitlesOfParts>
  <Company>ut austin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Bacterial Response</dc:title>
  <dc:creator>mehmet umut caglar</dc:creator>
  <cp:lastModifiedBy>Mehmet Umut CAGLAR</cp:lastModifiedBy>
  <cp:revision>243</cp:revision>
  <dcterms:created xsi:type="dcterms:W3CDTF">2016-06-05T21:29:07Z</dcterms:created>
  <dcterms:modified xsi:type="dcterms:W3CDTF">2016-10-25T17:39:44Z</dcterms:modified>
</cp:coreProperties>
</file>