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321" r:id="rId9"/>
    <p:sldId id="331" r:id="rId10"/>
    <p:sldId id="330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75" r:id="rId19"/>
    <p:sldId id="268" r:id="rId20"/>
    <p:sldId id="298" r:id="rId21"/>
    <p:sldId id="299" r:id="rId22"/>
    <p:sldId id="300" r:id="rId23"/>
    <p:sldId id="355" r:id="rId24"/>
    <p:sldId id="301" r:id="rId25"/>
    <p:sldId id="373" r:id="rId26"/>
    <p:sldId id="267" r:id="rId27"/>
    <p:sldId id="302" r:id="rId28"/>
    <p:sldId id="303" r:id="rId29"/>
    <p:sldId id="304" r:id="rId30"/>
    <p:sldId id="357" r:id="rId31"/>
    <p:sldId id="305" r:id="rId32"/>
    <p:sldId id="374" r:id="rId33"/>
    <p:sldId id="269" r:id="rId34"/>
    <p:sldId id="307" r:id="rId35"/>
    <p:sldId id="270" r:id="rId36"/>
    <p:sldId id="347" r:id="rId37"/>
    <p:sldId id="271" r:id="rId38"/>
    <p:sldId id="311" r:id="rId39"/>
    <p:sldId id="359" r:id="rId40"/>
    <p:sldId id="272" r:id="rId41"/>
    <p:sldId id="275" r:id="rId42"/>
    <p:sldId id="276" r:id="rId43"/>
    <p:sldId id="273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2" r:id="rId56"/>
    <p:sldId id="277" r:id="rId57"/>
    <p:sldId id="350" r:id="rId58"/>
    <p:sldId id="351" r:id="rId59"/>
    <p:sldId id="352" r:id="rId60"/>
    <p:sldId id="354" r:id="rId61"/>
    <p:sldId id="353" r:id="rId62"/>
    <p:sldId id="349" r:id="rId63"/>
    <p:sldId id="280" r:id="rId64"/>
    <p:sldId id="28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1B5"/>
    <a:srgbClr val="BDD7E7"/>
    <a:srgbClr val="6BAED6"/>
    <a:srgbClr val="ADCADC"/>
    <a:srgbClr val="94ADBD"/>
    <a:srgbClr val="5A9DCC"/>
    <a:srgbClr val="1C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11"/>
    <p:restoredTop sz="94613"/>
  </p:normalViewPr>
  <p:slideViewPr>
    <p:cSldViewPr snapToObjects="1">
      <p:cViewPr varScale="1">
        <p:scale>
          <a:sx n="119" d="100"/>
          <a:sy n="119" d="100"/>
        </p:scale>
        <p:origin x="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EDCE7-931A-E441-BFCF-636FA6FD1AB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AE277A3-A59D-AF40-BF8D-1B1E1DEC48F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Samples</a:t>
          </a:r>
          <a:endParaRPr lang="en-US" b="1" dirty="0">
            <a:solidFill>
              <a:schemeClr val="tx1"/>
            </a:solidFill>
          </a:endParaRPr>
        </a:p>
      </dgm:t>
    </dgm:pt>
    <dgm:pt modelId="{66F8E88A-E627-354F-AAA4-4F46538B3A90}" type="parTrans" cxnId="{7FAC2EBD-36D3-7941-A999-882C3445BD9C}">
      <dgm:prSet/>
      <dgm:spPr/>
      <dgm:t>
        <a:bodyPr/>
        <a:lstStyle/>
        <a:p>
          <a:endParaRPr lang="en-US"/>
        </a:p>
      </dgm:t>
    </dgm:pt>
    <dgm:pt modelId="{AAF11BA1-FADC-D641-934C-EC3FC4B6B901}" type="sibTrans" cxnId="{7FAC2EBD-36D3-7941-A999-882C3445BD9C}">
      <dgm:prSet/>
      <dgm:spPr/>
      <dgm:t>
        <a:bodyPr/>
        <a:lstStyle/>
        <a:p>
          <a:endParaRPr lang="en-US"/>
        </a:p>
      </dgm:t>
    </dgm:pt>
    <dgm:pt modelId="{27C6A82A-FDBB-4A4D-8B8C-7A5F9BBFB8D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Dimension Reduction</a:t>
          </a:r>
          <a:endParaRPr lang="en-US" b="1" dirty="0">
            <a:solidFill>
              <a:srgbClr val="000000"/>
            </a:solidFill>
          </a:endParaRPr>
        </a:p>
      </dgm:t>
    </dgm:pt>
    <dgm:pt modelId="{6991D692-0A7C-E342-A284-1ED15D56F956}" type="parTrans" cxnId="{8C6DADAF-F3B4-EB41-9086-A017E28C3A36}">
      <dgm:prSet/>
      <dgm:spPr/>
      <dgm:t>
        <a:bodyPr/>
        <a:lstStyle/>
        <a:p>
          <a:endParaRPr lang="en-US"/>
        </a:p>
      </dgm:t>
    </dgm:pt>
    <dgm:pt modelId="{6B12952C-8B68-9F45-8558-38ACFB1D7AA3}" type="sibTrans" cxnId="{8C6DADAF-F3B4-EB41-9086-A017E28C3A36}">
      <dgm:prSet/>
      <dgm:spPr/>
      <dgm:t>
        <a:bodyPr/>
        <a:lstStyle/>
        <a:p>
          <a:endParaRPr lang="en-US"/>
        </a:p>
      </dgm:t>
    </dgm:pt>
    <dgm:pt modelId="{77431353-84E5-7D46-94B9-8F38E90D565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Machine Learning</a:t>
          </a:r>
          <a:endParaRPr lang="en-US" b="1" dirty="0">
            <a:solidFill>
              <a:srgbClr val="000000"/>
            </a:solidFill>
          </a:endParaRPr>
        </a:p>
      </dgm:t>
    </dgm:pt>
    <dgm:pt modelId="{1B67F4CA-73E1-7F4D-BA15-0B0750F2F282}" type="parTrans" cxnId="{63C589D7-D0C2-B347-8DB9-2D33A4DA9BDE}">
      <dgm:prSet/>
      <dgm:spPr/>
      <dgm:t>
        <a:bodyPr/>
        <a:lstStyle/>
        <a:p>
          <a:endParaRPr lang="en-US"/>
        </a:p>
      </dgm:t>
    </dgm:pt>
    <dgm:pt modelId="{62120418-E164-3C4B-9BC3-94AB572777C8}" type="sibTrans" cxnId="{63C589D7-D0C2-B347-8DB9-2D33A4DA9BDE}">
      <dgm:prSet/>
      <dgm:spPr/>
      <dgm:t>
        <a:bodyPr/>
        <a:lstStyle/>
        <a:p>
          <a:endParaRPr lang="en-US"/>
        </a:p>
      </dgm:t>
    </dgm:pt>
    <dgm:pt modelId="{048B2052-7AEF-C144-91ED-238356E5480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Prediction</a:t>
          </a:r>
          <a:endParaRPr lang="en-US" b="1" dirty="0">
            <a:solidFill>
              <a:srgbClr val="000000"/>
            </a:solidFill>
          </a:endParaRPr>
        </a:p>
      </dgm:t>
    </dgm:pt>
    <dgm:pt modelId="{772B2986-5DE5-C642-8EA2-FAB46C8751AB}" type="parTrans" cxnId="{7987D9AE-59A9-EF4F-9D62-005E75CBA586}">
      <dgm:prSet/>
      <dgm:spPr/>
      <dgm:t>
        <a:bodyPr/>
        <a:lstStyle/>
        <a:p>
          <a:endParaRPr lang="en-US"/>
        </a:p>
      </dgm:t>
    </dgm:pt>
    <dgm:pt modelId="{1A093B5C-33DF-0943-8007-17BDD62A3FEC}" type="sibTrans" cxnId="{7987D9AE-59A9-EF4F-9D62-005E75CBA586}">
      <dgm:prSet/>
      <dgm:spPr/>
      <dgm:t>
        <a:bodyPr/>
        <a:lstStyle/>
        <a:p>
          <a:endParaRPr lang="en-US"/>
        </a:p>
      </dgm:t>
    </dgm:pt>
    <dgm:pt modelId="{F44AA6C5-1D35-E440-A60C-529878D34719}" type="pres">
      <dgm:prSet presAssocID="{615EDCE7-931A-E441-BFCF-636FA6FD1AB5}" presName="Name0" presStyleCnt="0">
        <dgm:presLayoutVars>
          <dgm:dir/>
          <dgm:resizeHandles val="exact"/>
        </dgm:presLayoutVars>
      </dgm:prSet>
      <dgm:spPr/>
    </dgm:pt>
    <dgm:pt modelId="{81219250-41BF-A74A-9790-A1C3D8EEC5BE}" type="pres">
      <dgm:prSet presAssocID="{6AE277A3-A59D-AF40-BF8D-1B1E1DEC48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39A73-FEEE-0D4D-9A64-2C8C16E760E5}" type="pres">
      <dgm:prSet presAssocID="{AAF11BA1-FADC-D641-934C-EC3FC4B6B90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7DF371-09BB-4E41-81F7-4C24E8C95A97}" type="pres">
      <dgm:prSet presAssocID="{AAF11BA1-FADC-D641-934C-EC3FC4B6B90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A7E54CE-1B0D-3D45-80FC-EA6E6A2B2132}" type="pres">
      <dgm:prSet presAssocID="{27C6A82A-FDBB-4A4D-8B8C-7A5F9BBFB8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E214-5C63-A84F-8C3C-A1D8A1A10699}" type="pres">
      <dgm:prSet presAssocID="{6B12952C-8B68-9F45-8558-38ACFB1D7A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E1E2C7-A712-E747-B557-D5D4DDC91364}" type="pres">
      <dgm:prSet presAssocID="{6B12952C-8B68-9F45-8558-38ACFB1D7A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C0BA596-463F-6244-98C5-2474DD3FD47F}" type="pres">
      <dgm:prSet presAssocID="{77431353-84E5-7D46-94B9-8F38E90D56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3893-9FBC-4A4C-9C06-301867E05E93}" type="pres">
      <dgm:prSet presAssocID="{62120418-E164-3C4B-9BC3-94AB572777C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DB94EC-8784-164B-8847-1925213C1069}" type="pres">
      <dgm:prSet presAssocID="{62120418-E164-3C4B-9BC3-94AB572777C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100E5E-A93B-8F44-83AC-53804FC9C511}" type="pres">
      <dgm:prSet presAssocID="{048B2052-7AEF-C144-91ED-238356E548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7D9AE-59A9-EF4F-9D62-005E75CBA586}" srcId="{615EDCE7-931A-E441-BFCF-636FA6FD1AB5}" destId="{048B2052-7AEF-C144-91ED-238356E5480A}" srcOrd="3" destOrd="0" parTransId="{772B2986-5DE5-C642-8EA2-FAB46C8751AB}" sibTransId="{1A093B5C-33DF-0943-8007-17BDD62A3FEC}"/>
    <dgm:cxn modelId="{7CCF7057-11E8-354F-B61E-FC24BE13F0BA}" type="presOf" srcId="{6B12952C-8B68-9F45-8558-38ACFB1D7AA3}" destId="{BAE1E2C7-A712-E747-B557-D5D4DDC91364}" srcOrd="1" destOrd="0" presId="urn:microsoft.com/office/officeart/2005/8/layout/process1"/>
    <dgm:cxn modelId="{B2369151-36D6-354B-B8CE-8E4C9CD89983}" type="presOf" srcId="{6B12952C-8B68-9F45-8558-38ACFB1D7AA3}" destId="{6BEFE214-5C63-A84F-8C3C-A1D8A1A10699}" srcOrd="0" destOrd="0" presId="urn:microsoft.com/office/officeart/2005/8/layout/process1"/>
    <dgm:cxn modelId="{8C6DADAF-F3B4-EB41-9086-A017E28C3A36}" srcId="{615EDCE7-931A-E441-BFCF-636FA6FD1AB5}" destId="{27C6A82A-FDBB-4A4D-8B8C-7A5F9BBFB8D3}" srcOrd="1" destOrd="0" parTransId="{6991D692-0A7C-E342-A284-1ED15D56F956}" sibTransId="{6B12952C-8B68-9F45-8558-38ACFB1D7AA3}"/>
    <dgm:cxn modelId="{9C8B0641-6410-B14E-9932-7D7FF14F672A}" type="presOf" srcId="{6AE277A3-A59D-AF40-BF8D-1B1E1DEC48FB}" destId="{81219250-41BF-A74A-9790-A1C3D8EEC5BE}" srcOrd="0" destOrd="0" presId="urn:microsoft.com/office/officeart/2005/8/layout/process1"/>
    <dgm:cxn modelId="{FFB36F3B-2A00-2746-9526-D10C7DC510C6}" type="presOf" srcId="{62120418-E164-3C4B-9BC3-94AB572777C8}" destId="{60B13893-9FBC-4A4C-9C06-301867E05E93}" srcOrd="0" destOrd="0" presId="urn:microsoft.com/office/officeart/2005/8/layout/process1"/>
    <dgm:cxn modelId="{B5B3688E-CD2A-194F-9F36-309F96304230}" type="presOf" srcId="{AAF11BA1-FADC-D641-934C-EC3FC4B6B901}" destId="{017DF371-09BB-4E41-81F7-4C24E8C95A97}" srcOrd="1" destOrd="0" presId="urn:microsoft.com/office/officeart/2005/8/layout/process1"/>
    <dgm:cxn modelId="{63C589D7-D0C2-B347-8DB9-2D33A4DA9BDE}" srcId="{615EDCE7-931A-E441-BFCF-636FA6FD1AB5}" destId="{77431353-84E5-7D46-94B9-8F38E90D5650}" srcOrd="2" destOrd="0" parTransId="{1B67F4CA-73E1-7F4D-BA15-0B0750F2F282}" sibTransId="{62120418-E164-3C4B-9BC3-94AB572777C8}"/>
    <dgm:cxn modelId="{7FAC2EBD-36D3-7941-A999-882C3445BD9C}" srcId="{615EDCE7-931A-E441-BFCF-636FA6FD1AB5}" destId="{6AE277A3-A59D-AF40-BF8D-1B1E1DEC48FB}" srcOrd="0" destOrd="0" parTransId="{66F8E88A-E627-354F-AAA4-4F46538B3A90}" sibTransId="{AAF11BA1-FADC-D641-934C-EC3FC4B6B901}"/>
    <dgm:cxn modelId="{361BF647-FF7E-834E-8426-D9F19EB303CA}" type="presOf" srcId="{615EDCE7-931A-E441-BFCF-636FA6FD1AB5}" destId="{F44AA6C5-1D35-E440-A60C-529878D34719}" srcOrd="0" destOrd="0" presId="urn:microsoft.com/office/officeart/2005/8/layout/process1"/>
    <dgm:cxn modelId="{BBB4174D-BBEF-6A4E-AF40-63805F9C557F}" type="presOf" srcId="{048B2052-7AEF-C144-91ED-238356E5480A}" destId="{AB100E5E-A93B-8F44-83AC-53804FC9C511}" srcOrd="0" destOrd="0" presId="urn:microsoft.com/office/officeart/2005/8/layout/process1"/>
    <dgm:cxn modelId="{479DB244-DBC6-2249-8A58-FC6AD3B0D2E5}" type="presOf" srcId="{AAF11BA1-FADC-D641-934C-EC3FC4B6B901}" destId="{6AC39A73-FEEE-0D4D-9A64-2C8C16E760E5}" srcOrd="0" destOrd="0" presId="urn:microsoft.com/office/officeart/2005/8/layout/process1"/>
    <dgm:cxn modelId="{FB8D5F21-FC8A-2241-BE2D-65EE65AD6BBF}" type="presOf" srcId="{77431353-84E5-7D46-94B9-8F38E90D5650}" destId="{6C0BA596-463F-6244-98C5-2474DD3FD47F}" srcOrd="0" destOrd="0" presId="urn:microsoft.com/office/officeart/2005/8/layout/process1"/>
    <dgm:cxn modelId="{D6382687-A2C7-E347-A2A2-8EC1FEC1B521}" type="presOf" srcId="{62120418-E164-3C4B-9BC3-94AB572777C8}" destId="{42DB94EC-8784-164B-8847-1925213C1069}" srcOrd="1" destOrd="0" presId="urn:microsoft.com/office/officeart/2005/8/layout/process1"/>
    <dgm:cxn modelId="{EADD9FB5-9F03-6B4C-8745-2D3725ED187A}" type="presOf" srcId="{27C6A82A-FDBB-4A4D-8B8C-7A5F9BBFB8D3}" destId="{9A7E54CE-1B0D-3D45-80FC-EA6E6A2B2132}" srcOrd="0" destOrd="0" presId="urn:microsoft.com/office/officeart/2005/8/layout/process1"/>
    <dgm:cxn modelId="{E98676AC-A6DF-734F-86E1-79807C29805A}" type="presParOf" srcId="{F44AA6C5-1D35-E440-A60C-529878D34719}" destId="{81219250-41BF-A74A-9790-A1C3D8EEC5BE}" srcOrd="0" destOrd="0" presId="urn:microsoft.com/office/officeart/2005/8/layout/process1"/>
    <dgm:cxn modelId="{713201E9-AB01-D342-998C-173A9876B759}" type="presParOf" srcId="{F44AA6C5-1D35-E440-A60C-529878D34719}" destId="{6AC39A73-FEEE-0D4D-9A64-2C8C16E760E5}" srcOrd="1" destOrd="0" presId="urn:microsoft.com/office/officeart/2005/8/layout/process1"/>
    <dgm:cxn modelId="{451ED32A-B795-E940-99AE-02C1B1E8853C}" type="presParOf" srcId="{6AC39A73-FEEE-0D4D-9A64-2C8C16E760E5}" destId="{017DF371-09BB-4E41-81F7-4C24E8C95A97}" srcOrd="0" destOrd="0" presId="urn:microsoft.com/office/officeart/2005/8/layout/process1"/>
    <dgm:cxn modelId="{544C415B-9B23-FF44-A5EE-4D6DDE2C2193}" type="presParOf" srcId="{F44AA6C5-1D35-E440-A60C-529878D34719}" destId="{9A7E54CE-1B0D-3D45-80FC-EA6E6A2B2132}" srcOrd="2" destOrd="0" presId="urn:microsoft.com/office/officeart/2005/8/layout/process1"/>
    <dgm:cxn modelId="{FEB901F9-4EDE-8B47-B484-9AB58C7FA0F6}" type="presParOf" srcId="{F44AA6C5-1D35-E440-A60C-529878D34719}" destId="{6BEFE214-5C63-A84F-8C3C-A1D8A1A10699}" srcOrd="3" destOrd="0" presId="urn:microsoft.com/office/officeart/2005/8/layout/process1"/>
    <dgm:cxn modelId="{2F323539-E8BA-A641-8E52-C444778BCCF3}" type="presParOf" srcId="{6BEFE214-5C63-A84F-8C3C-A1D8A1A10699}" destId="{BAE1E2C7-A712-E747-B557-D5D4DDC91364}" srcOrd="0" destOrd="0" presId="urn:microsoft.com/office/officeart/2005/8/layout/process1"/>
    <dgm:cxn modelId="{0C274E03-1A5E-A54E-B0C1-0A19AE07C8BE}" type="presParOf" srcId="{F44AA6C5-1D35-E440-A60C-529878D34719}" destId="{6C0BA596-463F-6244-98C5-2474DD3FD47F}" srcOrd="4" destOrd="0" presId="urn:microsoft.com/office/officeart/2005/8/layout/process1"/>
    <dgm:cxn modelId="{AAB00758-15F0-274C-890D-BBE99E1E6103}" type="presParOf" srcId="{F44AA6C5-1D35-E440-A60C-529878D34719}" destId="{60B13893-9FBC-4A4C-9C06-301867E05E93}" srcOrd="5" destOrd="0" presId="urn:microsoft.com/office/officeart/2005/8/layout/process1"/>
    <dgm:cxn modelId="{093D0FE2-32D9-3F43-9B31-2AAFC9C78461}" type="presParOf" srcId="{60B13893-9FBC-4A4C-9C06-301867E05E93}" destId="{42DB94EC-8784-164B-8847-1925213C1069}" srcOrd="0" destOrd="0" presId="urn:microsoft.com/office/officeart/2005/8/layout/process1"/>
    <dgm:cxn modelId="{F59EAF2E-E477-FC40-8166-0CD6F566F578}" type="presParOf" srcId="{F44AA6C5-1D35-E440-A60C-529878D34719}" destId="{AB100E5E-A93B-8F44-83AC-53804FC9C5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9250-41BF-A74A-9790-A1C3D8EEC5BE}">
      <dsp:nvSpPr>
        <dsp:cNvPr id="0" name=""/>
        <dsp:cNvSpPr/>
      </dsp:nvSpPr>
      <dsp:spPr>
        <a:xfrm>
          <a:off x="369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Samples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2081" y="1575791"/>
        <a:ext cx="1558543" cy="912416"/>
      </dsp:txXfrm>
    </dsp:sp>
    <dsp:sp modelId="{6AC39A73-FEEE-0D4D-9A64-2C8C16E760E5}">
      <dsp:nvSpPr>
        <dsp:cNvPr id="0" name=""/>
        <dsp:cNvSpPr/>
      </dsp:nvSpPr>
      <dsp:spPr>
        <a:xfrm>
          <a:off x="178054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80544" y="1911820"/>
        <a:ext cx="239713" cy="240358"/>
      </dsp:txXfrm>
    </dsp:sp>
    <dsp:sp modelId="{9A7E54CE-1B0D-3D45-80FC-EA6E6A2B2132}">
      <dsp:nvSpPr>
        <dsp:cNvPr id="0" name=""/>
        <dsp:cNvSpPr/>
      </dsp:nvSpPr>
      <dsp:spPr>
        <a:xfrm>
          <a:off x="226513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Dimension Reduction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2293526" y="1575791"/>
        <a:ext cx="1558543" cy="912416"/>
      </dsp:txXfrm>
    </dsp:sp>
    <dsp:sp modelId="{6BEFE214-5C63-A84F-8C3C-A1D8A1A10699}">
      <dsp:nvSpPr>
        <dsp:cNvPr id="0" name=""/>
        <dsp:cNvSpPr/>
      </dsp:nvSpPr>
      <dsp:spPr>
        <a:xfrm>
          <a:off x="4041989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41989" y="1911820"/>
        <a:ext cx="239713" cy="240358"/>
      </dsp:txXfrm>
    </dsp:sp>
    <dsp:sp modelId="{6C0BA596-463F-6244-98C5-2474DD3FD47F}">
      <dsp:nvSpPr>
        <dsp:cNvPr id="0" name=""/>
        <dsp:cNvSpPr/>
      </dsp:nvSpPr>
      <dsp:spPr>
        <a:xfrm>
          <a:off x="452658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Machine Learning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4554971" y="1575791"/>
        <a:ext cx="1558543" cy="912416"/>
      </dsp:txXfrm>
    </dsp:sp>
    <dsp:sp modelId="{60B13893-9FBC-4A4C-9C06-301867E05E93}">
      <dsp:nvSpPr>
        <dsp:cNvPr id="0" name=""/>
        <dsp:cNvSpPr/>
      </dsp:nvSpPr>
      <dsp:spPr>
        <a:xfrm>
          <a:off x="630343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03434" y="1911820"/>
        <a:ext cx="239713" cy="240358"/>
      </dsp:txXfrm>
    </dsp:sp>
    <dsp:sp modelId="{AB100E5E-A93B-8F44-83AC-53804FC9C511}">
      <dsp:nvSpPr>
        <dsp:cNvPr id="0" name=""/>
        <dsp:cNvSpPr/>
      </dsp:nvSpPr>
      <dsp:spPr>
        <a:xfrm>
          <a:off x="678802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Prediction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6816416" y="1575791"/>
        <a:ext cx="1558543" cy="91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C438-6F7C-AC43-816C-873878871FF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C576-667A-444C-B7BC-A498B64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Flowchart: samples -&gt; dimension</a:t>
            </a:r>
            <a:r>
              <a:rPr lang="en-US" baseline="0" dirty="0" smtClean="0"/>
              <a:t> reduction -&gt; machine learning -&gt; prediction</a:t>
            </a:r>
          </a:p>
          <a:p>
            <a:r>
              <a:rPr lang="en-US" baseline="0" dirty="0" smtClean="0"/>
              <a:t>Text will be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E-coli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MgSO4 -&gt; Magnesium sulfate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  -&gt; Sodium chloride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Frozen surrogate variable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IQR: Interquartile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39E3-BA30-8247-A00F-950D70C7CC2E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Bacterial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Umut Caglar</a:t>
            </a:r>
            <a:br>
              <a:rPr lang="en-US" dirty="0" smtClean="0"/>
            </a:br>
            <a:r>
              <a:rPr lang="en-US" sz="2000" dirty="0" smtClean="0"/>
              <a:t>UT Austin (Wilke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0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5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0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5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77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c</a:t>
            </a:r>
            <a:r>
              <a:rPr lang="en-US" sz="1000" b="1" dirty="0" smtClean="0">
                <a:solidFill>
                  <a:prstClr val="white"/>
                </a:solidFill>
              </a:rPr>
              <a:t>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9578" y="2182393"/>
            <a:ext cx="182791" cy="55477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5304" y="3242962"/>
            <a:ext cx="179829" cy="3264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r</a:t>
            </a:r>
            <a:r>
              <a:rPr lang="en-US" sz="1200" b="1" dirty="0" smtClean="0">
                <a:solidFill>
                  <a:prstClr val="white"/>
                </a:solidFill>
              </a:rPr>
              <a:t>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mRNA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915352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distinguish growth phase from mRNA data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3962400" y="1040846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201" y="3505200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52" y="22914"/>
            <a:ext cx="8042648" cy="7586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We have a large data set to learn bacterial response to external conditions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/>
          <a:stretch/>
        </p:blipFill>
        <p:spPr>
          <a:xfrm>
            <a:off x="546923" y="838201"/>
            <a:ext cx="8050155" cy="6086836"/>
          </a:xfrm>
        </p:spPr>
      </p:pic>
    </p:spTree>
    <p:extLst>
      <p:ext uri="{BB962C8B-B14F-4D97-AF65-F5344CB8AC3E}">
        <p14:creationId xmlns:p14="http://schemas.microsoft.com/office/powerpoint/2010/main" val="18188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mRNA data moderately. 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glucose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741507"/>
            <a:ext cx="4015694" cy="254010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3763999" cy="27002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Mg concentrations from mRNA data.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Least </a:t>
            </a:r>
            <a:r>
              <a:rPr lang="en-US" sz="2800" dirty="0"/>
              <a:t>significant signal is associated with </a:t>
            </a:r>
            <a:r>
              <a:rPr lang="en-US" sz="2800" dirty="0" smtClean="0"/>
              <a:t>high Mg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657599"/>
            <a:ext cx="4015694" cy="2514601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NOT distinguish Na concentrations from mRNA data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mRNA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phase, carbon sources and Mg concentrations but not for Na concentrations from mRNA data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 moderately from protein data.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exponential phase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21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protein data.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901693"/>
            <a:ext cx="4015694" cy="237991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09999"/>
            <a:ext cx="3763999" cy="2471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Mg concentrations from protein data. </a:t>
            </a:r>
            <a:br>
              <a:rPr lang="en-US" sz="2800" dirty="0" smtClean="0"/>
            </a:br>
            <a:r>
              <a:rPr lang="en-US" sz="2800" dirty="0" smtClean="0"/>
              <a:t>Most dominant signal is associated with base Mg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809999"/>
            <a:ext cx="4015694" cy="2471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Na concentrations from protein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Can we predict external conditions of bacteria growth by using machine learning technics?</a:t>
            </a:r>
          </a:p>
        </p:txBody>
      </p:sp>
    </p:spTree>
    <p:extLst>
      <p:ext uri="{BB962C8B-B14F-4D97-AF65-F5344CB8AC3E}">
        <p14:creationId xmlns:p14="http://schemas.microsoft.com/office/powerpoint/2010/main" val="4096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and growth phase but NOT for Mg and Na concentrations from protein data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Exponential vs Stationary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28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11452" y="1029773"/>
            <a:ext cx="5411463" cy="458820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1452" y="1120492"/>
            <a:ext cx="5411463" cy="44974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76200"/>
            <a:ext cx="9076256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Na become less distinguishable as time pass. </a:t>
            </a:r>
            <a:br>
              <a:rPr lang="en-US" sz="2800" dirty="0" smtClean="0"/>
            </a:br>
            <a:r>
              <a:rPr lang="en-US" sz="2800" dirty="0" smtClean="0"/>
              <a:t>For proteins Na is not 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11452" y="1029773"/>
            <a:ext cx="5411463" cy="468522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data Na become less distinguishable as time pass.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proteins Na is not </a:t>
            </a:r>
            <a:r>
              <a:rPr lang="en-US" sz="2800" dirty="0" smtClean="0"/>
              <a:t>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complex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22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Overall analysis approach</a:t>
            </a:r>
            <a:endParaRPr lang="en-US" sz="25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3913545"/>
              </p:ext>
            </p:extLst>
          </p:nvPr>
        </p:nvGraphicFramePr>
        <p:xfrm>
          <a:off x="457200" y="1397000"/>
          <a:ext cx="84070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0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mRNA data, prediction works quite well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For protein data, prediction quality is slightly worse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Combined data (mRNA + protein) have no synergistic effects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can look at the same data with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9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2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56761" y="457201"/>
            <a:ext cx="2389856" cy="871478"/>
            <a:chOff x="1600200" y="728723"/>
            <a:chExt cx="2389856" cy="871478"/>
          </a:xfrm>
        </p:grpSpPr>
        <p:sp>
          <p:nvSpPr>
            <p:cNvPr id="44" name="Alternate Process 43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2809305" y="1059584"/>
            <a:ext cx="0" cy="256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43621" y="457201"/>
            <a:ext cx="3784252" cy="2090441"/>
            <a:chOff x="987060" y="728723"/>
            <a:chExt cx="3784252" cy="2090441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Random data division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PCA on data</a:t>
            </a:r>
            <a:endParaRPr 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457201"/>
            <a:ext cx="3789673" cy="3110356"/>
            <a:chOff x="981639" y="728723"/>
            <a:chExt cx="3789673" cy="3110356"/>
          </a:xfrm>
        </p:grpSpPr>
        <p:sp>
          <p:nvSpPr>
            <p:cNvPr id="45" name="Alternate Process 44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8" name="Alternate Process 57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Random data division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n 60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lternate Process 61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7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Random data division</a:t>
              </a:r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n 53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lternate Process 55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r>
              <a:rPr lang="en-US" sz="2800" b="1" spc="300" dirty="0"/>
              <a:t>15 x 15 x 20 runs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Random data division</a:t>
              </a:r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n 53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lternate Process 55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Brace 57"/>
          <p:cNvSpPr/>
          <p:nvPr/>
        </p:nvSpPr>
        <p:spPr>
          <a:xfrm rot="5400000">
            <a:off x="3093386" y="1393940"/>
            <a:ext cx="389471" cy="4899848"/>
          </a:xfrm>
          <a:prstGeom prst="rightBrace">
            <a:avLst>
              <a:gd name="adj1" fmla="val 121480"/>
              <a:gd name="adj2" fmla="val 48426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19400" y="4114800"/>
            <a:ext cx="1066800" cy="9906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Best</a:t>
            </a:r>
          </a:p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30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1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010400" y="5516880"/>
            <a:ext cx="960120" cy="96012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Best</a:t>
            </a:r>
          </a:p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cxnSp>
        <p:nvCxnSpPr>
          <p:cNvPr id="45" name="Curved Connector 12"/>
          <p:cNvCxnSpPr/>
          <p:nvPr/>
        </p:nvCxnSpPr>
        <p:spPr>
          <a:xfrm>
            <a:off x="6896952" y="5943600"/>
            <a:ext cx="113448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010400" y="5516880"/>
            <a:ext cx="960120" cy="96012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Best</a:t>
            </a:r>
          </a:p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cxnSp>
        <p:nvCxnSpPr>
          <p:cNvPr id="36" name="Curved Connector 12"/>
          <p:cNvCxnSpPr>
            <a:endCxn id="35" idx="2"/>
          </p:cNvCxnSpPr>
          <p:nvPr/>
        </p:nvCxnSpPr>
        <p:spPr>
          <a:xfrm>
            <a:off x="6896952" y="5943600"/>
            <a:ext cx="113448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lternate Process 43"/>
          <p:cNvSpPr/>
          <p:nvPr/>
        </p:nvSpPr>
        <p:spPr>
          <a:xfrm>
            <a:off x="8153400" y="5664835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5" name="Curved Connector 12"/>
          <p:cNvCxnSpPr>
            <a:stCxn id="41" idx="2"/>
            <a:endCxn id="35" idx="0"/>
          </p:cNvCxnSpPr>
          <p:nvPr/>
        </p:nvCxnSpPr>
        <p:spPr>
          <a:xfrm rot="5400000">
            <a:off x="7538382" y="5108387"/>
            <a:ext cx="360571" cy="45641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35" idx="6"/>
            <a:endCxn id="44" idx="1"/>
          </p:cNvCxnSpPr>
          <p:nvPr/>
        </p:nvCxnSpPr>
        <p:spPr>
          <a:xfrm flipV="1">
            <a:off x="7970520" y="5980303"/>
            <a:ext cx="18288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Autofit/>
          </a:bodyPr>
          <a:lstStyle/>
          <a:p>
            <a:r>
              <a:rPr lang="en-US" sz="2500" dirty="0"/>
              <a:t>Machine </a:t>
            </a:r>
            <a:r>
              <a:rPr lang="en-US" sz="2500" dirty="0" smtClean="0"/>
              <a:t>learning: SVM </a:t>
            </a:r>
            <a:r>
              <a:rPr lang="en-US" sz="2500" dirty="0"/>
              <a:t>with radial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model = </a:t>
            </a:r>
            <a:r>
              <a:rPr lang="en-US" dirty="0"/>
              <a:t>"</a:t>
            </a:r>
            <a:r>
              <a:rPr lang="en-US" dirty="0" smtClean="0"/>
              <a:t>SVM", </a:t>
            </a:r>
            <a:r>
              <a:rPr lang="en-US" dirty="0" smtClean="0">
                <a:latin typeface="+mj-lt"/>
              </a:rPr>
              <a:t>kernel </a:t>
            </a:r>
            <a:r>
              <a:rPr lang="en-US" dirty="0">
                <a:latin typeface="+mj-lt"/>
              </a:rPr>
              <a:t>= "radial", type ="C", cost=20, gamma=1/2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</p:spTree>
    <p:extLst>
      <p:ext uri="{BB962C8B-B14F-4D97-AF65-F5344CB8AC3E}">
        <p14:creationId xmlns:p14="http://schemas.microsoft.com/office/powerpoint/2010/main" val="10385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  <p:sp>
        <p:nvSpPr>
          <p:cNvPr id="4" name="Line Callout 2 (Accent Bar) 3"/>
          <p:cNvSpPr/>
          <p:nvPr/>
        </p:nvSpPr>
        <p:spPr>
          <a:xfrm>
            <a:off x="1752600" y="2286000"/>
            <a:ext cx="1143000" cy="914400"/>
          </a:xfrm>
          <a:prstGeom prst="accentCallout2">
            <a:avLst>
              <a:gd name="adj1" fmla="val 22454"/>
              <a:gd name="adj2" fmla="val 110186"/>
              <a:gd name="adj3" fmla="val 22454"/>
              <a:gd name="adj4" fmla="val 135185"/>
              <a:gd name="adj5" fmla="val 118056"/>
              <a:gd name="adj6" fmla="val 20370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Mean Value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Growth time we can make predictions on continuous scale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mRNA data, Mg concentrations is predictable with a tendency to base value, for proteins there is only a weak signal. 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varying Na concentrations, </a:t>
            </a:r>
            <a:br>
              <a:rPr lang="en-US" sz="2500" dirty="0" smtClean="0"/>
            </a:br>
            <a:r>
              <a:rPr lang="en-US" sz="2500" dirty="0" smtClean="0"/>
              <a:t>mRNA data is predictable, but protein data is not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4" name="Content Placeholder 3" descr="mlrn_mrna_trT_set02_StcAllEx_SYAN_baseMgAllMg_baseNaAllNa_Exp_noFilter_p1Sf_vst_PCA_D8_C-classification_radial_Mg_mM_Leve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0" r="-8430"/>
          <a:stretch>
            <a:fillRect/>
          </a:stretch>
        </p:blipFill>
        <p:spPr>
          <a:xfrm>
            <a:off x="481718" y="2029862"/>
            <a:ext cx="7448341" cy="4096301"/>
          </a:xfrm>
        </p:spPr>
      </p:pic>
      <p:sp>
        <p:nvSpPr>
          <p:cNvPr id="5" name="TextBox 4"/>
          <p:cNvSpPr txBox="1"/>
          <p:nvPr/>
        </p:nvSpPr>
        <p:spPr>
          <a:xfrm>
            <a:off x="1281352" y="2974899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352" y="4140477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1352" y="5323540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437" y="2121398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5461" y="2121398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044" y="2121398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09630" y="4130134"/>
            <a:ext cx="156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Value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35601" y="1525430"/>
            <a:ext cx="220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Value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01" y="3309193"/>
            <a:ext cx="1427628" cy="1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10579</TotalTime>
  <Words>1786</Words>
  <Application>Microsoft Macintosh PowerPoint</Application>
  <PresentationFormat>On-screen Show (4:3)</PresentationFormat>
  <Paragraphs>672</Paragraphs>
  <Slides>64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Andale Mono</vt:lpstr>
      <vt:lpstr>Calibri</vt:lpstr>
      <vt:lpstr>Cambria Math</vt:lpstr>
      <vt:lpstr>Arial</vt:lpstr>
      <vt:lpstr>Office Theme</vt:lpstr>
      <vt:lpstr>Learning Bacterial Response</vt:lpstr>
      <vt:lpstr>We have a large data set to learn bacterial response to external conditions</vt:lpstr>
      <vt:lpstr>PowerPoint Presentation</vt:lpstr>
      <vt:lpstr>Overall analysis approach</vt:lpstr>
      <vt:lpstr>PCA on data</vt:lpstr>
      <vt:lpstr>Machine learning: SVM with radial kernel</vt:lpstr>
      <vt:lpstr>Example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mRNA results</vt:lpstr>
      <vt:lpstr>We can distinguish growth phase from mRNA data</vt:lpstr>
      <vt:lpstr>We can distinguish carbon sources from mRNA data moderately.  Most significant signal is associated with glucose</vt:lpstr>
      <vt:lpstr>We can distinguish Mg concentrations from mRNA data. Least significant signal is associated with high Mg</vt:lpstr>
      <vt:lpstr>We can NOT distinguish Na concentrations from mRNA data</vt:lpstr>
      <vt:lpstr>mRNA summary</vt:lpstr>
      <vt:lpstr>We can distinguish growth phase, carbon sources and Mg concentrations but not for Na concentrations from mRNA data </vt:lpstr>
      <vt:lpstr>Protein data</vt:lpstr>
      <vt:lpstr>We can distinguish growth phase moderately from protein data. Most significant signal is associated with exponential phase </vt:lpstr>
      <vt:lpstr>We can distinguish carbon sources from protein data.</vt:lpstr>
      <vt:lpstr>We can NOT distinguish Mg concentrations from protein data.  Most dominant signal is associated with base Mg </vt:lpstr>
      <vt:lpstr>We can NOT distinguish Na concentrations from protein data.</vt:lpstr>
      <vt:lpstr>Protein summary</vt:lpstr>
      <vt:lpstr>We can distinguish carbon sources and growth phase but NOT for Mg and Na concentrations from protein data </vt:lpstr>
      <vt:lpstr>Exponential vs Stationary Phases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and protein data Mg concentrations become less distinguishable as time pass. </vt:lpstr>
      <vt:lpstr>For mRNA and protein data Mg concentrations become less distinguishable as time pass. </vt:lpstr>
      <vt:lpstr>For mRNA data Na become less distinguishable as time pass.  For proteins Na is not distinguishable.</vt:lpstr>
      <vt:lpstr>For mRNA data Na become less distinguishable as time pass.  For proteins Na is not distinguishable.</vt:lpstr>
      <vt:lpstr>More complex examples</vt:lpstr>
      <vt:lpstr>For mRNA data, prediction works quite well</vt:lpstr>
      <vt:lpstr>For protein data, prediction quality is slightly worse</vt:lpstr>
      <vt:lpstr>Combined data (mRNA + protein) have no synergistic effects</vt:lpstr>
      <vt:lpstr>We can look at the same data with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</vt:lpstr>
      <vt:lpstr>Example Result</vt:lpstr>
      <vt:lpstr>Example Result</vt:lpstr>
      <vt:lpstr>Example Result</vt:lpstr>
      <vt:lpstr>Example Result</vt:lpstr>
      <vt:lpstr>Example Result</vt:lpstr>
      <vt:lpstr>Growth time we can make predictions on continuous scale</vt:lpstr>
      <vt:lpstr>For mRNA data, Mg concentrations is predictable with a tendency to base value, for proteins there is only a weak signal. </vt:lpstr>
      <vt:lpstr>For varying Na concentrations,  mRNA data is predictable, but protein data is not</vt:lpstr>
    </vt:vector>
  </TitlesOfParts>
  <Company>ut austin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Bacterial Response</dc:title>
  <dc:creator>mehmet umut caglar</dc:creator>
  <cp:lastModifiedBy>Mehmet Umut CAGLAR</cp:lastModifiedBy>
  <cp:revision>290</cp:revision>
  <dcterms:created xsi:type="dcterms:W3CDTF">2016-06-05T21:29:07Z</dcterms:created>
  <dcterms:modified xsi:type="dcterms:W3CDTF">2016-10-27T20:32:59Z</dcterms:modified>
</cp:coreProperties>
</file>