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10972800" cy="11887200"/>
  <p:notesSz cx="6858000" cy="9144000"/>
  <p:defaultTextStyle>
    <a:defPPr>
      <a:defRPr lang="en-US"/>
    </a:defPPr>
    <a:lvl1pPr marL="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82"/>
    <p:restoredTop sz="94715"/>
  </p:normalViewPr>
  <p:slideViewPr>
    <p:cSldViewPr snapToGrid="0" snapToObjects="1">
      <p:cViewPr>
        <p:scale>
          <a:sx n="100" d="100"/>
          <a:sy n="100" d="100"/>
        </p:scale>
        <p:origin x="576" y="-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3A0DF-E67B-874F-B4A4-3E5F3D83D257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5013" y="1143000"/>
            <a:ext cx="2847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646FB-0538-0F4B-B82E-94DE4E36A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3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945429"/>
            <a:ext cx="9326880" cy="413850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243533"/>
            <a:ext cx="8229600" cy="28699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0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632883"/>
            <a:ext cx="2366010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632883"/>
            <a:ext cx="6960870" cy="100738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5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963549"/>
            <a:ext cx="9464040" cy="494474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7955072"/>
            <a:ext cx="9464040" cy="26003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4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164417"/>
            <a:ext cx="466344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164417"/>
            <a:ext cx="466344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32886"/>
            <a:ext cx="946404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914016"/>
            <a:ext cx="4642008" cy="14281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342130"/>
            <a:ext cx="4642008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914016"/>
            <a:ext cx="4664869" cy="14281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342130"/>
            <a:ext cx="4664869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2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2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0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92480"/>
            <a:ext cx="3539014" cy="27736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711539"/>
            <a:ext cx="5554980" cy="84476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566160"/>
            <a:ext cx="3539014" cy="66067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92480"/>
            <a:ext cx="3539014" cy="27736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711539"/>
            <a:ext cx="5554980" cy="844761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566160"/>
            <a:ext cx="3539014" cy="66067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8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632886"/>
            <a:ext cx="946404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164417"/>
            <a:ext cx="946404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1017676"/>
            <a:ext cx="24688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6EAA0-066D-F742-A240-D4440EBDD30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1017676"/>
            <a:ext cx="37033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1017676"/>
            <a:ext cx="24688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ular Callout 61"/>
          <p:cNvSpPr/>
          <p:nvPr/>
        </p:nvSpPr>
        <p:spPr>
          <a:xfrm>
            <a:off x="55002" y="4631640"/>
            <a:ext cx="4895753" cy="4906498"/>
          </a:xfrm>
          <a:prstGeom prst="wedgeRoundRectCallout">
            <a:avLst>
              <a:gd name="adj1" fmla="val 99803"/>
              <a:gd name="adj2" fmla="val -503"/>
              <a:gd name="adj3" fmla="val 16667"/>
            </a:avLst>
          </a:prstGeom>
          <a:solidFill>
            <a:srgbClr val="C0504D">
              <a:lumMod val="40000"/>
              <a:lumOff val="60000"/>
              <a:alpha val="25000"/>
            </a:srgbClr>
          </a:solidFill>
          <a:ln w="12700" cap="flat" cmpd="sng" algn="ctr">
            <a:solidFill>
              <a:sysClr val="windowText" lastClr="000000">
                <a:alpha val="24000"/>
              </a:sysClr>
            </a:solidFill>
            <a:prstDash val="solid"/>
          </a:ln>
          <a:effectLst/>
        </p:spPr>
        <p:txBody>
          <a:bodyPr vert="vert270" lIns="0" tIns="45720" rIns="0" rtlCol="0" anchor="t" anchorCtr="0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30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4" name="Curved Connector 17"/>
          <p:cNvCxnSpPr>
            <a:stCxn id="5" idx="3"/>
            <a:endCxn id="12" idx="0"/>
          </p:cNvCxnSpPr>
          <p:nvPr/>
        </p:nvCxnSpPr>
        <p:spPr>
          <a:xfrm>
            <a:off x="4348120" y="1108830"/>
            <a:ext cx="3847375" cy="733358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5" name="Alternate Process 4"/>
          <p:cNvSpPr/>
          <p:nvPr/>
        </p:nvSpPr>
        <p:spPr>
          <a:xfrm>
            <a:off x="1522269" y="302175"/>
            <a:ext cx="2825851" cy="161330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INITIAL DATA PREPERATION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SVM, log transform etc.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6" name="Curved Connector 17"/>
          <p:cNvCxnSpPr>
            <a:stCxn id="8" idx="3"/>
          </p:cNvCxnSpPr>
          <p:nvPr/>
        </p:nvCxnSpPr>
        <p:spPr>
          <a:xfrm flipV="1">
            <a:off x="3069066" y="1904008"/>
            <a:ext cx="604810" cy="1125799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1093103" y="2560764"/>
            <a:ext cx="1975963" cy="886389"/>
            <a:chOff x="1163675" y="3034637"/>
            <a:chExt cx="1544165" cy="653788"/>
          </a:xfrm>
        </p:grpSpPr>
        <p:sp>
          <p:nvSpPr>
            <p:cNvPr id="8" name="Alternate Process 7"/>
            <p:cNvSpPr/>
            <p:nvPr/>
          </p:nvSpPr>
          <p:spPr>
            <a:xfrm>
              <a:off x="1441382" y="3100269"/>
              <a:ext cx="1266458" cy="560654"/>
            </a:xfrm>
            <a:prstGeom prst="flowChartAlternateProcess">
              <a:avLst/>
            </a:prstGeom>
            <a:solidFill>
              <a:srgbClr val="77933C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SAMPLES</a:t>
              </a: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975635" y="3222677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95113" y="1383692"/>
            <a:ext cx="5330420" cy="7053726"/>
            <a:chOff x="4284806" y="701418"/>
            <a:chExt cx="4816545" cy="5868184"/>
          </a:xfrm>
        </p:grpSpPr>
        <p:sp>
          <p:nvSpPr>
            <p:cNvPr id="11" name="Oval 10"/>
            <p:cNvSpPr/>
            <p:nvPr/>
          </p:nvSpPr>
          <p:spPr>
            <a:xfrm>
              <a:off x="6938379" y="5448506"/>
              <a:ext cx="1066800" cy="990600"/>
            </a:xfrm>
            <a:prstGeom prst="ellipse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Model</a:t>
              </a:r>
            </a:p>
          </p:txBody>
        </p:sp>
        <p:sp>
          <p:nvSpPr>
            <p:cNvPr id="12" name="Alternate Process 11"/>
            <p:cNvSpPr/>
            <p:nvPr/>
          </p:nvSpPr>
          <p:spPr>
            <a:xfrm>
              <a:off x="5416732" y="1082853"/>
              <a:ext cx="2616254" cy="576233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Semi-random data division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(Protect sub sample ratios)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Alternate Process 12"/>
            <p:cNvSpPr/>
            <p:nvPr/>
          </p:nvSpPr>
          <p:spPr>
            <a:xfrm>
              <a:off x="4710848" y="1792154"/>
              <a:ext cx="1263952" cy="576233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Training set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80%</a:t>
              </a:r>
            </a:p>
          </p:txBody>
        </p:sp>
        <p:sp>
          <p:nvSpPr>
            <p:cNvPr id="14" name="Alternate Process 13"/>
            <p:cNvSpPr/>
            <p:nvPr/>
          </p:nvSpPr>
          <p:spPr>
            <a:xfrm>
              <a:off x="7440151" y="1792155"/>
              <a:ext cx="1113848" cy="576233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Test set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20%</a:t>
              </a:r>
            </a:p>
          </p:txBody>
        </p:sp>
        <p:sp>
          <p:nvSpPr>
            <p:cNvPr id="15" name="Alternate Process 14"/>
            <p:cNvSpPr/>
            <p:nvPr/>
          </p:nvSpPr>
          <p:spPr>
            <a:xfrm>
              <a:off x="4566005" y="3602497"/>
              <a:ext cx="1711763" cy="659001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PCA</a:t>
              </a:r>
            </a:p>
          </p:txBody>
        </p:sp>
        <p:cxnSp>
          <p:nvCxnSpPr>
            <p:cNvPr id="16" name="Curved Connector 12"/>
            <p:cNvCxnSpPr/>
            <p:nvPr/>
          </p:nvCxnSpPr>
          <p:spPr>
            <a:xfrm rot="5400000">
              <a:off x="6139240" y="1494645"/>
              <a:ext cx="421185" cy="750060"/>
            </a:xfrm>
            <a:prstGeom prst="bentConnector2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7" name="Curved Connector 13"/>
            <p:cNvCxnSpPr/>
            <p:nvPr/>
          </p:nvCxnSpPr>
          <p:spPr>
            <a:xfrm rot="16200000" flipH="1">
              <a:off x="6871912" y="1512030"/>
              <a:ext cx="421186" cy="715292"/>
            </a:xfrm>
            <a:prstGeom prst="bentConnector2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8" name="Curved Connector 12"/>
            <p:cNvCxnSpPr/>
            <p:nvPr/>
          </p:nvCxnSpPr>
          <p:spPr>
            <a:xfrm rot="16200000" flipH="1">
              <a:off x="5165296" y="2575193"/>
              <a:ext cx="413621" cy="0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9" name="Preparation 18"/>
            <p:cNvSpPr/>
            <p:nvPr/>
          </p:nvSpPr>
          <p:spPr>
            <a:xfrm>
              <a:off x="6848435" y="3526135"/>
              <a:ext cx="1404622" cy="836785"/>
            </a:xfrm>
            <a:prstGeom prst="flowChartPreparation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PCA</a:t>
              </a:r>
              <a:b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rotation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object</a:t>
              </a:r>
            </a:p>
          </p:txBody>
        </p:sp>
        <p:cxnSp>
          <p:nvCxnSpPr>
            <p:cNvPr id="20" name="Elbow Connector 19"/>
            <p:cNvCxnSpPr/>
            <p:nvPr/>
          </p:nvCxnSpPr>
          <p:spPr>
            <a:xfrm>
              <a:off x="6277768" y="3944009"/>
              <a:ext cx="570667" cy="518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1" name="Curved Connector 12"/>
            <p:cNvCxnSpPr/>
            <p:nvPr/>
          </p:nvCxnSpPr>
          <p:spPr>
            <a:xfrm rot="16200000" flipH="1">
              <a:off x="5484598" y="4198786"/>
              <a:ext cx="251462" cy="376884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2" name="Alternate Process 21"/>
            <p:cNvSpPr/>
            <p:nvPr/>
          </p:nvSpPr>
          <p:spPr>
            <a:xfrm>
              <a:off x="4872683" y="4512960"/>
              <a:ext cx="1852176" cy="649168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Dim. Reduced Training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80%</a:t>
              </a:r>
            </a:p>
          </p:txBody>
        </p:sp>
        <p:sp>
          <p:nvSpPr>
            <p:cNvPr id="23" name="Alternate Process 22"/>
            <p:cNvSpPr/>
            <p:nvPr/>
          </p:nvSpPr>
          <p:spPr>
            <a:xfrm>
              <a:off x="7185664" y="4580079"/>
              <a:ext cx="1742162" cy="576233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Dim. Reduced Test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20%</a:t>
              </a:r>
            </a:p>
          </p:txBody>
        </p:sp>
        <p:cxnSp>
          <p:nvCxnSpPr>
            <p:cNvPr id="24" name="Curved Connector 12"/>
            <p:cNvCxnSpPr/>
            <p:nvPr/>
          </p:nvCxnSpPr>
          <p:spPr>
            <a:xfrm rot="16200000" flipH="1">
              <a:off x="7695166" y="4218500"/>
              <a:ext cx="217159" cy="505999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5" name="Alternate Process 24"/>
            <p:cNvSpPr/>
            <p:nvPr/>
          </p:nvSpPr>
          <p:spPr>
            <a:xfrm>
              <a:off x="4314339" y="5414773"/>
              <a:ext cx="2502746" cy="1154829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lIns="0" rIns="0" bIns="0" rtlCol="0" anchor="b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Train SVM 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lang="en-US" sz="1600" b="1" kern="0" noProof="0" dirty="0" smtClean="0">
                  <a:solidFill>
                    <a:prstClr val="white"/>
                  </a:solidFill>
                  <a:latin typeface="Calibri"/>
                  <a:ea typeface=""/>
                  <a:cs typeface=""/>
                </a:rPr>
                <a:t>With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tuning whenever possible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eps regression or C classification</a:t>
              </a: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Radial Kernel</a:t>
              </a: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Class weight normalization </a:t>
              </a:r>
            </a:p>
          </p:txBody>
        </p:sp>
        <p:cxnSp>
          <p:nvCxnSpPr>
            <p:cNvPr id="26" name="Curved Connector 12"/>
            <p:cNvCxnSpPr/>
            <p:nvPr/>
          </p:nvCxnSpPr>
          <p:spPr>
            <a:xfrm rot="5400000">
              <a:off x="5502598" y="5225239"/>
              <a:ext cx="252649" cy="126418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7" name="Curved Connector 12"/>
            <p:cNvCxnSpPr/>
            <p:nvPr/>
          </p:nvCxnSpPr>
          <p:spPr>
            <a:xfrm flipV="1">
              <a:off x="6817085" y="5943806"/>
              <a:ext cx="121293" cy="0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8" name="Curved Connector 12"/>
            <p:cNvCxnSpPr/>
            <p:nvPr/>
          </p:nvCxnSpPr>
          <p:spPr>
            <a:xfrm rot="5400000">
              <a:off x="7618165" y="5009925"/>
              <a:ext cx="292194" cy="584966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9" name="Alternate Process 28"/>
            <p:cNvSpPr/>
            <p:nvPr/>
          </p:nvSpPr>
          <p:spPr>
            <a:xfrm>
              <a:off x="8156004" y="5629656"/>
              <a:ext cx="915258" cy="630936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18288" rIns="18288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Prediction</a:t>
              </a:r>
            </a:p>
          </p:txBody>
        </p:sp>
        <p:cxnSp>
          <p:nvCxnSpPr>
            <p:cNvPr id="30" name="Curved Connector 12"/>
            <p:cNvCxnSpPr/>
            <p:nvPr/>
          </p:nvCxnSpPr>
          <p:spPr>
            <a:xfrm>
              <a:off x="8014896" y="5943600"/>
              <a:ext cx="141108" cy="0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31" name="Rectangle 30"/>
            <p:cNvSpPr/>
            <p:nvPr/>
          </p:nvSpPr>
          <p:spPr>
            <a:xfrm>
              <a:off x="4284806" y="1012155"/>
              <a:ext cx="4816545" cy="5557446"/>
            </a:xfrm>
            <a:prstGeom prst="rect">
              <a:avLst/>
            </a:prstGeom>
            <a:noFill/>
            <a:ln w="2857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84806" y="701418"/>
              <a:ext cx="4816545" cy="286048"/>
            </a:xfrm>
            <a:prstGeom prst="rect">
              <a:avLst/>
            </a:prstGeom>
            <a:solidFill>
              <a:srgbClr val="F79646">
                <a:lumMod val="60000"/>
                <a:lumOff val="40000"/>
                <a:alpha val="50000"/>
              </a:srgbClr>
            </a:solidFill>
            <a:ln w="28575" cap="flat" cmpd="sng" algn="ctr">
              <a:solidFill>
                <a:srgbClr val="E46C0A"/>
              </a:solidFill>
              <a:prstDash val="solid"/>
            </a:ln>
            <a:effectLst/>
          </p:spPr>
          <p:txBody>
            <a:bodyPr lIns="182880"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Recalculate 50 times</a:t>
              </a:r>
            </a:p>
          </p:txBody>
        </p:sp>
        <p:sp>
          <p:nvSpPr>
            <p:cNvPr id="33" name="Alternate Process 32"/>
            <p:cNvSpPr/>
            <p:nvPr/>
          </p:nvSpPr>
          <p:spPr>
            <a:xfrm>
              <a:off x="4561596" y="2782005"/>
              <a:ext cx="1717504" cy="517548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Batch Correction (</a:t>
              </a:r>
              <a:r>
                <a:rPr kumimoji="0" lang="en-US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fSVA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)</a:t>
              </a:r>
            </a:p>
          </p:txBody>
        </p:sp>
        <p:sp>
          <p:nvSpPr>
            <p:cNvPr id="34" name="Preparation 33"/>
            <p:cNvSpPr/>
            <p:nvPr/>
          </p:nvSpPr>
          <p:spPr>
            <a:xfrm>
              <a:off x="6848435" y="2581425"/>
              <a:ext cx="1404622" cy="836785"/>
            </a:xfrm>
            <a:prstGeom prst="flowChartPreparation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Batch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correction object</a:t>
              </a:r>
            </a:p>
          </p:txBody>
        </p:sp>
        <p:cxnSp>
          <p:nvCxnSpPr>
            <p:cNvPr id="35" name="Elbow Connector 34"/>
            <p:cNvCxnSpPr/>
            <p:nvPr/>
          </p:nvCxnSpPr>
          <p:spPr>
            <a:xfrm rot="16200000" flipH="1">
              <a:off x="5269646" y="3450255"/>
              <a:ext cx="302944" cy="1538"/>
            </a:xfrm>
            <a:prstGeom prst="bentConnector3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6" name="Elbow Connector 35"/>
            <p:cNvCxnSpPr/>
            <p:nvPr/>
          </p:nvCxnSpPr>
          <p:spPr>
            <a:xfrm rot="5400000">
              <a:off x="7667392" y="2251742"/>
              <a:ext cx="213037" cy="446329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7" name="Elbow Connector 36"/>
            <p:cNvCxnSpPr/>
            <p:nvPr/>
          </p:nvCxnSpPr>
          <p:spPr>
            <a:xfrm rot="5400000">
              <a:off x="7502521" y="3477456"/>
              <a:ext cx="107924" cy="0"/>
            </a:xfrm>
            <a:prstGeom prst="bentConnector3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8" name="Elbow Connector 37"/>
            <p:cNvCxnSpPr/>
            <p:nvPr/>
          </p:nvCxnSpPr>
          <p:spPr>
            <a:xfrm flipV="1">
              <a:off x="6279101" y="2999817"/>
              <a:ext cx="569334" cy="0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39" name="Rectangle 38"/>
            <p:cNvSpPr/>
            <p:nvPr/>
          </p:nvSpPr>
          <p:spPr>
            <a:xfrm rot="16200000">
              <a:off x="4251186" y="1952319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4409254" y="4690564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882908" y="4572385"/>
            <a:ext cx="1876606" cy="857644"/>
            <a:chOff x="1041919" y="3762817"/>
            <a:chExt cx="1876606" cy="857644"/>
          </a:xfrm>
        </p:grpSpPr>
        <p:sp>
          <p:nvSpPr>
            <p:cNvPr id="56" name="Alternate Process 55"/>
            <p:cNvSpPr/>
            <p:nvPr/>
          </p:nvSpPr>
          <p:spPr>
            <a:xfrm>
              <a:off x="1282990" y="3840883"/>
              <a:ext cx="1635535" cy="659955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Dim. Reduced Training</a:t>
              </a:r>
              <a:b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80%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734482" y="4070254"/>
              <a:ext cx="857644" cy="242770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sp>
        <p:nvSpPr>
          <p:cNvPr id="43" name="Alternate Process 42"/>
          <p:cNvSpPr/>
          <p:nvPr/>
        </p:nvSpPr>
        <p:spPr>
          <a:xfrm>
            <a:off x="2297454" y="5430759"/>
            <a:ext cx="1236882" cy="706377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Random data division *</a:t>
            </a: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2462087" y="7001368"/>
            <a:ext cx="1197216" cy="1201928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noAutofit/>
          </a:bodyPr>
          <a:lstStyle/>
          <a:p>
            <a:pPr algn="ctr" defTabSz="914360"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Model</a:t>
            </a:r>
            <a:r>
              <a:rPr lang="mr-IN" sz="1400" b="1" kern="0" baseline="-25000" dirty="0" smtClean="0">
                <a:solidFill>
                  <a:prstClr val="black"/>
                </a:solidFill>
                <a:cs typeface=""/>
              </a:rPr>
              <a:t>(C,Ɣ</a:t>
            </a:r>
            <a:r>
              <a:rPr lang="en-US" sz="1400" b="1" kern="0" baseline="-25000" dirty="0" smtClean="0">
                <a:solidFill>
                  <a:prstClr val="black"/>
                </a:solidFill>
                <a:cs typeface=""/>
              </a:rPr>
              <a:t>, </a:t>
            </a:r>
            <a:r>
              <a:rPr lang="en-US" sz="1400" b="1" kern="0" baseline="-25000" dirty="0" err="1" smtClean="0">
                <a:solidFill>
                  <a:prstClr val="black"/>
                </a:solidFill>
                <a:cs typeface=""/>
              </a:rPr>
              <a:t>fea</a:t>
            </a:r>
            <a:r>
              <a:rPr lang="mr-IN" sz="1400" b="1" kern="0" baseline="-25000" dirty="0" smtClean="0">
                <a:solidFill>
                  <a:prstClr val="black"/>
                </a:solidFill>
                <a:cs typeface=""/>
              </a:rPr>
              <a:t>)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45" name="Alternate Process 44"/>
          <p:cNvSpPr/>
          <p:nvPr/>
        </p:nvSpPr>
        <p:spPr>
          <a:xfrm>
            <a:off x="1077830" y="6181009"/>
            <a:ext cx="1250454" cy="593834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Training set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60%</a:t>
            </a:r>
          </a:p>
        </p:txBody>
      </p:sp>
      <p:sp>
        <p:nvSpPr>
          <p:cNvPr id="46" name="Alternate Process 45"/>
          <p:cNvSpPr/>
          <p:nvPr/>
        </p:nvSpPr>
        <p:spPr>
          <a:xfrm>
            <a:off x="3518869" y="6193576"/>
            <a:ext cx="1192313" cy="594636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Tune set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20%</a:t>
            </a:r>
          </a:p>
        </p:txBody>
      </p:sp>
      <p:sp>
        <p:nvSpPr>
          <p:cNvPr id="47" name="Alternate Process 46"/>
          <p:cNvSpPr/>
          <p:nvPr/>
        </p:nvSpPr>
        <p:spPr>
          <a:xfrm>
            <a:off x="1093103" y="7159578"/>
            <a:ext cx="1221222" cy="801746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C0504D">
                <a:lumMod val="50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SVM</a:t>
            </a:r>
            <a:r>
              <a:rPr lang="en-US" sz="1400" kern="0" baseline="-25000" noProof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(</a:t>
            </a:r>
            <a:r>
              <a:rPr lang="en-US" sz="1400" kern="0" baseline="-2500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C</a:t>
            </a:r>
            <a:r>
              <a:rPr lang="en-US" sz="1400" kern="0" baseline="-25000" noProof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,</a:t>
            </a:r>
            <a:r>
              <a:rPr lang="en-US" sz="1400" kern="0" baseline="-25000" noProof="0" dirty="0" err="1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Ɣ</a:t>
            </a:r>
            <a:r>
              <a:rPr lang="en-US" sz="1400" kern="0" baseline="-25000" noProof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, </a:t>
            </a:r>
            <a:r>
              <a:rPr lang="en-US" sz="1400" kern="0" baseline="-25000" noProof="0" dirty="0" err="1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fea</a:t>
            </a:r>
            <a:r>
              <a:rPr lang="en-US" sz="1400" kern="0" baseline="-25000" noProof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48" name="Alternate Process 47"/>
          <p:cNvSpPr/>
          <p:nvPr/>
        </p:nvSpPr>
        <p:spPr>
          <a:xfrm>
            <a:off x="3716372" y="7197429"/>
            <a:ext cx="1195150" cy="690931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Parameter dependent prediction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903879" y="5310406"/>
            <a:ext cx="969" cy="12035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/>
          <p:cNvCxnSpPr>
            <a:endCxn id="47" idx="0"/>
          </p:cNvCxnSpPr>
          <p:nvPr/>
        </p:nvCxnSpPr>
        <p:spPr>
          <a:xfrm flipH="1">
            <a:off x="1703714" y="6806375"/>
            <a:ext cx="0" cy="35320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1" name="Elbow Connector 50"/>
          <p:cNvCxnSpPr/>
          <p:nvPr/>
        </p:nvCxnSpPr>
        <p:spPr>
          <a:xfrm>
            <a:off x="3534336" y="5783948"/>
            <a:ext cx="580690" cy="409628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2" name="Elbow Connector 51"/>
          <p:cNvCxnSpPr/>
          <p:nvPr/>
        </p:nvCxnSpPr>
        <p:spPr>
          <a:xfrm rot="10800000" flipV="1">
            <a:off x="1703058" y="5783947"/>
            <a:ext cx="594397" cy="397061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3" name="Straight Arrow Connector 52"/>
          <p:cNvCxnSpPr>
            <a:endCxn id="44" idx="2"/>
          </p:cNvCxnSpPr>
          <p:nvPr/>
        </p:nvCxnSpPr>
        <p:spPr>
          <a:xfrm>
            <a:off x="2308628" y="7536802"/>
            <a:ext cx="153459" cy="6553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>
          <a:xfrm flipV="1">
            <a:off x="3559367" y="7536802"/>
            <a:ext cx="180579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5" name="Elbow Connector 54"/>
          <p:cNvCxnSpPr/>
          <p:nvPr/>
        </p:nvCxnSpPr>
        <p:spPr>
          <a:xfrm rot="5400000">
            <a:off x="3485468" y="6371810"/>
            <a:ext cx="213157" cy="104596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8" name="Right Brace 57"/>
          <p:cNvSpPr/>
          <p:nvPr/>
        </p:nvSpPr>
        <p:spPr>
          <a:xfrm rot="5400000">
            <a:off x="2740460" y="6212645"/>
            <a:ext cx="389471" cy="3952651"/>
          </a:xfrm>
          <a:prstGeom prst="rightBrace">
            <a:avLst>
              <a:gd name="adj1" fmla="val 38126"/>
              <a:gd name="adj2" fmla="val 50025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27401" y="3924804"/>
            <a:ext cx="318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SVM Training with Tuning</a:t>
            </a: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2455135" y="8489581"/>
            <a:ext cx="960120" cy="963084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Best</a:t>
            </a:r>
          </a:p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Model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-1946668" y="6558905"/>
            <a:ext cx="4942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kern="0" spc="300" dirty="0">
                <a:solidFill>
                  <a:prstClr val="black"/>
                </a:solidFill>
              </a:rPr>
              <a:t>5</a:t>
            </a:r>
            <a:r>
              <a:rPr lang="en-US" sz="2000" b="1" kern="0" spc="300" dirty="0" smtClean="0">
                <a:solidFill>
                  <a:prstClr val="black"/>
                </a:solidFill>
              </a:rPr>
              <a:t> runs for </a:t>
            </a:r>
          </a:p>
          <a:p>
            <a:pPr lvl="0" algn="ctr"/>
            <a:r>
              <a:rPr lang="en-US" sz="2000" b="1" kern="0" spc="300" dirty="0" smtClean="0">
                <a:solidFill>
                  <a:prstClr val="black"/>
                </a:solidFill>
              </a:rPr>
              <a:t>5 x 5 parameter space x </a:t>
            </a:r>
          </a:p>
          <a:p>
            <a:pPr lvl="0" algn="ctr"/>
            <a:r>
              <a:rPr lang="en-US" sz="2000" b="1" kern="0" spc="300" dirty="0" smtClean="0">
                <a:solidFill>
                  <a:prstClr val="black"/>
                </a:solidFill>
              </a:rPr>
              <a:t>165 (for feature search)</a:t>
            </a:r>
            <a:endParaRPr lang="en-US" sz="2000" b="1" kern="0" spc="3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84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urved Connector 17"/>
          <p:cNvCxnSpPr>
            <a:stCxn id="5" idx="3"/>
            <a:endCxn id="12" idx="0"/>
          </p:cNvCxnSpPr>
          <p:nvPr/>
        </p:nvCxnSpPr>
        <p:spPr>
          <a:xfrm>
            <a:off x="4348120" y="1108830"/>
            <a:ext cx="3847375" cy="733358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5" name="Alternate Process 4"/>
          <p:cNvSpPr/>
          <p:nvPr/>
        </p:nvSpPr>
        <p:spPr>
          <a:xfrm>
            <a:off x="1522269" y="302175"/>
            <a:ext cx="2825851" cy="161330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INITIAL DATA PREPERATION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SVM, log transform etc.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6" name="Curved Connector 17"/>
          <p:cNvCxnSpPr>
            <a:stCxn id="8" idx="3"/>
          </p:cNvCxnSpPr>
          <p:nvPr/>
        </p:nvCxnSpPr>
        <p:spPr>
          <a:xfrm flipV="1">
            <a:off x="3069066" y="1904008"/>
            <a:ext cx="604810" cy="1125799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1093103" y="2560764"/>
            <a:ext cx="1975963" cy="886389"/>
            <a:chOff x="1163675" y="3034637"/>
            <a:chExt cx="1544165" cy="653788"/>
          </a:xfrm>
        </p:grpSpPr>
        <p:sp>
          <p:nvSpPr>
            <p:cNvPr id="8" name="Alternate Process 7"/>
            <p:cNvSpPr/>
            <p:nvPr/>
          </p:nvSpPr>
          <p:spPr>
            <a:xfrm>
              <a:off x="1441382" y="3100269"/>
              <a:ext cx="1266458" cy="560654"/>
            </a:xfrm>
            <a:prstGeom prst="flowChartAlternateProcess">
              <a:avLst/>
            </a:prstGeom>
            <a:solidFill>
              <a:srgbClr val="77933C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SAMPLES</a:t>
              </a: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975635" y="3222677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95113" y="1383692"/>
            <a:ext cx="5330420" cy="7053726"/>
            <a:chOff x="4284806" y="701418"/>
            <a:chExt cx="4816545" cy="5868184"/>
          </a:xfrm>
        </p:grpSpPr>
        <p:sp>
          <p:nvSpPr>
            <p:cNvPr id="11" name="Oval 10"/>
            <p:cNvSpPr/>
            <p:nvPr/>
          </p:nvSpPr>
          <p:spPr>
            <a:xfrm>
              <a:off x="6938379" y="5448506"/>
              <a:ext cx="1066800" cy="990600"/>
            </a:xfrm>
            <a:prstGeom prst="ellipse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Model</a:t>
              </a:r>
            </a:p>
          </p:txBody>
        </p:sp>
        <p:sp>
          <p:nvSpPr>
            <p:cNvPr id="12" name="Alternate Process 11"/>
            <p:cNvSpPr/>
            <p:nvPr/>
          </p:nvSpPr>
          <p:spPr>
            <a:xfrm>
              <a:off x="5416732" y="1082853"/>
              <a:ext cx="2616254" cy="576233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Semi-random data division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(Protect sub sample ratios)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Alternate Process 12"/>
            <p:cNvSpPr/>
            <p:nvPr/>
          </p:nvSpPr>
          <p:spPr>
            <a:xfrm>
              <a:off x="4710848" y="1792154"/>
              <a:ext cx="1263952" cy="576233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Training set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80%</a:t>
              </a:r>
            </a:p>
          </p:txBody>
        </p:sp>
        <p:sp>
          <p:nvSpPr>
            <p:cNvPr id="14" name="Alternate Process 13"/>
            <p:cNvSpPr/>
            <p:nvPr/>
          </p:nvSpPr>
          <p:spPr>
            <a:xfrm>
              <a:off x="7440151" y="1792155"/>
              <a:ext cx="1113848" cy="576233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Test set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20%</a:t>
              </a:r>
            </a:p>
          </p:txBody>
        </p:sp>
        <p:sp>
          <p:nvSpPr>
            <p:cNvPr id="15" name="Alternate Process 14"/>
            <p:cNvSpPr/>
            <p:nvPr/>
          </p:nvSpPr>
          <p:spPr>
            <a:xfrm>
              <a:off x="4566005" y="3602497"/>
              <a:ext cx="1711763" cy="659001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PCA</a:t>
              </a:r>
            </a:p>
          </p:txBody>
        </p:sp>
        <p:cxnSp>
          <p:nvCxnSpPr>
            <p:cNvPr id="16" name="Curved Connector 12"/>
            <p:cNvCxnSpPr/>
            <p:nvPr/>
          </p:nvCxnSpPr>
          <p:spPr>
            <a:xfrm rot="5400000">
              <a:off x="6139240" y="1494645"/>
              <a:ext cx="421185" cy="750060"/>
            </a:xfrm>
            <a:prstGeom prst="bentConnector2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7" name="Curved Connector 13"/>
            <p:cNvCxnSpPr/>
            <p:nvPr/>
          </p:nvCxnSpPr>
          <p:spPr>
            <a:xfrm rot="16200000" flipH="1">
              <a:off x="6871912" y="1512030"/>
              <a:ext cx="421186" cy="715292"/>
            </a:xfrm>
            <a:prstGeom prst="bentConnector2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8" name="Curved Connector 12"/>
            <p:cNvCxnSpPr/>
            <p:nvPr/>
          </p:nvCxnSpPr>
          <p:spPr>
            <a:xfrm rot="16200000" flipH="1">
              <a:off x="5165296" y="2575193"/>
              <a:ext cx="413621" cy="0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19" name="Preparation 18"/>
            <p:cNvSpPr/>
            <p:nvPr/>
          </p:nvSpPr>
          <p:spPr>
            <a:xfrm>
              <a:off x="6848435" y="3526135"/>
              <a:ext cx="1404622" cy="836785"/>
            </a:xfrm>
            <a:prstGeom prst="flowChartPreparation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PCA</a:t>
              </a:r>
              <a:b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rotation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object</a:t>
              </a:r>
            </a:p>
          </p:txBody>
        </p:sp>
        <p:cxnSp>
          <p:nvCxnSpPr>
            <p:cNvPr id="20" name="Elbow Connector 19"/>
            <p:cNvCxnSpPr/>
            <p:nvPr/>
          </p:nvCxnSpPr>
          <p:spPr>
            <a:xfrm>
              <a:off x="6277768" y="3944009"/>
              <a:ext cx="570667" cy="518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1" name="Curved Connector 12"/>
            <p:cNvCxnSpPr/>
            <p:nvPr/>
          </p:nvCxnSpPr>
          <p:spPr>
            <a:xfrm rot="16200000" flipH="1">
              <a:off x="5484598" y="4198786"/>
              <a:ext cx="251462" cy="376884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2" name="Alternate Process 21"/>
            <p:cNvSpPr/>
            <p:nvPr/>
          </p:nvSpPr>
          <p:spPr>
            <a:xfrm>
              <a:off x="4872683" y="4512960"/>
              <a:ext cx="1852176" cy="649168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Dim. Reduced Training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80%</a:t>
              </a:r>
            </a:p>
          </p:txBody>
        </p:sp>
        <p:sp>
          <p:nvSpPr>
            <p:cNvPr id="23" name="Alternate Process 22"/>
            <p:cNvSpPr/>
            <p:nvPr/>
          </p:nvSpPr>
          <p:spPr>
            <a:xfrm>
              <a:off x="7185664" y="4580079"/>
              <a:ext cx="1742162" cy="576233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Dim. Reduced Test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20%</a:t>
              </a:r>
            </a:p>
          </p:txBody>
        </p:sp>
        <p:cxnSp>
          <p:nvCxnSpPr>
            <p:cNvPr id="24" name="Curved Connector 12"/>
            <p:cNvCxnSpPr/>
            <p:nvPr/>
          </p:nvCxnSpPr>
          <p:spPr>
            <a:xfrm rot="16200000" flipH="1">
              <a:off x="7695166" y="4218500"/>
              <a:ext cx="217159" cy="505999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5" name="Alternate Process 24"/>
            <p:cNvSpPr/>
            <p:nvPr/>
          </p:nvSpPr>
          <p:spPr>
            <a:xfrm>
              <a:off x="4314339" y="5414773"/>
              <a:ext cx="2502746" cy="1154829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lIns="0" rIns="0" bIns="0" rtlCol="0" anchor="b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Train SVM 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C Classification</a:t>
              </a: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Radial Kernel</a:t>
              </a: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Class weight normalization </a:t>
              </a:r>
              <a:endParaRPr lang="en-US" sz="1200" kern="0" dirty="0">
                <a:solidFill>
                  <a:prstClr val="white"/>
                </a:solidFill>
                <a:latin typeface="Calibri"/>
                <a:ea typeface=""/>
                <a:cs typeface=""/>
              </a:endParaRP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cxnSp>
          <p:nvCxnSpPr>
            <p:cNvPr id="26" name="Curved Connector 12"/>
            <p:cNvCxnSpPr/>
            <p:nvPr/>
          </p:nvCxnSpPr>
          <p:spPr>
            <a:xfrm rot="5400000">
              <a:off x="5502598" y="5225239"/>
              <a:ext cx="252649" cy="126418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7" name="Curved Connector 12"/>
            <p:cNvCxnSpPr/>
            <p:nvPr/>
          </p:nvCxnSpPr>
          <p:spPr>
            <a:xfrm flipV="1">
              <a:off x="6817085" y="5943806"/>
              <a:ext cx="121293" cy="0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28" name="Curved Connector 12"/>
            <p:cNvCxnSpPr/>
            <p:nvPr/>
          </p:nvCxnSpPr>
          <p:spPr>
            <a:xfrm rot="5400000">
              <a:off x="7618165" y="5009925"/>
              <a:ext cx="292194" cy="584966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29" name="Alternate Process 28"/>
            <p:cNvSpPr/>
            <p:nvPr/>
          </p:nvSpPr>
          <p:spPr>
            <a:xfrm>
              <a:off x="8156004" y="5629656"/>
              <a:ext cx="915258" cy="630936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18288" rIns="18288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Prediction</a:t>
              </a:r>
            </a:p>
          </p:txBody>
        </p:sp>
        <p:cxnSp>
          <p:nvCxnSpPr>
            <p:cNvPr id="30" name="Curved Connector 12"/>
            <p:cNvCxnSpPr/>
            <p:nvPr/>
          </p:nvCxnSpPr>
          <p:spPr>
            <a:xfrm>
              <a:off x="8014896" y="5943600"/>
              <a:ext cx="141108" cy="0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31" name="Rectangle 30"/>
            <p:cNvSpPr/>
            <p:nvPr/>
          </p:nvSpPr>
          <p:spPr>
            <a:xfrm>
              <a:off x="4284806" y="1012155"/>
              <a:ext cx="4816545" cy="5557446"/>
            </a:xfrm>
            <a:prstGeom prst="rect">
              <a:avLst/>
            </a:prstGeom>
            <a:noFill/>
            <a:ln w="2857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84806" y="701418"/>
              <a:ext cx="4816545" cy="286048"/>
            </a:xfrm>
            <a:prstGeom prst="rect">
              <a:avLst/>
            </a:prstGeom>
            <a:solidFill>
              <a:srgbClr val="F79646">
                <a:lumMod val="60000"/>
                <a:lumOff val="40000"/>
                <a:alpha val="50000"/>
              </a:srgbClr>
            </a:solidFill>
            <a:ln w="28575" cap="flat" cmpd="sng" algn="ctr">
              <a:solidFill>
                <a:srgbClr val="E46C0A"/>
              </a:solidFill>
              <a:prstDash val="solid"/>
            </a:ln>
            <a:effectLst/>
          </p:spPr>
          <p:txBody>
            <a:bodyPr lIns="182880"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Recalculate 1000 times</a:t>
              </a:r>
            </a:p>
          </p:txBody>
        </p:sp>
        <p:sp>
          <p:nvSpPr>
            <p:cNvPr id="33" name="Alternate Process 32"/>
            <p:cNvSpPr/>
            <p:nvPr/>
          </p:nvSpPr>
          <p:spPr>
            <a:xfrm>
              <a:off x="4561596" y="2782005"/>
              <a:ext cx="1717504" cy="517548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Batch Correction (</a:t>
              </a:r>
              <a:r>
                <a:rPr kumimoji="0" lang="en-US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fSVA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)</a:t>
              </a:r>
            </a:p>
          </p:txBody>
        </p:sp>
        <p:sp>
          <p:nvSpPr>
            <p:cNvPr id="34" name="Preparation 33"/>
            <p:cNvSpPr/>
            <p:nvPr/>
          </p:nvSpPr>
          <p:spPr>
            <a:xfrm>
              <a:off x="6848435" y="2581425"/>
              <a:ext cx="1404622" cy="836785"/>
            </a:xfrm>
            <a:prstGeom prst="flowChartPreparation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Batch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correction object</a:t>
              </a:r>
            </a:p>
          </p:txBody>
        </p:sp>
        <p:cxnSp>
          <p:nvCxnSpPr>
            <p:cNvPr id="35" name="Elbow Connector 34"/>
            <p:cNvCxnSpPr/>
            <p:nvPr/>
          </p:nvCxnSpPr>
          <p:spPr>
            <a:xfrm rot="16200000" flipH="1">
              <a:off x="5269646" y="3450255"/>
              <a:ext cx="302944" cy="1538"/>
            </a:xfrm>
            <a:prstGeom prst="bentConnector3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6" name="Elbow Connector 35"/>
            <p:cNvCxnSpPr/>
            <p:nvPr/>
          </p:nvCxnSpPr>
          <p:spPr>
            <a:xfrm rot="5400000">
              <a:off x="7667392" y="2251742"/>
              <a:ext cx="213037" cy="446329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7" name="Elbow Connector 36"/>
            <p:cNvCxnSpPr/>
            <p:nvPr/>
          </p:nvCxnSpPr>
          <p:spPr>
            <a:xfrm rot="5400000">
              <a:off x="7502521" y="3477456"/>
              <a:ext cx="107924" cy="0"/>
            </a:xfrm>
            <a:prstGeom prst="bentConnector3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8" name="Elbow Connector 37"/>
            <p:cNvCxnSpPr/>
            <p:nvPr/>
          </p:nvCxnSpPr>
          <p:spPr>
            <a:xfrm flipV="1">
              <a:off x="6279101" y="2999817"/>
              <a:ext cx="569334" cy="0"/>
            </a:xfrm>
            <a:prstGeom prst="bentConnector3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39" name="Rectangle 38"/>
            <p:cNvSpPr/>
            <p:nvPr/>
          </p:nvSpPr>
          <p:spPr>
            <a:xfrm rot="16200000">
              <a:off x="4251186" y="1952319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4409254" y="4690564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748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ular Callout 61"/>
          <p:cNvSpPr/>
          <p:nvPr/>
        </p:nvSpPr>
        <p:spPr>
          <a:xfrm>
            <a:off x="0" y="4595333"/>
            <a:ext cx="4950755" cy="6421087"/>
          </a:xfrm>
          <a:prstGeom prst="wedgeRoundRectCallout">
            <a:avLst>
              <a:gd name="adj1" fmla="val 98444"/>
              <a:gd name="adj2" fmla="val -2481"/>
              <a:gd name="adj3" fmla="val 16667"/>
            </a:avLst>
          </a:prstGeom>
          <a:solidFill>
            <a:srgbClr val="C0504D">
              <a:lumMod val="40000"/>
              <a:lumOff val="60000"/>
              <a:alpha val="25000"/>
            </a:srgbClr>
          </a:solidFill>
          <a:ln w="12700" cap="flat" cmpd="sng" algn="ctr">
            <a:solidFill>
              <a:sysClr val="windowText" lastClr="000000">
                <a:alpha val="24000"/>
              </a:sysClr>
            </a:solidFill>
            <a:prstDash val="solid"/>
          </a:ln>
          <a:effectLst/>
        </p:spPr>
        <p:txBody>
          <a:bodyPr vert="vert270" lIns="0" tIns="45720" rIns="0" rtlCol="0" anchor="t" anchorCtr="0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30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4" name="Curved Connector 17"/>
          <p:cNvCxnSpPr>
            <a:stCxn id="5" idx="3"/>
            <a:endCxn id="12" idx="0"/>
          </p:cNvCxnSpPr>
          <p:nvPr/>
        </p:nvCxnSpPr>
        <p:spPr>
          <a:xfrm>
            <a:off x="4348120" y="1108830"/>
            <a:ext cx="3847374" cy="733358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5" name="Alternate Process 4"/>
          <p:cNvSpPr/>
          <p:nvPr/>
        </p:nvSpPr>
        <p:spPr>
          <a:xfrm>
            <a:off x="1522269" y="302175"/>
            <a:ext cx="2825851" cy="161330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INITIAL DATA PREPERATION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SVM, log transform etc.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6" name="Curved Connector 17"/>
          <p:cNvCxnSpPr>
            <a:stCxn id="8" idx="3"/>
          </p:cNvCxnSpPr>
          <p:nvPr/>
        </p:nvCxnSpPr>
        <p:spPr>
          <a:xfrm flipV="1">
            <a:off x="3069066" y="1904008"/>
            <a:ext cx="604810" cy="1125799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1093103" y="2560764"/>
            <a:ext cx="1975963" cy="886389"/>
            <a:chOff x="1163675" y="3034637"/>
            <a:chExt cx="1544165" cy="653788"/>
          </a:xfrm>
        </p:grpSpPr>
        <p:sp>
          <p:nvSpPr>
            <p:cNvPr id="8" name="Alternate Process 7"/>
            <p:cNvSpPr/>
            <p:nvPr/>
          </p:nvSpPr>
          <p:spPr>
            <a:xfrm>
              <a:off x="1441382" y="3100269"/>
              <a:ext cx="1266458" cy="560654"/>
            </a:xfrm>
            <a:prstGeom prst="flowChartAlternateProcess">
              <a:avLst/>
            </a:prstGeom>
            <a:solidFill>
              <a:srgbClr val="77933C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SAMPLES</a:t>
              </a: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975635" y="3222677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8431794" y="7089828"/>
            <a:ext cx="1180616" cy="1190730"/>
          </a:xfrm>
          <a:prstGeom prst="ellipse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Model</a:t>
            </a:r>
          </a:p>
        </p:txBody>
      </p:sp>
      <p:sp>
        <p:nvSpPr>
          <p:cNvPr id="12" name="Alternate Process 11"/>
          <p:cNvSpPr/>
          <p:nvPr/>
        </p:nvSpPr>
        <p:spPr>
          <a:xfrm>
            <a:off x="6747804" y="1842188"/>
            <a:ext cx="2895380" cy="69264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Semi-random data division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(Protect sub sample ratios)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3" name="Alternate Process 12"/>
          <p:cNvSpPr/>
          <p:nvPr/>
        </p:nvSpPr>
        <p:spPr>
          <a:xfrm>
            <a:off x="5966609" y="2694788"/>
            <a:ext cx="1398802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Training set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80%</a:t>
            </a:r>
          </a:p>
        </p:txBody>
      </p:sp>
      <p:sp>
        <p:nvSpPr>
          <p:cNvPr id="14" name="Alternate Process 13"/>
          <p:cNvSpPr/>
          <p:nvPr/>
        </p:nvSpPr>
        <p:spPr>
          <a:xfrm>
            <a:off x="8987100" y="2694789"/>
            <a:ext cx="1232683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Test set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20%</a:t>
            </a:r>
          </a:p>
        </p:txBody>
      </p:sp>
      <p:cxnSp>
        <p:nvCxnSpPr>
          <p:cNvPr id="16" name="Curved Connector 12"/>
          <p:cNvCxnSpPr/>
          <p:nvPr/>
        </p:nvCxnSpPr>
        <p:spPr>
          <a:xfrm rot="5400000">
            <a:off x="7527318" y="2372929"/>
            <a:ext cx="506277" cy="830084"/>
          </a:xfrm>
          <a:prstGeom prst="bentConnector2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7" name="Curved Connector 13"/>
          <p:cNvCxnSpPr/>
          <p:nvPr/>
        </p:nvCxnSpPr>
        <p:spPr>
          <a:xfrm rot="16200000" flipH="1">
            <a:off x="8338157" y="2392170"/>
            <a:ext cx="506278" cy="791606"/>
          </a:xfrm>
          <a:prstGeom prst="bentConnector2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8" name="Curved Connector 12"/>
          <p:cNvCxnSpPr/>
          <p:nvPr/>
        </p:nvCxnSpPr>
        <p:spPr>
          <a:xfrm rot="16200000" flipH="1">
            <a:off x="6449824" y="3636023"/>
            <a:ext cx="497184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9" name="Preparation 18"/>
          <p:cNvSpPr/>
          <p:nvPr/>
        </p:nvSpPr>
        <p:spPr>
          <a:xfrm>
            <a:off x="8332239" y="4779084"/>
            <a:ext cx="1554477" cy="1005840"/>
          </a:xfrm>
          <a:prstGeom prst="flowChartPreparation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PCA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rotation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object</a:t>
            </a:r>
          </a:p>
        </p:txBody>
      </p:sp>
      <p:sp>
        <p:nvSpPr>
          <p:cNvPr id="23" name="Alternate Process 22"/>
          <p:cNvSpPr/>
          <p:nvPr/>
        </p:nvSpPr>
        <p:spPr>
          <a:xfrm>
            <a:off x="8705461" y="6045954"/>
            <a:ext cx="1928032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Dim. Reduced Test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20%</a:t>
            </a:r>
          </a:p>
        </p:txBody>
      </p:sp>
      <p:cxnSp>
        <p:nvCxnSpPr>
          <p:cNvPr id="24" name="Curved Connector 12"/>
          <p:cNvCxnSpPr/>
          <p:nvPr/>
        </p:nvCxnSpPr>
        <p:spPr>
          <a:xfrm rot="16200000" flipH="1">
            <a:off x="9258971" y="5635446"/>
            <a:ext cx="261031" cy="55998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5" name="Alternate Process 24"/>
          <p:cNvSpPr/>
          <p:nvPr/>
        </p:nvSpPr>
        <p:spPr>
          <a:xfrm>
            <a:off x="5527797" y="7049280"/>
            <a:ext cx="2769763" cy="123127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lIns="0" rIns="0" bIns="0" rtlCol="0" anchor="b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Train SVM </a:t>
            </a:r>
            <a:r>
              <a:rPr lang="en-US" sz="1600" b="1" kern="0" dirty="0">
                <a:solidFill>
                  <a:prstClr val="white"/>
                </a:solidFill>
                <a:latin typeface="Calibri"/>
                <a:ea typeface=""/>
                <a:cs typeface=""/>
              </a:rPr>
              <a:t>w</a:t>
            </a:r>
            <a:r>
              <a:rPr lang="en-US" sz="1600" b="1" kern="0" noProof="0" dirty="0" err="1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ith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tuning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eps regression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Radial Kernel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Class weight normalization </a:t>
            </a:r>
          </a:p>
        </p:txBody>
      </p:sp>
      <p:cxnSp>
        <p:nvCxnSpPr>
          <p:cNvPr id="27" name="Curved Connector 12"/>
          <p:cNvCxnSpPr/>
          <p:nvPr/>
        </p:nvCxnSpPr>
        <p:spPr>
          <a:xfrm flipV="1">
            <a:off x="8297561" y="7685194"/>
            <a:ext cx="134235" cy="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8" name="Curved Connector 12"/>
          <p:cNvCxnSpPr/>
          <p:nvPr/>
        </p:nvCxnSpPr>
        <p:spPr>
          <a:xfrm rot="5400000">
            <a:off x="9170178" y="6590527"/>
            <a:ext cx="351226" cy="64737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9" name="Alternate Process 28"/>
          <p:cNvSpPr/>
          <p:nvPr/>
        </p:nvSpPr>
        <p:spPr>
          <a:xfrm>
            <a:off x="9779327" y="7307577"/>
            <a:ext cx="1012905" cy="758403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18288" rIns="18288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Prediction</a:t>
            </a:r>
          </a:p>
        </p:txBody>
      </p:sp>
      <p:cxnSp>
        <p:nvCxnSpPr>
          <p:cNvPr id="30" name="Curved Connector 12"/>
          <p:cNvCxnSpPr/>
          <p:nvPr/>
        </p:nvCxnSpPr>
        <p:spPr>
          <a:xfrm>
            <a:off x="9623165" y="7684947"/>
            <a:ext cx="156164" cy="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5066422" y="1757207"/>
            <a:ext cx="5759111" cy="6680211"/>
          </a:xfrm>
          <a:prstGeom prst="rect">
            <a:avLst/>
          </a:prstGeom>
          <a:noFill/>
          <a:ln w="28575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66422" y="1383693"/>
            <a:ext cx="5759112" cy="343838"/>
          </a:xfrm>
          <a:prstGeom prst="rect">
            <a:avLst/>
          </a:prstGeom>
          <a:solidFill>
            <a:srgbClr val="F79646">
              <a:lumMod val="60000"/>
              <a:lumOff val="40000"/>
              <a:alpha val="50000"/>
            </a:srgbClr>
          </a:solidFill>
          <a:ln w="28575" cap="flat" cmpd="sng" algn="ctr">
            <a:solidFill>
              <a:srgbClr val="E46C0A"/>
            </a:solidFill>
            <a:prstDash val="solid"/>
          </a:ln>
          <a:effectLst/>
        </p:spPr>
        <p:txBody>
          <a:bodyPr lIns="182880"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Recalculate </a:t>
            </a:r>
            <a:r>
              <a:rPr lang="en-US" sz="2000" b="1" kern="0" dirty="0" smtClean="0">
                <a:solidFill>
                  <a:prstClr val="black"/>
                </a:solidFill>
                <a:latin typeface="Calibri"/>
                <a:ea typeface=""/>
                <a:cs typeface=""/>
              </a:rPr>
              <a:t>60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times</a:t>
            </a:r>
          </a:p>
        </p:txBody>
      </p:sp>
      <p:sp>
        <p:nvSpPr>
          <p:cNvPr id="33" name="Alternate Process 32"/>
          <p:cNvSpPr/>
          <p:nvPr/>
        </p:nvSpPr>
        <p:spPr>
          <a:xfrm>
            <a:off x="5801424" y="3884618"/>
            <a:ext cx="1900740" cy="62210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Batch Correction 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fSVA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)</a:t>
            </a:r>
          </a:p>
        </p:txBody>
      </p:sp>
      <p:sp>
        <p:nvSpPr>
          <p:cNvPr id="34" name="Preparation 33"/>
          <p:cNvSpPr/>
          <p:nvPr/>
        </p:nvSpPr>
        <p:spPr>
          <a:xfrm>
            <a:off x="8332239" y="3643516"/>
            <a:ext cx="1554477" cy="1005840"/>
          </a:xfrm>
          <a:prstGeom prst="flowChartPreparation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Batch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correction object</a:t>
            </a:r>
          </a:p>
        </p:txBody>
      </p:sp>
      <p:cxnSp>
        <p:nvCxnSpPr>
          <p:cNvPr id="36" name="Elbow Connector 35"/>
          <p:cNvCxnSpPr/>
          <p:nvPr/>
        </p:nvCxnSpPr>
        <p:spPr>
          <a:xfrm rot="5400000">
            <a:off x="9228430" y="3268504"/>
            <a:ext cx="256077" cy="49394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37" name="Elbow Connector 36"/>
          <p:cNvCxnSpPr/>
          <p:nvPr/>
        </p:nvCxnSpPr>
        <p:spPr>
          <a:xfrm rot="5400000">
            <a:off x="9050962" y="4720571"/>
            <a:ext cx="129728" cy="0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38" name="Elbow Connector 37"/>
          <p:cNvCxnSpPr/>
          <p:nvPr/>
        </p:nvCxnSpPr>
        <p:spPr>
          <a:xfrm flipV="1">
            <a:off x="7702166" y="4146435"/>
            <a:ext cx="630075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39" name="Rectangle 38"/>
          <p:cNvSpPr/>
          <p:nvPr/>
        </p:nvSpPr>
        <p:spPr>
          <a:xfrm rot="16200000">
            <a:off x="5426741" y="2900551"/>
            <a:ext cx="785872" cy="307335"/>
          </a:xfrm>
          <a:prstGeom prst="rect">
            <a:avLst/>
          </a:prstGeom>
          <a:solidFill>
            <a:srgbClr val="9BBB59">
              <a:lumMod val="50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ndale Mono" charset="0"/>
                <a:ea typeface="Andale Mono" charset="0"/>
                <a:cs typeface="Andale Mono" charset="0"/>
              </a:rPr>
              <a:t>Labels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882908" y="4572385"/>
            <a:ext cx="1876606" cy="857644"/>
            <a:chOff x="1041919" y="3762817"/>
            <a:chExt cx="1876606" cy="857644"/>
          </a:xfrm>
        </p:grpSpPr>
        <p:sp>
          <p:nvSpPr>
            <p:cNvPr id="56" name="Alternate Process 55"/>
            <p:cNvSpPr/>
            <p:nvPr/>
          </p:nvSpPr>
          <p:spPr>
            <a:xfrm>
              <a:off x="1282990" y="3840883"/>
              <a:ext cx="1635535" cy="659955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Training set</a:t>
              </a:r>
              <a:b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80%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734482" y="4070254"/>
              <a:ext cx="857644" cy="242770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sp>
        <p:nvSpPr>
          <p:cNvPr id="43" name="Alternate Process 42"/>
          <p:cNvSpPr/>
          <p:nvPr/>
        </p:nvSpPr>
        <p:spPr>
          <a:xfrm>
            <a:off x="2297454" y="5430759"/>
            <a:ext cx="1236882" cy="706377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Random data division</a:t>
            </a: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2462087" y="8565123"/>
            <a:ext cx="1097280" cy="1101599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rtlCol="0" anchor="ctr"/>
          <a:lstStyle/>
          <a:p>
            <a:pPr algn="ctr" defTabSz="914360"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Model</a:t>
            </a:r>
            <a:r>
              <a:rPr lang="mr-IN" sz="1400" b="1" kern="0" baseline="-25000" dirty="0">
                <a:solidFill>
                  <a:prstClr val="black"/>
                </a:solidFill>
                <a:cs typeface=""/>
              </a:rPr>
              <a:t>(C,Ɣ)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45" name="Alternate Process 44"/>
          <p:cNvSpPr/>
          <p:nvPr/>
        </p:nvSpPr>
        <p:spPr>
          <a:xfrm>
            <a:off x="1077830" y="7744765"/>
            <a:ext cx="1250454" cy="593834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Training set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60%</a:t>
            </a:r>
          </a:p>
        </p:txBody>
      </p:sp>
      <p:sp>
        <p:nvSpPr>
          <p:cNvPr id="46" name="Alternate Process 45"/>
          <p:cNvSpPr/>
          <p:nvPr/>
        </p:nvSpPr>
        <p:spPr>
          <a:xfrm>
            <a:off x="3371471" y="7784811"/>
            <a:ext cx="1192313" cy="594636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Tune set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20%</a:t>
            </a:r>
          </a:p>
        </p:txBody>
      </p:sp>
      <p:sp>
        <p:nvSpPr>
          <p:cNvPr id="47" name="Alternate Process 46"/>
          <p:cNvSpPr/>
          <p:nvPr/>
        </p:nvSpPr>
        <p:spPr>
          <a:xfrm>
            <a:off x="1093103" y="8723334"/>
            <a:ext cx="1221222" cy="801746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C0504D">
                <a:lumMod val="50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SVM</a:t>
            </a:r>
            <a:r>
              <a:rPr lang="en-US" sz="1400" kern="0" baseline="-25000" noProof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(</a:t>
            </a:r>
            <a:r>
              <a:rPr lang="en-US" sz="1400" kern="0" baseline="-25000" dirty="0">
                <a:solidFill>
                  <a:prstClr val="white"/>
                </a:solidFill>
                <a:latin typeface="Calibri"/>
                <a:ea typeface=""/>
                <a:cs typeface=""/>
              </a:rPr>
              <a:t>C</a:t>
            </a:r>
            <a:r>
              <a:rPr lang="en-US" sz="1400" kern="0" baseline="-25000" noProof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,</a:t>
            </a:r>
            <a:r>
              <a:rPr lang="en-US" sz="1400" kern="0" baseline="-25000" noProof="0" dirty="0" err="1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Ɣ</a:t>
            </a:r>
            <a:r>
              <a:rPr lang="en-US" sz="1400" kern="0" baseline="-25000" noProof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)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48" name="Alternate Process 47"/>
          <p:cNvSpPr/>
          <p:nvPr/>
        </p:nvSpPr>
        <p:spPr>
          <a:xfrm>
            <a:off x="3716372" y="8761185"/>
            <a:ext cx="1195150" cy="690931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Parameter dependent prediction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903879" y="5310406"/>
            <a:ext cx="969" cy="12035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/>
          <p:cNvCxnSpPr>
            <a:endCxn id="47" idx="0"/>
          </p:cNvCxnSpPr>
          <p:nvPr/>
        </p:nvCxnSpPr>
        <p:spPr>
          <a:xfrm flipH="1">
            <a:off x="1703714" y="8370131"/>
            <a:ext cx="0" cy="35320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1" name="Elbow Connector 50"/>
          <p:cNvCxnSpPr/>
          <p:nvPr/>
        </p:nvCxnSpPr>
        <p:spPr>
          <a:xfrm>
            <a:off x="3534336" y="5783948"/>
            <a:ext cx="580690" cy="409628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2" name="Elbow Connector 51"/>
          <p:cNvCxnSpPr/>
          <p:nvPr/>
        </p:nvCxnSpPr>
        <p:spPr>
          <a:xfrm rot="10800000" flipV="1">
            <a:off x="1703058" y="5783947"/>
            <a:ext cx="594397" cy="397061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3" name="Straight Arrow Connector 52"/>
          <p:cNvCxnSpPr>
            <a:endCxn id="44" idx="2"/>
          </p:cNvCxnSpPr>
          <p:nvPr/>
        </p:nvCxnSpPr>
        <p:spPr>
          <a:xfrm>
            <a:off x="2308628" y="9100558"/>
            <a:ext cx="153459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>
          <a:xfrm flipV="1">
            <a:off x="3559367" y="9100558"/>
            <a:ext cx="180579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5" name="Elbow Connector 54"/>
          <p:cNvCxnSpPr>
            <a:stCxn id="46" idx="2"/>
            <a:endCxn id="44" idx="0"/>
          </p:cNvCxnSpPr>
          <p:nvPr/>
        </p:nvCxnSpPr>
        <p:spPr>
          <a:xfrm rot="5400000">
            <a:off x="3396340" y="7993835"/>
            <a:ext cx="185676" cy="95690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8" name="Right Brace 57"/>
          <p:cNvSpPr/>
          <p:nvPr/>
        </p:nvSpPr>
        <p:spPr>
          <a:xfrm rot="5400000">
            <a:off x="2740460" y="7776401"/>
            <a:ext cx="389471" cy="3952651"/>
          </a:xfrm>
          <a:prstGeom prst="rightBrace">
            <a:avLst>
              <a:gd name="adj1" fmla="val 38126"/>
              <a:gd name="adj2" fmla="val 50025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93596" y="4177989"/>
            <a:ext cx="318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SVM Training with Tuning</a:t>
            </a: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2455135" y="10053337"/>
            <a:ext cx="960120" cy="963084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Best</a:t>
            </a:r>
          </a:p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Model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42446" y="8773965"/>
            <a:ext cx="5343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1600" b="1" kern="0" dirty="0">
              <a:latin typeface="Calibri"/>
              <a:ea typeface=""/>
              <a:cs typeface=""/>
            </a:endParaRPr>
          </a:p>
        </p:txBody>
      </p:sp>
      <p:sp>
        <p:nvSpPr>
          <p:cNvPr id="63" name="Alternate Process 62"/>
          <p:cNvSpPr/>
          <p:nvPr/>
        </p:nvSpPr>
        <p:spPr>
          <a:xfrm>
            <a:off x="1055891" y="7211363"/>
            <a:ext cx="1241563" cy="25795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PCA</a:t>
            </a:r>
          </a:p>
        </p:txBody>
      </p:sp>
      <p:sp>
        <p:nvSpPr>
          <p:cNvPr id="64" name="Preparation 63"/>
          <p:cNvSpPr/>
          <p:nvPr/>
        </p:nvSpPr>
        <p:spPr>
          <a:xfrm>
            <a:off x="3349572" y="7029236"/>
            <a:ext cx="1329689" cy="637757"/>
          </a:xfrm>
          <a:prstGeom prst="flowChartPreparation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PCA</a:t>
            </a:r>
            <a:b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rotation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object</a:t>
            </a:r>
          </a:p>
        </p:txBody>
      </p:sp>
      <p:cxnSp>
        <p:nvCxnSpPr>
          <p:cNvPr id="65" name="Elbow Connector 64"/>
          <p:cNvCxnSpPr>
            <a:endCxn id="64" idx="1"/>
          </p:cNvCxnSpPr>
          <p:nvPr/>
        </p:nvCxnSpPr>
        <p:spPr>
          <a:xfrm flipV="1">
            <a:off x="2299528" y="7348115"/>
            <a:ext cx="1050044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66" name="Alternate Process 65"/>
          <p:cNvSpPr/>
          <p:nvPr/>
        </p:nvSpPr>
        <p:spPr>
          <a:xfrm>
            <a:off x="1051012" y="6225108"/>
            <a:ext cx="1277272" cy="62210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Batch Correction (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fSVA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)</a:t>
            </a:r>
          </a:p>
        </p:txBody>
      </p:sp>
      <p:sp>
        <p:nvSpPr>
          <p:cNvPr id="67" name="Preparation 66"/>
          <p:cNvSpPr/>
          <p:nvPr/>
        </p:nvSpPr>
        <p:spPr>
          <a:xfrm>
            <a:off x="3384168" y="6182180"/>
            <a:ext cx="1295093" cy="695236"/>
          </a:xfrm>
          <a:prstGeom prst="flowChartPreparation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Batch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correction object</a:t>
            </a:r>
          </a:p>
        </p:txBody>
      </p:sp>
      <p:cxnSp>
        <p:nvCxnSpPr>
          <p:cNvPr id="68" name="Elbow Connector 67"/>
          <p:cNvCxnSpPr/>
          <p:nvPr/>
        </p:nvCxnSpPr>
        <p:spPr>
          <a:xfrm rot="16200000" flipH="1">
            <a:off x="1547594" y="7028438"/>
            <a:ext cx="364147" cy="1702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9" name="Elbow Connector 68"/>
          <p:cNvCxnSpPr>
            <a:endCxn id="64" idx="0"/>
          </p:cNvCxnSpPr>
          <p:nvPr/>
        </p:nvCxnSpPr>
        <p:spPr>
          <a:xfrm rot="16200000" flipH="1">
            <a:off x="3938506" y="6953325"/>
            <a:ext cx="151820" cy="1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70" name="Elbow Connector 69"/>
          <p:cNvCxnSpPr/>
          <p:nvPr/>
        </p:nvCxnSpPr>
        <p:spPr>
          <a:xfrm flipV="1">
            <a:off x="2334124" y="6536162"/>
            <a:ext cx="1050044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1" name="Elbow Connector 70"/>
          <p:cNvCxnSpPr>
            <a:endCxn id="45" idx="0"/>
          </p:cNvCxnSpPr>
          <p:nvPr/>
        </p:nvCxnSpPr>
        <p:spPr>
          <a:xfrm rot="16200000" flipH="1">
            <a:off x="1575383" y="7623818"/>
            <a:ext cx="241893" cy="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74" name="Elbow Connector 73"/>
          <p:cNvCxnSpPr>
            <a:stCxn id="64" idx="2"/>
            <a:endCxn id="46" idx="0"/>
          </p:cNvCxnSpPr>
          <p:nvPr/>
        </p:nvCxnSpPr>
        <p:spPr>
          <a:xfrm rot="5400000">
            <a:off x="3955508" y="7725902"/>
            <a:ext cx="117818" cy="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85" name="Alternate Process 84"/>
          <p:cNvSpPr/>
          <p:nvPr/>
        </p:nvSpPr>
        <p:spPr>
          <a:xfrm>
            <a:off x="5806313" y="4870872"/>
            <a:ext cx="1894390" cy="79213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PCA</a:t>
            </a:r>
          </a:p>
        </p:txBody>
      </p:sp>
      <p:cxnSp>
        <p:nvCxnSpPr>
          <p:cNvPr id="86" name="Elbow Connector 85"/>
          <p:cNvCxnSpPr/>
          <p:nvPr/>
        </p:nvCxnSpPr>
        <p:spPr>
          <a:xfrm rot="16200000" flipH="1">
            <a:off x="6570584" y="4687946"/>
            <a:ext cx="364147" cy="1702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87" name="Elbow Connector 86"/>
          <p:cNvCxnSpPr/>
          <p:nvPr/>
        </p:nvCxnSpPr>
        <p:spPr>
          <a:xfrm flipV="1">
            <a:off x="7702164" y="5310406"/>
            <a:ext cx="630075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00" name="Elbow Connector 99"/>
          <p:cNvCxnSpPr>
            <a:stCxn id="39" idx="0"/>
            <a:endCxn id="25" idx="0"/>
          </p:cNvCxnSpPr>
          <p:nvPr/>
        </p:nvCxnSpPr>
        <p:spPr>
          <a:xfrm rot="10800000" flipH="1" flipV="1">
            <a:off x="5666009" y="3054218"/>
            <a:ext cx="1246669" cy="3995061"/>
          </a:xfrm>
          <a:prstGeom prst="bentConnector4">
            <a:avLst>
              <a:gd name="adj1" fmla="val -18337"/>
              <a:gd name="adj2" fmla="val 7258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ound Diagonal Corner Rectangle 1"/>
          <p:cNvSpPr/>
          <p:nvPr/>
        </p:nvSpPr>
        <p:spPr>
          <a:xfrm>
            <a:off x="4950755" y="8943242"/>
            <a:ext cx="5270500" cy="2491861"/>
          </a:xfrm>
          <a:prstGeom prst="round2Diag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b="1" kern="0" dirty="0">
                <a:solidFill>
                  <a:schemeClr val="tx1"/>
                </a:solidFill>
              </a:rPr>
              <a:t>For each model </a:t>
            </a:r>
            <a:r>
              <a:rPr lang="en-US" sz="1600" kern="0" dirty="0">
                <a:solidFill>
                  <a:schemeClr val="tx1"/>
                </a:solidFill>
              </a:rPr>
              <a:t>10 train tune data division was generated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In SVM </a:t>
            </a:r>
            <a:r>
              <a:rPr lang="en-US" sz="1600" kern="0" dirty="0" smtClean="0">
                <a:solidFill>
                  <a:schemeClr val="tx1"/>
                </a:solidFill>
              </a:rPr>
              <a:t>- Linear kernel; 	31 x cost</a:t>
            </a:r>
            <a:endParaRPr lang="en-US" sz="1600" kern="0" dirty="0">
              <a:solidFill>
                <a:schemeClr val="tx1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In SVM </a:t>
            </a:r>
            <a:r>
              <a:rPr lang="en-US" sz="1600" kern="0" dirty="0" smtClean="0">
                <a:solidFill>
                  <a:schemeClr val="tx1"/>
                </a:solidFill>
              </a:rPr>
              <a:t>- Radial kernel:	31 x cost, 55 x gamma</a:t>
            </a:r>
            <a:endParaRPr lang="en-US" sz="1600" kern="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kern="0" dirty="0">
                <a:solidFill>
                  <a:schemeClr val="tx1"/>
                </a:solidFill>
              </a:rPr>
              <a:t>In SVM </a:t>
            </a:r>
            <a:r>
              <a:rPr lang="en-US" sz="1600" kern="0" dirty="0" smtClean="0">
                <a:solidFill>
                  <a:schemeClr val="tx1"/>
                </a:solidFill>
              </a:rPr>
              <a:t>- Sigmoid kernel: 	31 x cost, 55 x </a:t>
            </a:r>
            <a:r>
              <a:rPr lang="en-US" sz="1600" kern="0" dirty="0">
                <a:solidFill>
                  <a:schemeClr val="tx1"/>
                </a:solidFill>
              </a:rPr>
              <a:t>gamma </a:t>
            </a:r>
            <a:endParaRPr lang="en-US" sz="1600" kern="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kern="0" smtClean="0">
                <a:solidFill>
                  <a:schemeClr val="tx1"/>
                </a:solidFill>
              </a:rPr>
              <a:t>In RF:	7 </a:t>
            </a:r>
            <a:r>
              <a:rPr lang="en-US" sz="1600" kern="0" dirty="0" smtClean="0">
                <a:solidFill>
                  <a:schemeClr val="tx1"/>
                </a:solidFill>
              </a:rPr>
              <a:t>x </a:t>
            </a:r>
            <a:r>
              <a:rPr lang="en-US" sz="1600" kern="0" dirty="0" err="1" smtClean="0">
                <a:solidFill>
                  <a:schemeClr val="tx1"/>
                </a:solidFill>
              </a:rPr>
              <a:t>mtry</a:t>
            </a:r>
            <a:r>
              <a:rPr lang="en-US" sz="1600" kern="0" dirty="0">
                <a:solidFill>
                  <a:schemeClr val="tx1"/>
                </a:solidFill>
              </a:rPr>
              <a:t>, 5 </a:t>
            </a:r>
            <a:r>
              <a:rPr lang="en-US" sz="1600" kern="0" dirty="0" smtClean="0">
                <a:solidFill>
                  <a:schemeClr val="tx1"/>
                </a:solidFill>
              </a:rPr>
              <a:t>x </a:t>
            </a:r>
            <a:r>
              <a:rPr lang="en-US" sz="1600" kern="0" dirty="0" err="1">
                <a:solidFill>
                  <a:schemeClr val="tx1"/>
                </a:solidFill>
              </a:rPr>
              <a:t>nodesize</a:t>
            </a:r>
            <a:r>
              <a:rPr lang="en-US" sz="1600" kern="0" dirty="0">
                <a:solidFill>
                  <a:schemeClr val="tx1"/>
                </a:solidFill>
              </a:rPr>
              <a:t>, 3 </a:t>
            </a:r>
            <a:r>
              <a:rPr lang="en-US" sz="1600" kern="0" dirty="0" smtClean="0">
                <a:solidFill>
                  <a:schemeClr val="tx1"/>
                </a:solidFill>
              </a:rPr>
              <a:t>x </a:t>
            </a:r>
            <a:r>
              <a:rPr lang="en-US" sz="1600" kern="0" dirty="0" err="1">
                <a:solidFill>
                  <a:schemeClr val="tx1"/>
                </a:solidFill>
              </a:rPr>
              <a:t>ntree</a:t>
            </a:r>
            <a:r>
              <a:rPr lang="en-US" sz="1600" kern="0" dirty="0">
                <a:solidFill>
                  <a:schemeClr val="tx1"/>
                </a:solidFill>
              </a:rPr>
              <a:t> </a:t>
            </a:r>
            <a:r>
              <a:rPr lang="en-US" sz="1600" kern="0" dirty="0" smtClean="0">
                <a:solidFill>
                  <a:schemeClr val="tx1"/>
                </a:solidFill>
              </a:rPr>
              <a:t>values</a:t>
            </a:r>
            <a:endParaRPr lang="en-US" sz="16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84394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4686057-756B-604E-8FB6-A1482BF81089}" vid="{F67C95DB-7D05-E643-B053-366C81FA61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90</TotalTime>
  <Words>251</Words>
  <Application>Microsoft Macintosh PowerPoint</Application>
  <PresentationFormat>Custom</PresentationFormat>
  <Paragraphs>106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Andale Mono</vt:lpstr>
      <vt:lpstr>Calibri</vt:lpstr>
      <vt:lpstr>Calibri Light</vt:lpstr>
      <vt:lpstr>Arial</vt:lpstr>
      <vt:lpstr>Theme1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21</cp:revision>
  <dcterms:created xsi:type="dcterms:W3CDTF">2016-10-27T06:05:51Z</dcterms:created>
  <dcterms:modified xsi:type="dcterms:W3CDTF">2017-03-20T21:21:35Z</dcterms:modified>
</cp:coreProperties>
</file>