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0972800" cy="118872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1"/>
    <p:restoredTop sz="94715"/>
  </p:normalViewPr>
  <p:slideViewPr>
    <p:cSldViewPr snapToGrid="0" snapToObjects="1">
      <p:cViewPr>
        <p:scale>
          <a:sx n="100" d="100"/>
          <a:sy n="100" d="100"/>
        </p:scale>
        <p:origin x="1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A0DF-E67B-874F-B4A4-3E5F3D83D257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46FB-0538-0F4B-B82E-94DE4E36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45429"/>
            <a:ext cx="9326880" cy="413850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43533"/>
            <a:ext cx="8229600" cy="28699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32883"/>
            <a:ext cx="236601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32883"/>
            <a:ext cx="6960870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963549"/>
            <a:ext cx="9464040" cy="49447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955072"/>
            <a:ext cx="9464040" cy="26003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164417"/>
            <a:ext cx="46634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164417"/>
            <a:ext cx="46634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2886"/>
            <a:ext cx="946404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14016"/>
            <a:ext cx="4642008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342130"/>
            <a:ext cx="4642008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14016"/>
            <a:ext cx="4664869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342130"/>
            <a:ext cx="4664869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11539"/>
            <a:ext cx="5554980" cy="8447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11539"/>
            <a:ext cx="5554980" cy="84476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32886"/>
            <a:ext cx="9464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164417"/>
            <a:ext cx="9464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ular Callout 61"/>
          <p:cNvSpPr/>
          <p:nvPr/>
        </p:nvSpPr>
        <p:spPr>
          <a:xfrm>
            <a:off x="55002" y="7501840"/>
            <a:ext cx="4895753" cy="4906498"/>
          </a:xfrm>
          <a:prstGeom prst="wedgeRoundRectCallout">
            <a:avLst>
              <a:gd name="adj1" fmla="val 99803"/>
              <a:gd name="adj2" fmla="val -503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3979030"/>
            <a:ext cx="3847375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1723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2"/>
            <a:endCxn id="5" idx="0"/>
          </p:cNvCxnSpPr>
          <p:nvPr/>
        </p:nvCxnSpPr>
        <p:spPr>
          <a:xfrm rot="16200000" flipH="1">
            <a:off x="2390658" y="2627838"/>
            <a:ext cx="1088994" cy="8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769452" y="1234279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5113" y="4253892"/>
            <a:ext cx="5330420" cy="7053726"/>
            <a:chOff x="4284806" y="701418"/>
            <a:chExt cx="4816545" cy="5868184"/>
          </a:xfrm>
        </p:grpSpPr>
        <p:sp>
          <p:nvSpPr>
            <p:cNvPr id="11" name="Oval 10"/>
            <p:cNvSpPr/>
            <p:nvPr/>
          </p:nvSpPr>
          <p:spPr>
            <a:xfrm>
              <a:off x="6938379" y="5448506"/>
              <a:ext cx="1066800" cy="990600"/>
            </a:xfrm>
            <a:prstGeom prst="ellips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Semi-random data division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(Protect sub sample ratios)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Alternate Process 12"/>
            <p:cNvSpPr/>
            <p:nvPr/>
          </p:nvSpPr>
          <p:spPr>
            <a:xfrm>
              <a:off x="4710848" y="1792154"/>
              <a:ext cx="126395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4566005" y="3602497"/>
              <a:ext cx="1711763" cy="659001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</a:p>
          </p:txBody>
        </p:sp>
        <p:cxnSp>
          <p:nvCxnSpPr>
            <p:cNvPr id="16" name="Curved Connector 12"/>
            <p:cNvCxnSpPr/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" name="Curved Connector 13"/>
            <p:cNvCxnSpPr/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" name="Curved Connector 12"/>
            <p:cNvCxnSpPr/>
            <p:nvPr/>
          </p:nvCxnSpPr>
          <p:spPr>
            <a:xfrm rot="16200000" flipH="1">
              <a:off x="5165296" y="2575193"/>
              <a:ext cx="413621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" name="Preparation 18"/>
            <p:cNvSpPr/>
            <p:nvPr/>
          </p:nvSpPr>
          <p:spPr>
            <a:xfrm>
              <a:off x="6848435" y="352613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rotation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object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6277768" y="3944009"/>
              <a:ext cx="570667" cy="5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" name="Curved Connector 12"/>
            <p:cNvCxnSpPr/>
            <p:nvPr/>
          </p:nvCxnSpPr>
          <p:spPr>
            <a:xfrm rot="16200000" flipH="1">
              <a:off x="5484598" y="4198786"/>
              <a:ext cx="251462" cy="376884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" name="Alternate Process 21"/>
            <p:cNvSpPr/>
            <p:nvPr/>
          </p:nvSpPr>
          <p:spPr>
            <a:xfrm>
              <a:off x="4872683" y="4512960"/>
              <a:ext cx="1852176" cy="649168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23" name="Alternate Process 22"/>
            <p:cNvSpPr/>
            <p:nvPr/>
          </p:nvSpPr>
          <p:spPr>
            <a:xfrm>
              <a:off x="7185664" y="4580079"/>
              <a:ext cx="174216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Test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cxnSp>
          <p:nvCxnSpPr>
            <p:cNvPr id="24" name="Curved Connector 12"/>
            <p:cNvCxnSpPr/>
            <p:nvPr/>
          </p:nvCxnSpPr>
          <p:spPr>
            <a:xfrm rot="16200000" flipH="1">
              <a:off x="7695166" y="4218500"/>
              <a:ext cx="217159" cy="50599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5" name="Alternate Process 24"/>
            <p:cNvSpPr/>
            <p:nvPr/>
          </p:nvSpPr>
          <p:spPr>
            <a:xfrm>
              <a:off x="4314339" y="5414773"/>
              <a:ext cx="2502746" cy="1154829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 SVM 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lang="en-US" sz="1600" b="1" kern="0" noProof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With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tuning whenever possible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eps regression or C classification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Radial Kernel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 </a:t>
              </a:r>
            </a:p>
          </p:txBody>
        </p:sp>
        <p:cxnSp>
          <p:nvCxnSpPr>
            <p:cNvPr id="26" name="Curved Connector 12"/>
            <p:cNvCxnSpPr/>
            <p:nvPr/>
          </p:nvCxnSpPr>
          <p:spPr>
            <a:xfrm rot="5400000">
              <a:off x="5502598" y="5225239"/>
              <a:ext cx="252649" cy="1264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Curved Connector 12"/>
            <p:cNvCxnSpPr/>
            <p:nvPr/>
          </p:nvCxnSpPr>
          <p:spPr>
            <a:xfrm flipV="1">
              <a:off x="6817085" y="5943806"/>
              <a:ext cx="121293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Curved Connector 12"/>
            <p:cNvCxnSpPr/>
            <p:nvPr/>
          </p:nvCxnSpPr>
          <p:spPr>
            <a:xfrm rot="5400000">
              <a:off x="7618165" y="5009925"/>
              <a:ext cx="292194" cy="58496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9" name="Alternate Process 28"/>
            <p:cNvSpPr/>
            <p:nvPr/>
          </p:nvSpPr>
          <p:spPr>
            <a:xfrm>
              <a:off x="8156004" y="5629656"/>
              <a:ext cx="915258" cy="6309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18288" rIns="18288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Prediction</a:t>
              </a:r>
            </a:p>
          </p:txBody>
        </p:sp>
        <p:cxnSp>
          <p:nvCxnSpPr>
            <p:cNvPr id="30" name="Curved Connector 12"/>
            <p:cNvCxnSpPr/>
            <p:nvPr/>
          </p:nvCxnSpPr>
          <p:spPr>
            <a:xfrm>
              <a:off x="8014896" y="5943600"/>
              <a:ext cx="141108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rgbClr val="F79646">
                <a:lumMod val="60000"/>
                <a:lumOff val="40000"/>
                <a:alpha val="50000"/>
              </a:srgbClr>
            </a:solidFill>
            <a:ln w="28575" cap="flat" cmpd="sng" algn="ctr">
              <a:solidFill>
                <a:srgbClr val="E46C0A"/>
              </a:solidFill>
              <a:prstDash val="solid"/>
            </a:ln>
            <a:effectLst/>
          </p:spPr>
          <p:txBody>
            <a:bodyPr lIns="18288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Recalculate 50 times</a:t>
              </a:r>
            </a:p>
          </p:txBody>
        </p:sp>
        <p:sp>
          <p:nvSpPr>
            <p:cNvPr id="33" name="Alternate Process 32"/>
            <p:cNvSpPr/>
            <p:nvPr/>
          </p:nvSpPr>
          <p:spPr>
            <a:xfrm>
              <a:off x="4561596" y="2782005"/>
              <a:ext cx="1717504" cy="517548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 Correction (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fSVA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)</a:t>
              </a:r>
            </a:p>
          </p:txBody>
        </p:sp>
        <p:sp>
          <p:nvSpPr>
            <p:cNvPr id="34" name="Preparation 33"/>
            <p:cNvSpPr/>
            <p:nvPr/>
          </p:nvSpPr>
          <p:spPr>
            <a:xfrm>
              <a:off x="6848435" y="258142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correction object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6200000" flipH="1">
              <a:off x="5269646" y="3450255"/>
              <a:ext cx="302944" cy="1538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rot="5400000">
              <a:off x="7667392" y="2251742"/>
              <a:ext cx="213037" cy="44632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>
            <a:xfrm rot="5400000">
              <a:off x="7502521" y="3477456"/>
              <a:ext cx="107924" cy="0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>
            <a:xfrm flipV="1">
              <a:off x="6279101" y="2999817"/>
              <a:ext cx="569334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 rot="16200000">
              <a:off x="4251186" y="1952319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409254" y="4690564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82908" y="7442585"/>
            <a:ext cx="1876606" cy="857644"/>
            <a:chOff x="1041919" y="3762817"/>
            <a:chExt cx="1876606" cy="857644"/>
          </a:xfrm>
        </p:grpSpPr>
        <p:sp>
          <p:nvSpPr>
            <p:cNvPr id="56" name="Alternate Process 55"/>
            <p:cNvSpPr/>
            <p:nvPr/>
          </p:nvSpPr>
          <p:spPr>
            <a:xfrm>
              <a:off x="1282990" y="3840883"/>
              <a:ext cx="1635535" cy="65995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34482" y="4070254"/>
              <a:ext cx="857644" cy="242770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43" name="Alternate Process 42"/>
          <p:cNvSpPr/>
          <p:nvPr/>
        </p:nvSpPr>
        <p:spPr>
          <a:xfrm>
            <a:off x="2297454" y="8300959"/>
            <a:ext cx="1236882" cy="706377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Random data division *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462087" y="9871568"/>
            <a:ext cx="1197216" cy="1201928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 defTabSz="914360"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  <a:r>
              <a:rPr lang="mr-IN" sz="1400" b="1" kern="0" baseline="-25000" dirty="0" smtClean="0">
                <a:solidFill>
                  <a:prstClr val="black"/>
                </a:solidFill>
                <a:cs typeface=""/>
              </a:rPr>
              <a:t>(C,Ɣ</a:t>
            </a:r>
            <a:r>
              <a:rPr lang="en-US" sz="1400" b="1" kern="0" baseline="-25000" dirty="0" smtClean="0">
                <a:solidFill>
                  <a:prstClr val="black"/>
                </a:solidFill>
                <a:cs typeface=""/>
              </a:rPr>
              <a:t>, </a:t>
            </a:r>
            <a:r>
              <a:rPr lang="en-US" sz="1400" b="1" kern="0" baseline="-25000" dirty="0" err="1" smtClean="0">
                <a:solidFill>
                  <a:prstClr val="black"/>
                </a:solidFill>
                <a:cs typeface=""/>
              </a:rPr>
              <a:t>fea</a:t>
            </a:r>
            <a:r>
              <a:rPr lang="mr-IN" sz="1400" b="1" kern="0" baseline="-25000" dirty="0" smtClean="0">
                <a:solidFill>
                  <a:prstClr val="black"/>
                </a:solidFill>
                <a:cs typeface=""/>
              </a:rPr>
              <a:t>)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5" name="Alternate Process 44"/>
          <p:cNvSpPr/>
          <p:nvPr/>
        </p:nvSpPr>
        <p:spPr>
          <a:xfrm>
            <a:off x="1077830" y="9051209"/>
            <a:ext cx="1250454" cy="593834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60%</a:t>
            </a:r>
          </a:p>
        </p:txBody>
      </p:sp>
      <p:sp>
        <p:nvSpPr>
          <p:cNvPr id="46" name="Alternate Process 45"/>
          <p:cNvSpPr/>
          <p:nvPr/>
        </p:nvSpPr>
        <p:spPr>
          <a:xfrm>
            <a:off x="3518869" y="9063776"/>
            <a:ext cx="1192313" cy="594636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Tune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sp>
        <p:nvSpPr>
          <p:cNvPr id="47" name="Alternate Process 46"/>
          <p:cNvSpPr/>
          <p:nvPr/>
        </p:nvSpPr>
        <p:spPr>
          <a:xfrm>
            <a:off x="1093103" y="10029778"/>
            <a:ext cx="1221222" cy="801746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(</a:t>
            </a:r>
            <a:r>
              <a:rPr lang="en-US" sz="1400" kern="0" baseline="-2500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C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Ɣ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 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fea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716372" y="10067629"/>
            <a:ext cx="1195150" cy="690931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Parameter dependent prediction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903879" y="8180606"/>
            <a:ext cx="969" cy="1203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 flipH="1">
            <a:off x="1703714" y="9676575"/>
            <a:ext cx="0" cy="35320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>
          <a:xfrm>
            <a:off x="3534336" y="8654148"/>
            <a:ext cx="580690" cy="409628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2" name="Elbow Connector 51"/>
          <p:cNvCxnSpPr/>
          <p:nvPr/>
        </p:nvCxnSpPr>
        <p:spPr>
          <a:xfrm rot="10800000" flipV="1">
            <a:off x="1703058" y="8654147"/>
            <a:ext cx="594397" cy="3970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>
            <a:endCxn id="44" idx="2"/>
          </p:cNvCxnSpPr>
          <p:nvPr/>
        </p:nvCxnSpPr>
        <p:spPr>
          <a:xfrm>
            <a:off x="2308628" y="10407002"/>
            <a:ext cx="153459" cy="655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V="1">
            <a:off x="3559367" y="10407002"/>
            <a:ext cx="18057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Elbow Connector 54"/>
          <p:cNvCxnSpPr/>
          <p:nvPr/>
        </p:nvCxnSpPr>
        <p:spPr>
          <a:xfrm rot="5400000">
            <a:off x="3485468" y="9242010"/>
            <a:ext cx="213157" cy="104596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" name="Right Brace 57"/>
          <p:cNvSpPr/>
          <p:nvPr/>
        </p:nvSpPr>
        <p:spPr>
          <a:xfrm rot="5400000">
            <a:off x="2740460" y="9082845"/>
            <a:ext cx="389471" cy="3952651"/>
          </a:xfrm>
          <a:prstGeom prst="rightBrace">
            <a:avLst>
              <a:gd name="adj1" fmla="val 38126"/>
              <a:gd name="adj2" fmla="val 5002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27401" y="6795004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SVM Training with Tuning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455135" y="11359781"/>
            <a:ext cx="960120" cy="963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Best</a:t>
            </a:r>
          </a:p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1946668" y="9429105"/>
            <a:ext cx="4942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kern="0" spc="300" dirty="0">
                <a:solidFill>
                  <a:prstClr val="black"/>
                </a:solidFill>
              </a:rPr>
              <a:t>5</a:t>
            </a:r>
            <a:r>
              <a:rPr lang="en-US" sz="2000" b="1" kern="0" spc="300" dirty="0" smtClean="0">
                <a:solidFill>
                  <a:prstClr val="black"/>
                </a:solidFill>
              </a:rPr>
              <a:t> runs for </a:t>
            </a:r>
          </a:p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5 x 5 parameter space x </a:t>
            </a:r>
          </a:p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165 (for feature search)</a:t>
            </a:r>
            <a:endParaRPr lang="en-US" sz="2000" b="1" kern="0" spc="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5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5113" y="1383692"/>
            <a:ext cx="5330420" cy="7053726"/>
            <a:chOff x="4284806" y="701418"/>
            <a:chExt cx="4816545" cy="5868184"/>
          </a:xfrm>
        </p:grpSpPr>
        <p:sp>
          <p:nvSpPr>
            <p:cNvPr id="11" name="Oval 10"/>
            <p:cNvSpPr/>
            <p:nvPr/>
          </p:nvSpPr>
          <p:spPr>
            <a:xfrm>
              <a:off x="6938379" y="5448506"/>
              <a:ext cx="1066800" cy="990600"/>
            </a:xfrm>
            <a:prstGeom prst="ellips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Semi-random data division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(Protect sub sample ratios)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Alternate Process 12"/>
            <p:cNvSpPr/>
            <p:nvPr/>
          </p:nvSpPr>
          <p:spPr>
            <a:xfrm>
              <a:off x="4710848" y="1792154"/>
              <a:ext cx="126395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4566005" y="3602497"/>
              <a:ext cx="1711763" cy="659001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</a:p>
          </p:txBody>
        </p:sp>
        <p:cxnSp>
          <p:nvCxnSpPr>
            <p:cNvPr id="16" name="Curved Connector 12"/>
            <p:cNvCxnSpPr/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" name="Curved Connector 13"/>
            <p:cNvCxnSpPr/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" name="Curved Connector 12"/>
            <p:cNvCxnSpPr/>
            <p:nvPr/>
          </p:nvCxnSpPr>
          <p:spPr>
            <a:xfrm rot="16200000" flipH="1">
              <a:off x="5165296" y="2575193"/>
              <a:ext cx="413621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" name="Preparation 18"/>
            <p:cNvSpPr/>
            <p:nvPr/>
          </p:nvSpPr>
          <p:spPr>
            <a:xfrm>
              <a:off x="6848435" y="352613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rotation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object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6277768" y="3944009"/>
              <a:ext cx="570667" cy="5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" name="Curved Connector 12"/>
            <p:cNvCxnSpPr/>
            <p:nvPr/>
          </p:nvCxnSpPr>
          <p:spPr>
            <a:xfrm rot="16200000" flipH="1">
              <a:off x="5484598" y="4198786"/>
              <a:ext cx="251462" cy="376884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" name="Alternate Process 21"/>
            <p:cNvSpPr/>
            <p:nvPr/>
          </p:nvSpPr>
          <p:spPr>
            <a:xfrm>
              <a:off x="4872683" y="4512960"/>
              <a:ext cx="1852176" cy="649168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23" name="Alternate Process 22"/>
            <p:cNvSpPr/>
            <p:nvPr/>
          </p:nvSpPr>
          <p:spPr>
            <a:xfrm>
              <a:off x="7185664" y="4580079"/>
              <a:ext cx="174216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Test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cxnSp>
          <p:nvCxnSpPr>
            <p:cNvPr id="24" name="Curved Connector 12"/>
            <p:cNvCxnSpPr/>
            <p:nvPr/>
          </p:nvCxnSpPr>
          <p:spPr>
            <a:xfrm rot="16200000" flipH="1">
              <a:off x="7695166" y="4218500"/>
              <a:ext cx="217159" cy="50599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5" name="Alternate Process 24"/>
            <p:cNvSpPr/>
            <p:nvPr/>
          </p:nvSpPr>
          <p:spPr>
            <a:xfrm>
              <a:off x="4314339" y="5414773"/>
              <a:ext cx="2502746" cy="1154829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 SVM 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 Classification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Radial Kernel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 </a:t>
              </a:r>
              <a:endParaRPr lang="en-US" sz="12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cxnSp>
          <p:nvCxnSpPr>
            <p:cNvPr id="26" name="Curved Connector 12"/>
            <p:cNvCxnSpPr/>
            <p:nvPr/>
          </p:nvCxnSpPr>
          <p:spPr>
            <a:xfrm rot="5400000">
              <a:off x="5502598" y="5225239"/>
              <a:ext cx="252649" cy="1264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Curved Connector 12"/>
            <p:cNvCxnSpPr/>
            <p:nvPr/>
          </p:nvCxnSpPr>
          <p:spPr>
            <a:xfrm flipV="1">
              <a:off x="6817085" y="5943806"/>
              <a:ext cx="121293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Curved Connector 12"/>
            <p:cNvCxnSpPr/>
            <p:nvPr/>
          </p:nvCxnSpPr>
          <p:spPr>
            <a:xfrm rot="5400000">
              <a:off x="7618165" y="5009925"/>
              <a:ext cx="292194" cy="58496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9" name="Alternate Process 28"/>
            <p:cNvSpPr/>
            <p:nvPr/>
          </p:nvSpPr>
          <p:spPr>
            <a:xfrm>
              <a:off x="8156004" y="5629656"/>
              <a:ext cx="915258" cy="6309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18288" rIns="18288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Prediction</a:t>
              </a:r>
            </a:p>
          </p:txBody>
        </p:sp>
        <p:cxnSp>
          <p:nvCxnSpPr>
            <p:cNvPr id="30" name="Curved Connector 12"/>
            <p:cNvCxnSpPr/>
            <p:nvPr/>
          </p:nvCxnSpPr>
          <p:spPr>
            <a:xfrm>
              <a:off x="8014896" y="5943600"/>
              <a:ext cx="141108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rgbClr val="F79646">
                <a:lumMod val="60000"/>
                <a:lumOff val="40000"/>
                <a:alpha val="50000"/>
              </a:srgbClr>
            </a:solidFill>
            <a:ln w="28575" cap="flat" cmpd="sng" algn="ctr">
              <a:solidFill>
                <a:srgbClr val="E46C0A"/>
              </a:solidFill>
              <a:prstDash val="solid"/>
            </a:ln>
            <a:effectLst/>
          </p:spPr>
          <p:txBody>
            <a:bodyPr lIns="18288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Recalculate 1000 times</a:t>
              </a:r>
            </a:p>
          </p:txBody>
        </p:sp>
        <p:sp>
          <p:nvSpPr>
            <p:cNvPr id="33" name="Alternate Process 32"/>
            <p:cNvSpPr/>
            <p:nvPr/>
          </p:nvSpPr>
          <p:spPr>
            <a:xfrm>
              <a:off x="4561596" y="2782005"/>
              <a:ext cx="1717504" cy="517548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 Correction (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fSVA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)</a:t>
              </a:r>
            </a:p>
          </p:txBody>
        </p:sp>
        <p:sp>
          <p:nvSpPr>
            <p:cNvPr id="34" name="Preparation 33"/>
            <p:cNvSpPr/>
            <p:nvPr/>
          </p:nvSpPr>
          <p:spPr>
            <a:xfrm>
              <a:off x="6848435" y="258142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correction object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6200000" flipH="1">
              <a:off x="5269646" y="3450255"/>
              <a:ext cx="302944" cy="1538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rot="5400000">
              <a:off x="7667392" y="2251742"/>
              <a:ext cx="213037" cy="44632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>
            <a:xfrm rot="5400000">
              <a:off x="7502521" y="3477456"/>
              <a:ext cx="107924" cy="0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>
            <a:xfrm flipV="1">
              <a:off x="6279101" y="2999817"/>
              <a:ext cx="569334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 rot="16200000">
              <a:off x="4251186" y="1952319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409254" y="4690564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48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ular Callout 61"/>
          <p:cNvSpPr/>
          <p:nvPr/>
        </p:nvSpPr>
        <p:spPr>
          <a:xfrm>
            <a:off x="4864" y="3568660"/>
            <a:ext cx="4899506" cy="8232573"/>
          </a:xfrm>
          <a:prstGeom prst="wedgeRoundRectCallout">
            <a:avLst>
              <a:gd name="adj1" fmla="val 58421"/>
              <a:gd name="adj2" fmla="val 2455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DeSeq2, log transform.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8431794" y="7089828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12" name="Alternate Process 11"/>
          <p:cNvSpPr/>
          <p:nvPr/>
        </p:nvSpPr>
        <p:spPr>
          <a:xfrm>
            <a:off x="6747804" y="1842188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 sample ratios)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Alternate Process 12"/>
          <p:cNvSpPr/>
          <p:nvPr/>
        </p:nvSpPr>
        <p:spPr>
          <a:xfrm>
            <a:off x="5966609" y="2694788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14" name="Alternate Process 13"/>
          <p:cNvSpPr/>
          <p:nvPr/>
        </p:nvSpPr>
        <p:spPr>
          <a:xfrm>
            <a:off x="8987100" y="2694789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16" name="Curved Connector 12"/>
          <p:cNvCxnSpPr/>
          <p:nvPr/>
        </p:nvCxnSpPr>
        <p:spPr>
          <a:xfrm rot="5400000">
            <a:off x="7527318" y="2372929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7" name="Curved Connector 13"/>
          <p:cNvCxnSpPr/>
          <p:nvPr/>
        </p:nvCxnSpPr>
        <p:spPr>
          <a:xfrm rot="16200000" flipH="1">
            <a:off x="8338157" y="2392170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8" name="Curved Connector 12"/>
          <p:cNvCxnSpPr/>
          <p:nvPr/>
        </p:nvCxnSpPr>
        <p:spPr>
          <a:xfrm rot="16200000" flipH="1">
            <a:off x="6449824" y="3636023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9" name="Preparation 18"/>
          <p:cNvSpPr/>
          <p:nvPr/>
        </p:nvSpPr>
        <p:spPr>
          <a:xfrm>
            <a:off x="8332239" y="4779084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23" name="Alternate Process 22"/>
          <p:cNvSpPr/>
          <p:nvPr/>
        </p:nvSpPr>
        <p:spPr>
          <a:xfrm>
            <a:off x="8705461" y="6045954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24" name="Curved Connector 12"/>
          <p:cNvCxnSpPr/>
          <p:nvPr/>
        </p:nvCxnSpPr>
        <p:spPr>
          <a:xfrm rot="16200000" flipH="1">
            <a:off x="9258971" y="5635446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5" name="Alternate Process 24"/>
          <p:cNvSpPr/>
          <p:nvPr/>
        </p:nvSpPr>
        <p:spPr>
          <a:xfrm>
            <a:off x="5362697" y="7049280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b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 SVM + RF </a:t>
            </a:r>
            <a:r>
              <a:rPr lang="en-US" sz="1600" b="1" kern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w</a:t>
            </a:r>
            <a:r>
              <a:rPr lang="en-US" sz="1600" b="1" kern="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ith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Linear,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</a:t>
            </a:r>
            <a:r>
              <a:rPr lang="en-US" sz="1200" kern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r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adial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, sigmoid kernel or RF</a:t>
            </a:r>
          </a:p>
        </p:txBody>
      </p:sp>
      <p:cxnSp>
        <p:nvCxnSpPr>
          <p:cNvPr id="27" name="Curved Connector 12"/>
          <p:cNvCxnSpPr/>
          <p:nvPr/>
        </p:nvCxnSpPr>
        <p:spPr>
          <a:xfrm flipV="1">
            <a:off x="8297561" y="7685194"/>
            <a:ext cx="134235" cy="0"/>
          </a:xfrm>
          <a:prstGeom prst="bentConnector3">
            <a:avLst>
              <a:gd name="adj1" fmla="val -11083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8" name="Curved Connector 12"/>
          <p:cNvCxnSpPr/>
          <p:nvPr/>
        </p:nvCxnSpPr>
        <p:spPr>
          <a:xfrm rot="5400000">
            <a:off x="9170178" y="6590527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9" name="Alternate Process 28"/>
          <p:cNvSpPr/>
          <p:nvPr/>
        </p:nvSpPr>
        <p:spPr>
          <a:xfrm>
            <a:off x="9779327" y="7307577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30" name="Curved Connector 12"/>
          <p:cNvCxnSpPr/>
          <p:nvPr/>
        </p:nvCxnSpPr>
        <p:spPr>
          <a:xfrm>
            <a:off x="9623165" y="7684947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5066422" y="1757207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66422" y="1383693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</a:t>
            </a:r>
            <a:r>
              <a:rPr lang="en-US" sz="2000" b="1" kern="0" dirty="0" smtClean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times</a:t>
            </a:r>
          </a:p>
        </p:txBody>
      </p:sp>
      <p:sp>
        <p:nvSpPr>
          <p:cNvPr id="33" name="Alternate Process 32"/>
          <p:cNvSpPr/>
          <p:nvPr/>
        </p:nvSpPr>
        <p:spPr>
          <a:xfrm>
            <a:off x="5801424" y="3884618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34" name="Preparation 33"/>
          <p:cNvSpPr/>
          <p:nvPr/>
        </p:nvSpPr>
        <p:spPr>
          <a:xfrm>
            <a:off x="8332239" y="3643516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36" name="Elbow Connector 35"/>
          <p:cNvCxnSpPr/>
          <p:nvPr/>
        </p:nvCxnSpPr>
        <p:spPr>
          <a:xfrm rot="5400000">
            <a:off x="9228430" y="3268504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7" name="Elbow Connector 36"/>
          <p:cNvCxnSpPr/>
          <p:nvPr/>
        </p:nvCxnSpPr>
        <p:spPr>
          <a:xfrm rot="5400000">
            <a:off x="9050962" y="4720571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8" name="Elbow Connector 37"/>
          <p:cNvCxnSpPr/>
          <p:nvPr/>
        </p:nvCxnSpPr>
        <p:spPr>
          <a:xfrm flipV="1">
            <a:off x="7702166" y="4146435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>
          <a:xfrm rot="16200000">
            <a:off x="5426741" y="2900551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527308" y="4381885"/>
            <a:ext cx="1960384" cy="857644"/>
            <a:chOff x="1041919" y="3762817"/>
            <a:chExt cx="1876606" cy="857644"/>
          </a:xfrm>
        </p:grpSpPr>
        <p:sp>
          <p:nvSpPr>
            <p:cNvPr id="56" name="Alternate Process 55"/>
            <p:cNvSpPr/>
            <p:nvPr/>
          </p:nvSpPr>
          <p:spPr>
            <a:xfrm>
              <a:off x="1282990" y="3840883"/>
              <a:ext cx="1635535" cy="65995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34482" y="4070254"/>
              <a:ext cx="857644" cy="242770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43" name="Alternate Process 42"/>
          <p:cNvSpPr/>
          <p:nvPr/>
        </p:nvSpPr>
        <p:spPr>
          <a:xfrm>
            <a:off x="1768379" y="5659359"/>
            <a:ext cx="1605093" cy="706377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data division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119187" y="7790423"/>
            <a:ext cx="1097280" cy="1101599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rtlCol="0" anchor="ctr"/>
          <a:lstStyle/>
          <a:p>
            <a:pPr algn="ctr" defTabSz="914360"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5" name="Alternate Process 44"/>
          <p:cNvSpPr/>
          <p:nvPr/>
        </p:nvSpPr>
        <p:spPr>
          <a:xfrm>
            <a:off x="150888" y="6970065"/>
            <a:ext cx="1834496" cy="593834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60%</a:t>
            </a:r>
          </a:p>
        </p:txBody>
      </p:sp>
      <p:sp>
        <p:nvSpPr>
          <p:cNvPr id="46" name="Alternate Process 45"/>
          <p:cNvSpPr/>
          <p:nvPr/>
        </p:nvSpPr>
        <p:spPr>
          <a:xfrm>
            <a:off x="3028571" y="7010111"/>
            <a:ext cx="1192313" cy="594636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Tune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sp>
        <p:nvSpPr>
          <p:cNvPr id="47" name="Alternate Process 46"/>
          <p:cNvSpPr/>
          <p:nvPr/>
        </p:nvSpPr>
        <p:spPr>
          <a:xfrm>
            <a:off x="150888" y="7948634"/>
            <a:ext cx="1820537" cy="801746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3 SVM kernels or</a:t>
            </a:r>
            <a:r>
              <a:rPr lang="en-US" sz="1400" b="1" kern="0" dirty="0">
                <a:solidFill>
                  <a:prstClr val="white"/>
                </a:solidFill>
                <a:latin typeface="Calibri"/>
                <a:ea typeface=""/>
                <a:cs typeface=""/>
              </a:rPr>
              <a:t> </a:t>
            </a:r>
            <a:r>
              <a:rPr lang="en-US" sz="1400" b="1" kern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RF</a:t>
            </a:r>
          </a:p>
          <a:p>
            <a:pPr marL="0" marR="0" lvl="0" indent="0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Class weight normalization</a:t>
            </a:r>
          </a:p>
        </p:txBody>
      </p:sp>
      <p:sp>
        <p:nvSpPr>
          <p:cNvPr id="48" name="Alternate Process 47"/>
          <p:cNvSpPr/>
          <p:nvPr/>
        </p:nvSpPr>
        <p:spPr>
          <a:xfrm>
            <a:off x="3373472" y="7986485"/>
            <a:ext cx="1195150" cy="690931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Parameter dependent prediction</a:t>
            </a:r>
          </a:p>
        </p:txBody>
      </p:sp>
      <p:cxnSp>
        <p:nvCxnSpPr>
          <p:cNvPr id="49" name="Straight Arrow Connector 48"/>
          <p:cNvCxnSpPr>
            <a:stCxn id="56" idx="2"/>
            <a:endCxn id="43" idx="0"/>
          </p:cNvCxnSpPr>
          <p:nvPr/>
        </p:nvCxnSpPr>
        <p:spPr>
          <a:xfrm flipH="1">
            <a:off x="2570926" y="5119906"/>
            <a:ext cx="0" cy="5394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 flipH="1">
            <a:off x="1061157" y="7563899"/>
            <a:ext cx="6979" cy="384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" name="Elbow Connector 50"/>
          <p:cNvCxnSpPr>
            <a:stCxn id="43" idx="3"/>
            <a:endCxn id="46" idx="0"/>
          </p:cNvCxnSpPr>
          <p:nvPr/>
        </p:nvCxnSpPr>
        <p:spPr>
          <a:xfrm>
            <a:off x="3373472" y="6012548"/>
            <a:ext cx="251256" cy="99756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2" name="Elbow Connector 51"/>
          <p:cNvCxnSpPr>
            <a:stCxn id="43" idx="1"/>
            <a:endCxn id="45" idx="0"/>
          </p:cNvCxnSpPr>
          <p:nvPr/>
        </p:nvCxnSpPr>
        <p:spPr>
          <a:xfrm rot="10800000" flipV="1">
            <a:off x="1068137" y="6012547"/>
            <a:ext cx="700243" cy="95751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>
            <a:endCxn id="44" idx="2"/>
          </p:cNvCxnSpPr>
          <p:nvPr/>
        </p:nvCxnSpPr>
        <p:spPr>
          <a:xfrm>
            <a:off x="1965728" y="8325858"/>
            <a:ext cx="15345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V="1">
            <a:off x="3216467" y="8325858"/>
            <a:ext cx="18057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Elbow Connector 54"/>
          <p:cNvCxnSpPr>
            <a:stCxn id="46" idx="2"/>
            <a:endCxn id="44" idx="0"/>
          </p:cNvCxnSpPr>
          <p:nvPr/>
        </p:nvCxnSpPr>
        <p:spPr>
          <a:xfrm rot="5400000">
            <a:off x="3053440" y="7219135"/>
            <a:ext cx="185676" cy="95690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" name="Right Brace 57"/>
          <p:cNvSpPr/>
          <p:nvPr/>
        </p:nvSpPr>
        <p:spPr>
          <a:xfrm rot="5400000">
            <a:off x="2397560" y="7001701"/>
            <a:ext cx="389471" cy="3952651"/>
          </a:xfrm>
          <a:prstGeom prst="rightBrace">
            <a:avLst>
              <a:gd name="adj1" fmla="val 38126"/>
              <a:gd name="adj2" fmla="val 5002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4201" y="3860981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SVM Training with Tuning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112235" y="9278637"/>
            <a:ext cx="960120" cy="963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Best</a:t>
            </a:r>
          </a:p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85" name="Alternate Process 84"/>
          <p:cNvSpPr/>
          <p:nvPr/>
        </p:nvSpPr>
        <p:spPr>
          <a:xfrm>
            <a:off x="5806313" y="4870872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6570584" y="4687946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7" name="Elbow Connector 86"/>
          <p:cNvCxnSpPr/>
          <p:nvPr/>
        </p:nvCxnSpPr>
        <p:spPr>
          <a:xfrm flipV="1">
            <a:off x="7702164" y="5310406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0" name="Elbow Connector 99"/>
          <p:cNvCxnSpPr>
            <a:stCxn id="85" idx="2"/>
            <a:endCxn id="25" idx="0"/>
          </p:cNvCxnSpPr>
          <p:nvPr/>
        </p:nvCxnSpPr>
        <p:spPr>
          <a:xfrm rot="5400000">
            <a:off x="6058564" y="6357954"/>
            <a:ext cx="1389888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8900" y="10000315"/>
            <a:ext cx="4717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b="1" kern="0" dirty="0"/>
              <a:t>For each model </a:t>
            </a:r>
            <a:r>
              <a:rPr lang="en-US" sz="1600" b="1" kern="0" dirty="0" smtClean="0"/>
              <a:t/>
            </a:r>
            <a:br>
              <a:rPr lang="en-US" sz="1600" b="1" kern="0" dirty="0" smtClean="0"/>
            </a:br>
            <a:r>
              <a:rPr lang="en-US" sz="1600" kern="0" dirty="0" smtClean="0"/>
              <a:t>10 train - tune </a:t>
            </a:r>
            <a:r>
              <a:rPr lang="en-US" sz="1600" kern="0" dirty="0"/>
              <a:t>data </a:t>
            </a:r>
            <a:r>
              <a:rPr lang="en-US" sz="1600" kern="0" dirty="0" smtClean="0"/>
              <a:t>division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600" kern="0" dirty="0" smtClean="0"/>
              <a:t>In </a:t>
            </a:r>
            <a:r>
              <a:rPr lang="en-US" sz="1600" kern="0" dirty="0"/>
              <a:t>SVM - Linear </a:t>
            </a:r>
            <a:r>
              <a:rPr lang="en-US" sz="1600" kern="0" dirty="0" smtClean="0"/>
              <a:t>kernel: </a:t>
            </a:r>
            <a:r>
              <a:rPr lang="en-US" sz="1600" kern="0" dirty="0"/>
              <a:t>	31 x cost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600" kern="0" dirty="0"/>
              <a:t>In SVM - Radial kernel:	31 x cost, 55 x gamma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kern="0" dirty="0"/>
              <a:t>In SVM - Sigmoid kernel: 	31 x cost, 55 x gamma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kern="0" dirty="0"/>
              <a:t>In RF:	7 x </a:t>
            </a:r>
            <a:r>
              <a:rPr lang="en-US" sz="1600" kern="0" dirty="0" err="1"/>
              <a:t>mtry</a:t>
            </a:r>
            <a:r>
              <a:rPr lang="en-US" sz="1600" kern="0" dirty="0"/>
              <a:t>, 5 x </a:t>
            </a:r>
            <a:r>
              <a:rPr lang="en-US" sz="1600" kern="0" dirty="0" err="1"/>
              <a:t>nodesize</a:t>
            </a:r>
            <a:r>
              <a:rPr lang="en-US" sz="1600" kern="0" dirty="0"/>
              <a:t>, 3 x </a:t>
            </a:r>
            <a:r>
              <a:rPr lang="en-US" sz="1600" kern="0" dirty="0" err="1"/>
              <a:t>ntree</a:t>
            </a:r>
            <a:r>
              <a:rPr lang="en-US" sz="1600" kern="0" dirty="0"/>
              <a:t> values</a:t>
            </a:r>
          </a:p>
          <a:p>
            <a:endParaRPr lang="en-US" sz="1600" dirty="0"/>
          </a:p>
        </p:txBody>
      </p:sp>
      <p:cxnSp>
        <p:nvCxnSpPr>
          <p:cNvPr id="79" name="Elbow Connector 78"/>
          <p:cNvCxnSpPr>
            <a:stCxn id="60" idx="6"/>
            <a:endCxn id="11" idx="4"/>
          </p:cNvCxnSpPr>
          <p:nvPr/>
        </p:nvCxnSpPr>
        <p:spPr>
          <a:xfrm flipV="1">
            <a:off x="3072355" y="8280558"/>
            <a:ext cx="5949747" cy="147962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1843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686057-756B-604E-8FB6-A1482BF81089}" vid="{F67C95DB-7D05-E643-B053-366C81FA61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106</TotalTime>
  <Words>236</Words>
  <Application>Microsoft Macintosh PowerPoint</Application>
  <PresentationFormat>Custom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Andale Mono</vt:lpstr>
      <vt:lpstr>Arial</vt:lpstr>
      <vt:lpstr>Calibri</vt:lpstr>
      <vt:lpstr>Calibri Light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28</cp:revision>
  <dcterms:created xsi:type="dcterms:W3CDTF">2016-10-27T06:05:51Z</dcterms:created>
  <dcterms:modified xsi:type="dcterms:W3CDTF">2017-03-21T19:27:31Z</dcterms:modified>
</cp:coreProperties>
</file>