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13716000" cy="6858000"/>
  <p:notesSz cx="6858000" cy="9144000"/>
  <p:defaultTextStyle>
    <a:defPPr>
      <a:defRPr lang="en-US"/>
    </a:defPPr>
    <a:lvl1pPr marL="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4682"/>
  </p:normalViewPr>
  <p:slideViewPr>
    <p:cSldViewPr snapToGrid="0" snapToObjects="1">
      <p:cViewPr>
        <p:scale>
          <a:sx n="73" d="100"/>
          <a:sy n="73" d="100"/>
        </p:scale>
        <p:origin x="108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F3E02-4934-2644-A74B-3CCC5F110DE4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2EC9-A4E6-AC49-8443-A51ECFBB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40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40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7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6938379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700" dirty="0">
                <a:solidFill>
                  <a:prstClr val="black"/>
                </a:solidFill>
              </a:rPr>
              <a:t>Model</a:t>
            </a:r>
          </a:p>
        </p:txBody>
      </p:sp>
      <p:sp>
        <p:nvSpPr>
          <p:cNvPr id="4" name="Alternate Process 3"/>
          <p:cNvSpPr/>
          <p:nvPr/>
        </p:nvSpPr>
        <p:spPr>
          <a:xfrm>
            <a:off x="1441382" y="3100269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SAMPLES</a:t>
            </a:r>
          </a:p>
        </p:txBody>
      </p:sp>
      <p:sp>
        <p:nvSpPr>
          <p:cNvPr id="5" name="Alternate Process 4"/>
          <p:cNvSpPr/>
          <p:nvPr/>
        </p:nvSpPr>
        <p:spPr>
          <a:xfrm>
            <a:off x="665163" y="972566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Log transformation (</a:t>
            </a:r>
            <a:r>
              <a:rPr lang="en-US" sz="1100" dirty="0" err="1">
                <a:solidFill>
                  <a:prstClr val="white"/>
                </a:solidFill>
              </a:rPr>
              <a:t>vst</a:t>
            </a:r>
            <a:r>
              <a:rPr lang="en-US" sz="1100" dirty="0">
                <a:solidFill>
                  <a:prstClr val="white"/>
                </a:solidFill>
              </a:rPr>
              <a:t>)</a:t>
            </a: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16732" y="1082853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60951" y="179215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Training set</a:t>
            </a:r>
            <a:br>
              <a:rPr lang="en-US" sz="1200" dirty="0">
                <a:solidFill>
                  <a:prstClr val="white"/>
                </a:solidFill>
              </a:rPr>
            </a:br>
            <a:r>
              <a:rPr lang="en-US" sz="1200" dirty="0">
                <a:solidFill>
                  <a:prstClr val="white"/>
                </a:solidFill>
              </a:rPr>
              <a:t>80%</a:t>
            </a:r>
          </a:p>
        </p:txBody>
      </p:sp>
      <p:sp>
        <p:nvSpPr>
          <p:cNvPr id="8" name="Alternate Process 7"/>
          <p:cNvSpPr/>
          <p:nvPr/>
        </p:nvSpPr>
        <p:spPr>
          <a:xfrm>
            <a:off x="7440151" y="1792155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Test set</a:t>
            </a:r>
            <a:br>
              <a:rPr lang="en-US" sz="1200" dirty="0">
                <a:solidFill>
                  <a:prstClr val="white"/>
                </a:solidFill>
              </a:rPr>
            </a:br>
            <a:r>
              <a:rPr lang="en-US" sz="1200" dirty="0">
                <a:solidFill>
                  <a:prstClr val="white"/>
                </a:solidFill>
              </a:rPr>
              <a:t>20%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4566005" y="3294821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PCA</a:t>
            </a:r>
            <a:br>
              <a:rPr lang="en-US" sz="1200" b="1" dirty="0">
                <a:solidFill>
                  <a:prstClr val="white"/>
                </a:solidFill>
              </a:rPr>
            </a:br>
            <a:endParaRPr lang="en-US" sz="1200" b="1" dirty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Center = TRUE</a:t>
            </a: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39240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71912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491014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0"/>
            <a:endCxn id="5" idx="2"/>
          </p:cNvCxnSpPr>
          <p:nvPr/>
        </p:nvCxnSpPr>
        <p:spPr>
          <a:xfrm rot="5400000" flipH="1" flipV="1">
            <a:off x="1820889" y="2843071"/>
            <a:ext cx="514396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53327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59015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PCA</a:t>
            </a:r>
            <a:br>
              <a:rPr lang="en-US" sz="1200" b="1" dirty="0">
                <a:solidFill>
                  <a:prstClr val="white"/>
                </a:solidFill>
              </a:rPr>
            </a:br>
            <a:r>
              <a:rPr lang="en-US" sz="1200" b="1" dirty="0">
                <a:solidFill>
                  <a:prstClr val="white"/>
                </a:solidFill>
              </a:rPr>
              <a:t>rotation object</a:t>
            </a: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77765" y="3806493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23144" y="4316908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2683" y="4585895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Dim. Reduced Training</a:t>
            </a:r>
            <a:br>
              <a:rPr lang="en-US" sz="1200" dirty="0">
                <a:solidFill>
                  <a:prstClr val="white"/>
                </a:solidFill>
              </a:rPr>
            </a:br>
            <a:r>
              <a:rPr lang="en-US" sz="1200" dirty="0">
                <a:solidFill>
                  <a:prstClr val="white"/>
                </a:solidFill>
              </a:rPr>
              <a:t>80%</a:t>
            </a:r>
          </a:p>
        </p:txBody>
      </p:sp>
      <p:sp>
        <p:nvSpPr>
          <p:cNvPr id="41" name="Alternate Process 40"/>
          <p:cNvSpPr/>
          <p:nvPr/>
        </p:nvSpPr>
        <p:spPr>
          <a:xfrm>
            <a:off x="7185665" y="4580079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Reduced Test</a:t>
            </a:r>
          </a:p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20%</a:t>
            </a: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34778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398315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Train SVM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497203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48734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45260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096370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Prediction</a:t>
            </a: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69124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284806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84806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Do it 1000 times</a:t>
            </a: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2743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61596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>
                <a:solidFill>
                  <a:prstClr val="white"/>
                </a:solidFill>
              </a:rPr>
              <a:t>Batch Correction (</a:t>
            </a:r>
            <a:r>
              <a:rPr lang="en-US" sz="1200" dirty="0" err="1">
                <a:solidFill>
                  <a:prstClr val="white"/>
                </a:solidFill>
              </a:rPr>
              <a:t>fSVA</a:t>
            </a:r>
            <a:r>
              <a:rPr lang="en-US" sz="120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40" name="Preparation 39"/>
          <p:cNvSpPr/>
          <p:nvPr/>
        </p:nvSpPr>
        <p:spPr>
          <a:xfrm>
            <a:off x="6818427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</a:rPr>
              <a:t>Batch</a:t>
            </a:r>
            <a:br>
              <a:rPr lang="en-US" sz="1000" b="1" dirty="0">
                <a:solidFill>
                  <a:prstClr val="white"/>
                </a:solidFill>
              </a:rPr>
            </a:br>
            <a:r>
              <a:rPr lang="en-US" sz="1000" b="1" dirty="0">
                <a:solidFill>
                  <a:prstClr val="white"/>
                </a:solidFill>
              </a:rPr>
              <a:t>correction object</a:t>
            </a: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76438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27255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52981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279103" y="2852242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975635" y="322267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37" name="Rectangle 136"/>
          <p:cNvSpPr/>
          <p:nvPr/>
        </p:nvSpPr>
        <p:spPr>
          <a:xfrm rot="16200000">
            <a:off x="4388893" y="1973449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38" name="Rectangle 137"/>
          <p:cNvSpPr/>
          <p:nvPr/>
        </p:nvSpPr>
        <p:spPr>
          <a:xfrm rot="16200000">
            <a:off x="4409154" y="473515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94571" y="161823"/>
            <a:ext cx="4368223" cy="5240303"/>
            <a:chOff x="9294569" y="161821"/>
            <a:chExt cx="4368223" cy="5240303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9294569" y="502439"/>
              <a:ext cx="4368223" cy="4899685"/>
            </a:xfrm>
            <a:prstGeom prst="wedgeRoundRectCallout">
              <a:avLst>
                <a:gd name="adj1" fmla="val -108880"/>
                <a:gd name="adj2" fmla="val 61104"/>
                <a:gd name="adj3" fmla="val 16667"/>
              </a:avLst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 w="12700">
              <a:solidFill>
                <a:schemeClr val="dk1">
                  <a:alpha val="2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lIns="0" tIns="45720" rIns="0" rtlCol="0" anchor="t" anchorCtr="0"/>
            <a:lstStyle/>
            <a:p>
              <a:pPr algn="ctr"/>
              <a:r>
                <a:rPr lang="en-US" sz="2800" b="1" spc="300" dirty="0"/>
                <a:t>15 x 15 x 20 runs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263803" y="701417"/>
              <a:ext cx="3301560" cy="3060983"/>
              <a:chOff x="981639" y="728723"/>
              <a:chExt cx="4899847" cy="3110356"/>
            </a:xfrm>
          </p:grpSpPr>
          <p:sp>
            <p:nvSpPr>
              <p:cNvPr id="49" name="Alternate Process 48"/>
              <p:cNvSpPr/>
              <p:nvPr/>
            </p:nvSpPr>
            <p:spPr>
              <a:xfrm>
                <a:off x="1915431" y="754873"/>
                <a:ext cx="2074625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50" dirty="0">
                    <a:solidFill>
                      <a:prstClr val="white"/>
                    </a:solidFill>
                  </a:rPr>
                  <a:t>Dim. Reduced Training</a:t>
                </a:r>
                <a:br>
                  <a:rPr lang="en-US" sz="1050" dirty="0">
                    <a:solidFill>
                      <a:prstClr val="white"/>
                    </a:solidFill>
                  </a:rPr>
                </a:br>
                <a:r>
                  <a:rPr lang="en-US" sz="1050" dirty="0">
                    <a:solidFill>
                      <a:prstClr val="white"/>
                    </a:solidFill>
                  </a:rPr>
                  <a:t>80%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1323187" y="1005736"/>
                <a:ext cx="871478" cy="31745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  <p:sp>
            <p:nvSpPr>
              <p:cNvPr id="52" name="Alternate Process 51"/>
              <p:cNvSpPr/>
              <p:nvPr/>
            </p:nvSpPr>
            <p:spPr>
              <a:xfrm>
                <a:off x="2374392" y="1453400"/>
                <a:ext cx="1181636" cy="717771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Random data division</a:t>
                </a:r>
              </a:p>
            </p:txBody>
          </p:sp>
          <p:sp>
            <p:nvSpPr>
              <p:cNvPr id="54" name="Alternate Process 53"/>
              <p:cNvSpPr/>
              <p:nvPr/>
            </p:nvSpPr>
            <p:spPr>
              <a:xfrm>
                <a:off x="987060" y="2215752"/>
                <a:ext cx="1635119" cy="603412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Training set</a:t>
                </a:r>
                <a:br>
                  <a:rPr lang="en-US" sz="1050" dirty="0"/>
                </a:br>
                <a:r>
                  <a:rPr lang="en-US" sz="1050" dirty="0"/>
                  <a:t>60%</a:t>
                </a:r>
              </a:p>
            </p:txBody>
          </p:sp>
          <p:sp>
            <p:nvSpPr>
              <p:cNvPr id="58" name="Alternate Process 57"/>
              <p:cNvSpPr/>
              <p:nvPr/>
            </p:nvSpPr>
            <p:spPr>
              <a:xfrm>
                <a:off x="3212218" y="2214937"/>
                <a:ext cx="1559094" cy="604227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Test set</a:t>
                </a:r>
                <a:br>
                  <a:rPr lang="en-US" sz="1050" dirty="0"/>
                </a:br>
                <a:r>
                  <a:rPr lang="en-US" sz="1050" dirty="0"/>
                  <a:t>20%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n 58"/>
                  <p:cNvSpPr/>
                  <p:nvPr/>
                </p:nvSpPr>
                <p:spPr>
                  <a:xfrm>
                    <a:off x="3289516" y="3063155"/>
                    <a:ext cx="1097489" cy="775924"/>
                  </a:xfrm>
                  <a:prstGeom prst="can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i="1" dirty="0"/>
                      <a:t>Model</a:t>
                    </a:r>
                    <a:r>
                      <a:rPr lang="en-US" sz="1050" b="1" i="1" baseline="-25000" dirty="0"/>
                      <a:t>(c,</a:t>
                    </a:r>
                    <a14:m>
                      <m:oMath xmlns:m="http://schemas.openxmlformats.org/officeDocument/2006/math">
                        <m:r>
                          <a:rPr lang="en-US" sz="1050" b="1" i="1" baseline="-250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𝜸</m:t>
                        </m:r>
                      </m:oMath>
                    </a14:m>
                    <a:r>
                      <a:rPr lang="en-US" sz="1050" b="1" i="1" baseline="-25000" dirty="0"/>
                      <a:t>)</a:t>
                    </a:r>
                    <a:endParaRPr lang="en-US" sz="1050" b="1" baseline="-25000" dirty="0"/>
                  </a:p>
                </p:txBody>
              </p:sp>
            </mc:Choice>
            <mc:Fallback xmlns="">
              <p:sp>
                <p:nvSpPr>
                  <p:cNvPr id="62" name="Can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9516" y="3063155"/>
                    <a:ext cx="1097489" cy="775924"/>
                  </a:xfrm>
                  <a:prstGeom prst="can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lternate Process 59"/>
              <p:cNvSpPr/>
              <p:nvPr/>
            </p:nvSpPr>
            <p:spPr>
              <a:xfrm>
                <a:off x="981639" y="3024401"/>
                <a:ext cx="1658997" cy="814678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SVM</a:t>
                </a:r>
              </a:p>
              <a:p>
                <a:pPr algn="ctr"/>
                <a:r>
                  <a:rPr lang="en-US" sz="1050" dirty="0"/>
                  <a:t>Parameters from grid. (c, gamma)</a:t>
                </a:r>
              </a:p>
            </p:txBody>
          </p:sp>
          <p:sp>
            <p:nvSpPr>
              <p:cNvPr id="61" name="Alternate Process 60"/>
              <p:cNvSpPr/>
              <p:nvPr/>
            </p:nvSpPr>
            <p:spPr>
              <a:xfrm>
                <a:off x="4565920" y="3086893"/>
                <a:ext cx="1315566" cy="70207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Parameter dependent prediction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2952744" y="1331106"/>
                <a:ext cx="0" cy="256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798424" y="2798524"/>
                <a:ext cx="0" cy="256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>
                <a:off x="3556028" y="1841364"/>
                <a:ext cx="435737" cy="37357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/>
              <p:nvPr/>
            </p:nvCxnSpPr>
            <p:spPr>
              <a:xfrm rot="10800000" flipV="1">
                <a:off x="1804620" y="1841364"/>
                <a:ext cx="569772" cy="37438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2640636" y="3431740"/>
                <a:ext cx="648880" cy="193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406460" y="3437931"/>
                <a:ext cx="1594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5400000">
                <a:off x="3793018" y="2864407"/>
                <a:ext cx="243991" cy="15350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ight Brace 70"/>
            <p:cNvSpPr/>
            <p:nvPr/>
          </p:nvSpPr>
          <p:spPr>
            <a:xfrm rot="5400000">
              <a:off x="11637927" y="2312576"/>
              <a:ext cx="389471" cy="3465399"/>
            </a:xfrm>
            <a:prstGeom prst="rightBrace">
              <a:avLst>
                <a:gd name="adj1" fmla="val 121480"/>
                <a:gd name="adj2" fmla="val 50025"/>
              </a:avLst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885407" y="161821"/>
              <a:ext cx="318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SVM Training with Tuning</a:t>
              </a: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365240" y="4392294"/>
              <a:ext cx="960120" cy="9630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Best</a:t>
              </a:r>
            </a:p>
            <a:p>
              <a:pPr algn="ctr"/>
              <a:r>
                <a:rPr lang="en-US" sz="1400" b="1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2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65163" y="701418"/>
            <a:ext cx="8436188" cy="5868183"/>
            <a:chOff x="665163" y="701418"/>
            <a:chExt cx="8436188" cy="5868183"/>
          </a:xfrm>
        </p:grpSpPr>
        <p:cxnSp>
          <p:nvCxnSpPr>
            <p:cNvPr id="18" name="Curved Connector 17"/>
            <p:cNvCxnSpPr>
              <a:endCxn id="6" idx="1"/>
            </p:cNvCxnSpPr>
            <p:nvPr/>
          </p:nvCxnSpPr>
          <p:spPr>
            <a:xfrm flipV="1">
              <a:off x="3491014" y="1370967"/>
              <a:ext cx="1925721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665163" y="972566"/>
              <a:ext cx="2825851" cy="2715858"/>
              <a:chOff x="665163" y="972566"/>
              <a:chExt cx="2825851" cy="2715858"/>
            </a:xfrm>
          </p:grpSpPr>
          <p:sp>
            <p:nvSpPr>
              <p:cNvPr id="4" name="Alternate Process 3"/>
              <p:cNvSpPr/>
              <p:nvPr/>
            </p:nvSpPr>
            <p:spPr>
              <a:xfrm>
                <a:off x="1441382" y="3100269"/>
                <a:ext cx="1266458" cy="560654"/>
              </a:xfrm>
              <a:prstGeom prst="flowChartAlternateProcess">
                <a:avLst/>
              </a:prstGeom>
              <a:solidFill>
                <a:srgbClr val="77933C"/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b="1" dirty="0">
                    <a:solidFill>
                      <a:prstClr val="white"/>
                    </a:solidFill>
                  </a:rPr>
                  <a:t>SAMPLES</a:t>
                </a:r>
              </a:p>
            </p:txBody>
          </p:sp>
          <p:sp>
            <p:nvSpPr>
              <p:cNvPr id="5" name="Alternate Process 4"/>
              <p:cNvSpPr/>
              <p:nvPr/>
            </p:nvSpPr>
            <p:spPr>
              <a:xfrm>
                <a:off x="665163" y="972566"/>
                <a:ext cx="2825851" cy="1613309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600" b="1" dirty="0">
                    <a:solidFill>
                      <a:prstClr val="white"/>
                    </a:solidFill>
                  </a:rPr>
                  <a:t>INITIAL DATA </a:t>
                </a:r>
                <a:r>
                  <a:rPr lang="en-US" sz="1600" b="1" dirty="0" smtClean="0">
                    <a:solidFill>
                      <a:prstClr val="white"/>
                    </a:solidFill>
                  </a:rPr>
                  <a:t>PREPERATION</a:t>
                </a:r>
              </a:p>
              <a:p>
                <a:pPr algn="ctr" defTabSz="457200"/>
                <a:r>
                  <a:rPr lang="en-US" sz="1600" b="1" dirty="0" smtClean="0">
                    <a:solidFill>
                      <a:prstClr val="white"/>
                    </a:solidFill>
                  </a:rPr>
                  <a:t>SVM, log transform etc.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" name="Curved Connector 17"/>
              <p:cNvCxnSpPr>
                <a:stCxn id="4" idx="0"/>
                <a:endCxn id="5" idx="2"/>
              </p:cNvCxnSpPr>
              <p:nvPr/>
            </p:nvCxnSpPr>
            <p:spPr>
              <a:xfrm rot="5400000" flipH="1" flipV="1">
                <a:off x="1820889" y="2843071"/>
                <a:ext cx="514396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 rot="16200000">
                <a:off x="975635" y="3222676"/>
                <a:ext cx="653788" cy="27770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284806" y="701418"/>
              <a:ext cx="4816545" cy="5868183"/>
              <a:chOff x="4284806" y="701418"/>
              <a:chExt cx="4816545" cy="586818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938379" y="5402124"/>
                <a:ext cx="1066800" cy="9906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700" dirty="0">
                    <a:solidFill>
                      <a:prstClr val="black"/>
                    </a:solidFill>
                  </a:rPr>
                  <a:t>Model</a:t>
                </a:r>
              </a:p>
            </p:txBody>
          </p:sp>
          <p:sp>
            <p:nvSpPr>
              <p:cNvPr id="6" name="Alternate Process 5"/>
              <p:cNvSpPr/>
              <p:nvPr/>
            </p:nvSpPr>
            <p:spPr>
              <a:xfrm>
                <a:off x="5416732" y="1082853"/>
                <a:ext cx="2616254" cy="576233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Semi-random data division</a:t>
                </a:r>
              </a:p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(Protect sub sample ratios)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Alternate Process 6"/>
              <p:cNvSpPr/>
              <p:nvPr/>
            </p:nvSpPr>
            <p:spPr>
              <a:xfrm>
                <a:off x="4860951" y="1792154"/>
                <a:ext cx="1113848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Training set</a:t>
                </a:r>
                <a:br>
                  <a:rPr lang="en-US" sz="1200" dirty="0">
                    <a:solidFill>
                      <a:prstClr val="white"/>
                    </a:solidFill>
                  </a:rPr>
                </a:br>
                <a:r>
                  <a:rPr lang="en-US" sz="1200" dirty="0">
                    <a:solidFill>
                      <a:prstClr val="white"/>
                    </a:solidFill>
                  </a:rPr>
                  <a:t>80%</a:t>
                </a:r>
              </a:p>
            </p:txBody>
          </p:sp>
          <p:sp>
            <p:nvSpPr>
              <p:cNvPr id="8" name="Alternate Process 7"/>
              <p:cNvSpPr/>
              <p:nvPr/>
            </p:nvSpPr>
            <p:spPr>
              <a:xfrm>
                <a:off x="7440151" y="1792155"/>
                <a:ext cx="1113848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Test set</a:t>
                </a:r>
                <a:br>
                  <a:rPr lang="en-US" sz="1200" dirty="0">
                    <a:solidFill>
                      <a:prstClr val="white"/>
                    </a:solidFill>
                  </a:rPr>
                </a:br>
                <a:r>
                  <a:rPr lang="en-US" sz="1200" dirty="0">
                    <a:solidFill>
                      <a:prstClr val="white"/>
                    </a:solidFill>
                  </a:rPr>
                  <a:t>20%</a:t>
                </a:r>
              </a:p>
            </p:txBody>
          </p:sp>
          <p:sp>
            <p:nvSpPr>
              <p:cNvPr id="11" name="Alternate Process 10"/>
              <p:cNvSpPr/>
              <p:nvPr/>
            </p:nvSpPr>
            <p:spPr>
              <a:xfrm>
                <a:off x="4566005" y="3294821"/>
                <a:ext cx="1711763" cy="102334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b="1" dirty="0" smtClean="0">
                    <a:solidFill>
                      <a:prstClr val="white"/>
                    </a:solidFill>
                  </a:rPr>
                  <a:t>PCA</a:t>
                </a:r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" name="Curved Connector 12"/>
              <p:cNvCxnSpPr>
                <a:stCxn id="6" idx="2"/>
                <a:endCxn id="7" idx="3"/>
              </p:cNvCxnSpPr>
              <p:nvPr/>
            </p:nvCxnSpPr>
            <p:spPr>
              <a:xfrm rot="5400000">
                <a:off x="6139240" y="1494645"/>
                <a:ext cx="421185" cy="750060"/>
              </a:xfrm>
              <a:prstGeom prst="bentConnector2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6" idx="2"/>
                <a:endCxn id="8" idx="1"/>
              </p:cNvCxnSpPr>
              <p:nvPr/>
            </p:nvCxnSpPr>
            <p:spPr>
              <a:xfrm rot="16200000" flipH="1">
                <a:off x="6871912" y="1512030"/>
                <a:ext cx="421186" cy="715292"/>
              </a:xfrm>
              <a:prstGeom prst="bentConnector2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12"/>
              <p:cNvCxnSpPr>
                <a:stCxn id="7" idx="2"/>
                <a:endCxn id="38" idx="0"/>
              </p:cNvCxnSpPr>
              <p:nvPr/>
            </p:nvCxnSpPr>
            <p:spPr>
              <a:xfrm rot="16200000" flipH="1">
                <a:off x="5253327" y="2532931"/>
                <a:ext cx="329096" cy="0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Preparation 29"/>
              <p:cNvSpPr/>
              <p:nvPr/>
            </p:nvSpPr>
            <p:spPr>
              <a:xfrm>
                <a:off x="6759015" y="3334509"/>
                <a:ext cx="1373100" cy="943962"/>
              </a:xfrm>
              <a:prstGeom prst="flowChartPreparation">
                <a:avLst/>
              </a:prstGeom>
              <a:solidFill>
                <a:schemeClr val="accent6">
                  <a:lumMod val="7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PCA</a:t>
                </a:r>
                <a:br>
                  <a:rPr lang="en-US" sz="1200" b="1" dirty="0">
                    <a:solidFill>
                      <a:prstClr val="white"/>
                    </a:solidFill>
                  </a:rPr>
                </a:br>
                <a:r>
                  <a:rPr lang="en-US" sz="1200" b="1" dirty="0">
                    <a:solidFill>
                      <a:prstClr val="white"/>
                    </a:solidFill>
                  </a:rPr>
                  <a:t>rotation object</a:t>
                </a:r>
              </a:p>
            </p:txBody>
          </p:sp>
          <p:cxnSp>
            <p:nvCxnSpPr>
              <p:cNvPr id="32" name="Elbow Connector 31"/>
              <p:cNvCxnSpPr>
                <a:stCxn id="11" idx="3"/>
                <a:endCxn id="30" idx="1"/>
              </p:cNvCxnSpPr>
              <p:nvPr/>
            </p:nvCxnSpPr>
            <p:spPr>
              <a:xfrm flipV="1">
                <a:off x="6277765" y="3806493"/>
                <a:ext cx="481250" cy="1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12"/>
              <p:cNvCxnSpPr>
                <a:stCxn id="11" idx="2"/>
                <a:endCxn id="39" idx="0"/>
              </p:cNvCxnSpPr>
              <p:nvPr/>
            </p:nvCxnSpPr>
            <p:spPr>
              <a:xfrm rot="16200000" flipH="1">
                <a:off x="5423144" y="4316908"/>
                <a:ext cx="267729" cy="270243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lternate Process 38"/>
              <p:cNvSpPr/>
              <p:nvPr/>
            </p:nvSpPr>
            <p:spPr>
              <a:xfrm>
                <a:off x="4872683" y="4585895"/>
                <a:ext cx="1638888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Dim. Reduced Training</a:t>
                </a:r>
                <a:br>
                  <a:rPr lang="en-US" sz="1200" dirty="0">
                    <a:solidFill>
                      <a:prstClr val="white"/>
                    </a:solidFill>
                  </a:rPr>
                </a:br>
                <a:r>
                  <a:rPr lang="en-US" sz="1200" dirty="0">
                    <a:solidFill>
                      <a:prstClr val="white"/>
                    </a:solidFill>
                  </a:rPr>
                  <a:t>80%</a:t>
                </a:r>
              </a:p>
            </p:txBody>
          </p:sp>
          <p:sp>
            <p:nvSpPr>
              <p:cNvPr id="41" name="Alternate Process 40"/>
              <p:cNvSpPr/>
              <p:nvPr/>
            </p:nvSpPr>
            <p:spPr>
              <a:xfrm>
                <a:off x="7185665" y="4580079"/>
                <a:ext cx="1479853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>
                    <a:solidFill>
                      <a:prstClr val="white"/>
                    </a:solidFill>
                  </a:rPr>
                  <a:t>Dim. </a:t>
                </a:r>
                <a:r>
                  <a:rPr lang="en-US" sz="1200" dirty="0">
                    <a:solidFill>
                      <a:prstClr val="white"/>
                    </a:solidFill>
                  </a:rPr>
                  <a:t>Reduced Test</a:t>
                </a:r>
              </a:p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20%</a:t>
                </a:r>
              </a:p>
            </p:txBody>
          </p:sp>
          <p:cxnSp>
            <p:nvCxnSpPr>
              <p:cNvPr id="42" name="Curved Connector 12"/>
              <p:cNvCxnSpPr>
                <a:stCxn id="30" idx="2"/>
                <a:endCxn id="41" idx="0"/>
              </p:cNvCxnSpPr>
              <p:nvPr/>
            </p:nvCxnSpPr>
            <p:spPr>
              <a:xfrm rot="16200000" flipH="1">
                <a:off x="7534778" y="4189261"/>
                <a:ext cx="301605" cy="480024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lternate Process 45"/>
              <p:cNvSpPr/>
              <p:nvPr/>
            </p:nvSpPr>
            <p:spPr>
              <a:xfrm>
                <a:off x="4398315" y="5433376"/>
                <a:ext cx="2350416" cy="1024128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Train </a:t>
                </a:r>
                <a:r>
                  <a:rPr lang="en-US" sz="1200" b="1" dirty="0" smtClean="0">
                    <a:solidFill>
                      <a:prstClr val="white"/>
                    </a:solidFill>
                  </a:rPr>
                  <a:t>SVM </a:t>
                </a:r>
                <a:br>
                  <a:rPr lang="en-US" sz="1200" b="1" dirty="0" smtClean="0">
                    <a:solidFill>
                      <a:prstClr val="white"/>
                    </a:solidFill>
                  </a:rPr>
                </a:br>
                <a:r>
                  <a:rPr lang="en-US" sz="1200" b="1" dirty="0" smtClean="0">
                    <a:solidFill>
                      <a:prstClr val="white"/>
                    </a:solidFill>
                  </a:rPr>
                  <a:t>(</a:t>
                </a:r>
                <a:r>
                  <a:rPr lang="en-US" sz="1200" b="1" dirty="0">
                    <a:solidFill>
                      <a:prstClr val="white"/>
                    </a:solidFill>
                  </a:rPr>
                  <a:t>w</a:t>
                </a:r>
                <a:r>
                  <a:rPr lang="en-US" sz="1200" b="1" dirty="0" smtClean="0">
                    <a:solidFill>
                      <a:prstClr val="white"/>
                    </a:solidFill>
                  </a:rPr>
                  <a:t>ith tuning whenever possible)</a:t>
                </a:r>
                <a:endParaRPr lang="en-US" sz="1200" b="1" dirty="0">
                  <a:solidFill>
                    <a:prstClr val="white"/>
                  </a:solidFill>
                </a:endParaRPr>
              </a:p>
              <a:p>
                <a:pPr marL="171450" indent="-171450" defTabSz="457200">
                  <a:buFont typeface="Arial"/>
                  <a:buChar char="•"/>
                </a:pPr>
                <a:r>
                  <a:rPr lang="en-US" sz="1200" dirty="0">
                    <a:solidFill>
                      <a:prstClr val="white"/>
                    </a:solidFill>
                  </a:rPr>
                  <a:t>e</a:t>
                </a:r>
                <a:r>
                  <a:rPr lang="en-US" sz="1200" dirty="0" smtClean="0">
                    <a:solidFill>
                      <a:prstClr val="white"/>
                    </a:solidFill>
                  </a:rPr>
                  <a:t>ps or C Classification</a:t>
                </a:r>
                <a:endParaRPr lang="en-US" sz="1200" dirty="0">
                  <a:solidFill>
                    <a:prstClr val="white"/>
                  </a:solidFill>
                </a:endParaRPr>
              </a:p>
              <a:p>
                <a:pPr marL="171450" indent="-171450" defTabSz="457200">
                  <a:buFont typeface="Arial"/>
                  <a:buChar char="•"/>
                </a:pPr>
                <a:r>
                  <a:rPr lang="en-US" sz="1200" dirty="0">
                    <a:solidFill>
                      <a:prstClr val="white"/>
                    </a:solidFill>
                  </a:rPr>
                  <a:t>Radial </a:t>
                </a:r>
                <a:r>
                  <a:rPr lang="en-US" sz="1200" dirty="0" smtClean="0">
                    <a:solidFill>
                      <a:prstClr val="white"/>
                    </a:solidFill>
                  </a:rPr>
                  <a:t>Kernel</a:t>
                </a:r>
                <a:endParaRPr lang="en-US" sz="1200" dirty="0">
                  <a:solidFill>
                    <a:prstClr val="white"/>
                  </a:solidFill>
                </a:endParaRPr>
              </a:p>
              <a:p>
                <a:pPr marL="171450" indent="-171450" defTabSz="457200">
                  <a:buFont typeface="Arial"/>
                  <a:buChar char="•"/>
                </a:pPr>
                <a:r>
                  <a:rPr lang="en-US" sz="1200" dirty="0">
                    <a:solidFill>
                      <a:prstClr val="white"/>
                    </a:solidFill>
                  </a:rPr>
                  <a:t>Class weight normalization </a:t>
                </a:r>
              </a:p>
              <a:p>
                <a:pPr marL="171450" indent="-171450" defTabSz="457200">
                  <a:buFont typeface="Arial"/>
                  <a:buChar char="•"/>
                </a:pP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Curved Connector 12"/>
              <p:cNvCxnSpPr>
                <a:stCxn id="39" idx="2"/>
                <a:endCxn id="46" idx="0"/>
              </p:cNvCxnSpPr>
              <p:nvPr/>
            </p:nvCxnSpPr>
            <p:spPr>
              <a:xfrm rot="5400000">
                <a:off x="5497203" y="5238448"/>
                <a:ext cx="271251" cy="118604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12"/>
              <p:cNvCxnSpPr>
                <a:stCxn id="46" idx="3"/>
              </p:cNvCxnSpPr>
              <p:nvPr/>
            </p:nvCxnSpPr>
            <p:spPr>
              <a:xfrm flipV="1">
                <a:off x="6748734" y="5943600"/>
                <a:ext cx="262445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12"/>
              <p:cNvCxnSpPr>
                <a:stCxn id="41" idx="2"/>
              </p:cNvCxnSpPr>
              <p:nvPr/>
            </p:nvCxnSpPr>
            <p:spPr>
              <a:xfrm rot="5400000">
                <a:off x="7545260" y="5051203"/>
                <a:ext cx="275227" cy="48543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lternate Process 55"/>
              <p:cNvSpPr/>
              <p:nvPr/>
            </p:nvSpPr>
            <p:spPr>
              <a:xfrm>
                <a:off x="8096370" y="5628132"/>
                <a:ext cx="915258" cy="63093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Prediction</a:t>
                </a:r>
              </a:p>
            </p:txBody>
          </p:sp>
          <p:cxnSp>
            <p:nvCxnSpPr>
              <p:cNvPr id="57" name="Curved Connector 12"/>
              <p:cNvCxnSpPr>
                <a:endCxn id="56" idx="1"/>
              </p:cNvCxnSpPr>
              <p:nvPr/>
            </p:nvCxnSpPr>
            <p:spPr>
              <a:xfrm>
                <a:off x="7869124" y="5943600"/>
                <a:ext cx="22860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4284806" y="1012155"/>
                <a:ext cx="4816545" cy="5557446"/>
              </a:xfrm>
              <a:prstGeom prst="rect">
                <a:avLst/>
              </a:prstGeom>
              <a:noFill/>
              <a:ln w="28575" cmpd="sng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284806" y="701418"/>
                <a:ext cx="4816545" cy="2860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 cmpd="sng">
                <a:solidFill>
                  <a:srgbClr val="E46C0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 smtClean="0">
                    <a:solidFill>
                      <a:prstClr val="black"/>
                    </a:solidFill>
                  </a:rPr>
                  <a:t>Recalculate 1000 </a:t>
                </a:r>
                <a:r>
                  <a:rPr lang="en-US" dirty="0">
                    <a:solidFill>
                      <a:prstClr val="black"/>
                    </a:solidFill>
                  </a:rPr>
                  <a:t>times</a:t>
                </a:r>
              </a:p>
            </p:txBody>
          </p:sp>
          <p:sp>
            <p:nvSpPr>
              <p:cNvPr id="38" name="Alternate Process 37"/>
              <p:cNvSpPr/>
              <p:nvPr/>
            </p:nvSpPr>
            <p:spPr>
              <a:xfrm>
                <a:off x="4561596" y="2697480"/>
                <a:ext cx="1717504" cy="309518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>
                    <a:solidFill>
                      <a:prstClr val="white"/>
                    </a:solidFill>
                  </a:rPr>
                  <a:t>Batch Correction (</a:t>
                </a:r>
                <a:r>
                  <a:rPr lang="en-US" sz="1200" dirty="0" err="1">
                    <a:solidFill>
                      <a:prstClr val="white"/>
                    </a:solidFill>
                  </a:rPr>
                  <a:t>fSVA</a:t>
                </a:r>
                <a:r>
                  <a:rPr lang="en-US" sz="12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  <p:sp>
            <p:nvSpPr>
              <p:cNvPr id="40" name="Preparation 39"/>
              <p:cNvSpPr/>
              <p:nvPr/>
            </p:nvSpPr>
            <p:spPr>
              <a:xfrm>
                <a:off x="6818427" y="2551176"/>
                <a:ext cx="1243584" cy="603504"/>
              </a:xfrm>
              <a:prstGeom prst="flowChartPreparation">
                <a:avLst/>
              </a:prstGeom>
              <a:solidFill>
                <a:schemeClr val="accent6">
                  <a:lumMod val="7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</a:rPr>
                  <a:t>Batch</a:t>
                </a:r>
                <a:br>
                  <a:rPr lang="en-US" sz="1000" b="1" dirty="0">
                    <a:solidFill>
                      <a:prstClr val="white"/>
                    </a:solidFill>
                  </a:rPr>
                </a:br>
                <a:r>
                  <a:rPr lang="en-US" sz="1000" b="1" dirty="0">
                    <a:solidFill>
                      <a:prstClr val="white"/>
                    </a:solidFill>
                  </a:rPr>
                  <a:t>correction object</a:t>
                </a:r>
              </a:p>
            </p:txBody>
          </p:sp>
          <p:cxnSp>
            <p:nvCxnSpPr>
              <p:cNvPr id="43" name="Elbow Connector 42"/>
              <p:cNvCxnSpPr>
                <a:stCxn id="38" idx="2"/>
                <a:endCxn id="11" idx="0"/>
              </p:cNvCxnSpPr>
              <p:nvPr/>
            </p:nvCxnSpPr>
            <p:spPr>
              <a:xfrm rot="16200000" flipH="1">
                <a:off x="5276438" y="3150908"/>
                <a:ext cx="287820" cy="0"/>
              </a:xfrm>
              <a:prstGeom prst="bentConnector3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>
                <a:stCxn id="8" idx="2"/>
                <a:endCxn id="40" idx="0"/>
              </p:cNvCxnSpPr>
              <p:nvPr/>
            </p:nvCxnSpPr>
            <p:spPr>
              <a:xfrm rot="5400000">
                <a:off x="7627255" y="2181352"/>
                <a:ext cx="182791" cy="55685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114"/>
              <p:cNvCxnSpPr>
                <a:stCxn id="40" idx="2"/>
                <a:endCxn id="30" idx="0"/>
              </p:cNvCxnSpPr>
              <p:nvPr/>
            </p:nvCxnSpPr>
            <p:spPr>
              <a:xfrm rot="16200000" flipH="1">
                <a:off x="7352981" y="3241921"/>
                <a:ext cx="179829" cy="5346"/>
              </a:xfrm>
              <a:prstGeom prst="bentConnector3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28"/>
              <p:cNvCxnSpPr>
                <a:stCxn id="38" idx="3"/>
                <a:endCxn id="40" idx="1"/>
              </p:cNvCxnSpPr>
              <p:nvPr/>
            </p:nvCxnSpPr>
            <p:spPr>
              <a:xfrm>
                <a:off x="6279103" y="2852242"/>
                <a:ext cx="539327" cy="689"/>
              </a:xfrm>
              <a:prstGeom prst="bentConnector3">
                <a:avLst/>
              </a:prstGeom>
              <a:ln w="25400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 rot="16200000">
                <a:off x="4388893" y="1973449"/>
                <a:ext cx="653788" cy="27770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16200000">
                <a:off x="4409154" y="4735158"/>
                <a:ext cx="653788" cy="27770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9294571" y="601440"/>
            <a:ext cx="4368223" cy="5240303"/>
            <a:chOff x="9294571" y="161823"/>
            <a:chExt cx="4368223" cy="5240303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9294571" y="502441"/>
              <a:ext cx="4368223" cy="4899685"/>
            </a:xfrm>
            <a:prstGeom prst="wedgeRoundRectCallout">
              <a:avLst>
                <a:gd name="adj1" fmla="val -109283"/>
                <a:gd name="adj2" fmla="val 42083"/>
                <a:gd name="adj3" fmla="val 16667"/>
              </a:avLst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 w="12700">
              <a:solidFill>
                <a:schemeClr val="dk1">
                  <a:alpha val="2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lIns="0" tIns="45720" rIns="0" rtlCol="0" anchor="t" anchorCtr="0"/>
            <a:lstStyle/>
            <a:p>
              <a:pPr algn="ctr"/>
              <a:r>
                <a:rPr lang="en-US" sz="2800" b="1" spc="300" dirty="0"/>
                <a:t>15 x 15 x 20 runs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196270" y="618289"/>
              <a:ext cx="3301560" cy="3240927"/>
              <a:chOff x="10263805" y="618289"/>
              <a:chExt cx="3301560" cy="3240927"/>
            </a:xfrm>
          </p:grpSpPr>
          <p:sp>
            <p:nvSpPr>
              <p:cNvPr id="49" name="Alternate Process 48"/>
              <p:cNvSpPr/>
              <p:nvPr/>
            </p:nvSpPr>
            <p:spPr>
              <a:xfrm>
                <a:off x="10893002" y="727154"/>
                <a:ext cx="1397901" cy="56708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50" dirty="0">
                    <a:solidFill>
                      <a:prstClr val="white"/>
                    </a:solidFill>
                  </a:rPr>
                  <a:t>Dim. Reduced Training</a:t>
                </a:r>
                <a:br>
                  <a:rPr lang="en-US" sz="1050" dirty="0">
                    <a:solidFill>
                      <a:prstClr val="white"/>
                    </a:solidFill>
                  </a:rPr>
                </a:br>
                <a:r>
                  <a:rPr lang="en-US" sz="1050" dirty="0">
                    <a:solidFill>
                      <a:prstClr val="white"/>
                    </a:solidFill>
                  </a:rPr>
                  <a:t>80%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10358726" y="940160"/>
                <a:ext cx="857644" cy="21390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  <p:sp>
            <p:nvSpPr>
              <p:cNvPr id="52" name="Alternate Process 51"/>
              <p:cNvSpPr/>
              <p:nvPr/>
            </p:nvSpPr>
            <p:spPr>
              <a:xfrm>
                <a:off x="11202254" y="1414593"/>
                <a:ext cx="796197" cy="706377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Random data division</a:t>
                </a:r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11559700" y="2896132"/>
                <a:ext cx="960120" cy="96308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Model</a:t>
                </a:r>
                <a:endParaRPr lang="en-US" sz="1400" b="1" dirty="0"/>
              </a:p>
            </p:txBody>
          </p:sp>
          <p:sp>
            <p:nvSpPr>
              <p:cNvPr id="54" name="Alternate Process 53"/>
              <p:cNvSpPr/>
              <p:nvPr/>
            </p:nvSpPr>
            <p:spPr>
              <a:xfrm>
                <a:off x="10267458" y="2164843"/>
                <a:ext cx="1101758" cy="593834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Training set</a:t>
                </a:r>
                <a:br>
                  <a:rPr lang="en-US" sz="1050" dirty="0"/>
                </a:br>
                <a:r>
                  <a:rPr lang="en-US" sz="1050" dirty="0"/>
                  <a:t>60%</a:t>
                </a:r>
              </a:p>
            </p:txBody>
          </p:sp>
          <p:sp>
            <p:nvSpPr>
              <p:cNvPr id="58" name="Alternate Process 57"/>
              <p:cNvSpPr/>
              <p:nvPr/>
            </p:nvSpPr>
            <p:spPr>
              <a:xfrm>
                <a:off x="11766789" y="2164041"/>
                <a:ext cx="1050531" cy="59463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Test set</a:t>
                </a:r>
                <a:br>
                  <a:rPr lang="en-US" sz="1050" dirty="0"/>
                </a:br>
                <a:r>
                  <a:rPr lang="en-US" sz="1050" dirty="0"/>
                  <a:t>20%</a:t>
                </a:r>
              </a:p>
            </p:txBody>
          </p:sp>
          <p:sp>
            <p:nvSpPr>
              <p:cNvPr id="60" name="Alternate Process 59"/>
              <p:cNvSpPr/>
              <p:nvPr/>
            </p:nvSpPr>
            <p:spPr>
              <a:xfrm>
                <a:off x="10263805" y="2960656"/>
                <a:ext cx="1117847" cy="801746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SVM</a:t>
                </a:r>
              </a:p>
              <a:p>
                <a:pPr algn="ctr"/>
                <a:r>
                  <a:rPr lang="en-US" sz="1050" dirty="0"/>
                  <a:t>Parameters from grid. </a:t>
                </a:r>
                <a:r>
                  <a:rPr lang="en-US" sz="1050" dirty="0" smtClean="0"/>
                  <a:t/>
                </a:r>
                <a:br>
                  <a:rPr lang="en-US" sz="1050" dirty="0" smtClean="0"/>
                </a:br>
                <a:r>
                  <a:rPr lang="en-US" sz="1050" dirty="0" smtClean="0"/>
                  <a:t>(</a:t>
                </a:r>
                <a:r>
                  <a:rPr lang="en-US" sz="1050" dirty="0"/>
                  <a:t>c, gamma)</a:t>
                </a:r>
              </a:p>
            </p:txBody>
          </p:sp>
          <p:sp>
            <p:nvSpPr>
              <p:cNvPr id="61" name="Alternate Process 60"/>
              <p:cNvSpPr/>
              <p:nvPr/>
            </p:nvSpPr>
            <p:spPr>
              <a:xfrm>
                <a:off x="12678925" y="3022156"/>
                <a:ext cx="886440" cy="690931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Parameter dependent prediction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11591953" y="1294240"/>
                <a:ext cx="0" cy="25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0814162" y="2738365"/>
                <a:ext cx="0" cy="25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>
                <a:off x="11998451" y="1796398"/>
                <a:ext cx="293603" cy="36764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/>
              <p:nvPr/>
            </p:nvCxnSpPr>
            <p:spPr>
              <a:xfrm rot="10800000" flipV="1">
                <a:off x="10818337" y="1796398"/>
                <a:ext cx="383917" cy="36844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72" idx="2"/>
              </p:cNvCxnSpPr>
              <p:nvPr/>
            </p:nvCxnSpPr>
            <p:spPr>
              <a:xfrm>
                <a:off x="11340087" y="3361529"/>
                <a:ext cx="2196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72" idx="6"/>
              </p:cNvCxnSpPr>
              <p:nvPr/>
            </p:nvCxnSpPr>
            <p:spPr>
              <a:xfrm flipV="1">
                <a:off x="12519820" y="3367622"/>
                <a:ext cx="1591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5400000">
                <a:off x="12028325" y="2770112"/>
                <a:ext cx="275166" cy="252295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ight Brace 70"/>
            <p:cNvSpPr/>
            <p:nvPr/>
          </p:nvSpPr>
          <p:spPr>
            <a:xfrm rot="5400000">
              <a:off x="11637929" y="2312578"/>
              <a:ext cx="389471" cy="3465399"/>
            </a:xfrm>
            <a:prstGeom prst="rightBrace">
              <a:avLst>
                <a:gd name="adj1" fmla="val 121480"/>
                <a:gd name="adj2" fmla="val 50025"/>
              </a:avLst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885409" y="161823"/>
              <a:ext cx="318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SVM Training with Tuning</a:t>
              </a: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365242" y="4392296"/>
              <a:ext cx="960120" cy="9630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Best</a:t>
              </a:r>
            </a:p>
            <a:p>
              <a:pPr algn="ctr"/>
              <a:r>
                <a:rPr lang="en-US" sz="1400" b="1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3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urved Connector 17"/>
          <p:cNvCxnSpPr>
            <a:stCxn id="5" idx="3"/>
            <a:endCxn id="6" idx="1"/>
          </p:cNvCxnSpPr>
          <p:nvPr/>
        </p:nvCxnSpPr>
        <p:spPr>
          <a:xfrm>
            <a:off x="6526501" y="-754989"/>
            <a:ext cx="1429443" cy="1168513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lternate Process 4"/>
          <p:cNvSpPr/>
          <p:nvPr/>
        </p:nvSpPr>
        <p:spPr>
          <a:xfrm>
            <a:off x="3700650" y="-1561644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>
                <a:solidFill>
                  <a:prstClr val="white"/>
                </a:solidFill>
              </a:rPr>
              <a:t>INITIAL DATA </a:t>
            </a:r>
            <a:r>
              <a:rPr lang="en-US" sz="1600" b="1" dirty="0" smtClean="0">
                <a:solidFill>
                  <a:prstClr val="white"/>
                </a:solidFill>
              </a:rPr>
              <a:t>PREPERATION</a:t>
            </a:r>
          </a:p>
          <a:p>
            <a:pPr algn="ctr" defTabSz="457200"/>
            <a:r>
              <a:rPr lang="en-US" sz="1600" b="1" dirty="0" smtClean="0">
                <a:solidFill>
                  <a:prstClr val="white"/>
                </a:solidFill>
              </a:rPr>
              <a:t>SVM, log transform etc.</a:t>
            </a:r>
            <a:endParaRPr lang="en-US" sz="1400" b="1" dirty="0">
              <a:solidFill>
                <a:prstClr val="white"/>
              </a:solidFill>
            </a:endParaRPr>
          </a:p>
        </p:txBody>
      </p: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4254268" y="51665"/>
            <a:ext cx="859308" cy="937816"/>
          </a:xfrm>
          <a:prstGeom prst="bentConnector2">
            <a:avLst/>
          </a:prstGeom>
          <a:ln w="381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10103" y="643521"/>
            <a:ext cx="1544165" cy="653788"/>
            <a:chOff x="1163675" y="3034636"/>
            <a:chExt cx="1544165" cy="653788"/>
          </a:xfrm>
        </p:grpSpPr>
        <p:sp>
          <p:nvSpPr>
            <p:cNvPr id="4" name="Alternate Process 3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prstClr val="white"/>
                  </a:solidFill>
                </a:rPr>
                <a:t>SAMPLES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 rot="16200000">
              <a:off x="975635" y="3222676"/>
              <a:ext cx="653788" cy="27770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000" b="1" dirty="0">
                  <a:solidFill>
                    <a:prstClr val="white"/>
                  </a:solidFill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24018" y="-256028"/>
            <a:ext cx="4816545" cy="5868183"/>
            <a:chOff x="4284806" y="701418"/>
            <a:chExt cx="4816545" cy="5868183"/>
          </a:xfrm>
        </p:grpSpPr>
        <p:sp>
          <p:nvSpPr>
            <p:cNvPr id="44" name="Oval 43"/>
            <p:cNvSpPr/>
            <p:nvPr/>
          </p:nvSpPr>
          <p:spPr>
            <a:xfrm>
              <a:off x="6938379" y="5402124"/>
              <a:ext cx="1066800" cy="990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1700" dirty="0">
                  <a:solidFill>
                    <a:prstClr val="black"/>
                  </a:solidFill>
                </a:rPr>
                <a:t>Model</a:t>
              </a:r>
            </a:p>
          </p:txBody>
        </p:sp>
        <p:sp>
          <p:nvSpPr>
            <p:cNvPr id="6" name="Alternate Process 5"/>
            <p:cNvSpPr/>
            <p:nvPr/>
          </p:nvSpPr>
          <p:spPr>
            <a:xfrm>
              <a:off x="5416732" y="1082853"/>
              <a:ext cx="2616254" cy="576233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 b="1" dirty="0">
                  <a:solidFill>
                    <a:prstClr val="white"/>
                  </a:solidFill>
                </a:rPr>
                <a:t>Semi-random data division</a:t>
              </a:r>
            </a:p>
            <a:p>
              <a:pPr algn="ctr" defTabSz="457200"/>
              <a:r>
                <a:rPr lang="en-US" sz="1200" b="1" dirty="0">
                  <a:solidFill>
                    <a:prstClr val="white"/>
                  </a:solidFill>
                </a:rPr>
                <a:t>(Protect sub sample ratios)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" name="Alternate Process 6"/>
            <p:cNvSpPr/>
            <p:nvPr/>
          </p:nvSpPr>
          <p:spPr>
            <a:xfrm>
              <a:off x="4860951" y="1792154"/>
              <a:ext cx="1113848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 dirty="0">
                  <a:solidFill>
                    <a:prstClr val="white"/>
                  </a:solidFill>
                </a:rPr>
                <a:t>Training set</a:t>
              </a:r>
              <a:br>
                <a:rPr lang="en-US" sz="1200" dirty="0">
                  <a:solidFill>
                    <a:prstClr val="white"/>
                  </a:solidFill>
                </a:rPr>
              </a:br>
              <a:r>
                <a:rPr lang="en-US" sz="1200" dirty="0">
                  <a:solidFill>
                    <a:prstClr val="white"/>
                  </a:solidFill>
                </a:rPr>
                <a:t>80%</a:t>
              </a:r>
            </a:p>
          </p:txBody>
        </p:sp>
        <p:sp>
          <p:nvSpPr>
            <p:cNvPr id="8" name="Alternate Process 7"/>
            <p:cNvSpPr/>
            <p:nvPr/>
          </p:nvSpPr>
          <p:spPr>
            <a:xfrm>
              <a:off x="7440151" y="1792155"/>
              <a:ext cx="1113848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 dirty="0">
                  <a:solidFill>
                    <a:prstClr val="white"/>
                  </a:solidFill>
                </a:rPr>
                <a:t>Test set</a:t>
              </a:r>
              <a:br>
                <a:rPr lang="en-US" sz="1200" dirty="0">
                  <a:solidFill>
                    <a:prstClr val="white"/>
                  </a:solidFill>
                </a:rPr>
              </a:br>
              <a:r>
                <a:rPr lang="en-US" sz="1200" dirty="0">
                  <a:solidFill>
                    <a:prstClr val="white"/>
                  </a:solidFill>
                </a:rPr>
                <a:t>20%</a:t>
              </a:r>
            </a:p>
          </p:txBody>
        </p:sp>
        <p:sp>
          <p:nvSpPr>
            <p:cNvPr id="11" name="Alternate Process 10"/>
            <p:cNvSpPr/>
            <p:nvPr/>
          </p:nvSpPr>
          <p:spPr>
            <a:xfrm>
              <a:off x="4566005" y="3294821"/>
              <a:ext cx="1711763" cy="1023345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 smtClean="0">
                  <a:solidFill>
                    <a:prstClr val="white"/>
                  </a:solidFill>
                </a:rPr>
                <a:t>PCA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Curved Connector 12"/>
            <p:cNvCxnSpPr>
              <a:stCxn id="6" idx="2"/>
              <a:endCxn id="7" idx="3"/>
            </p:cNvCxnSpPr>
            <p:nvPr/>
          </p:nvCxnSpPr>
          <p:spPr>
            <a:xfrm rot="5400000">
              <a:off x="6139240" y="1494645"/>
              <a:ext cx="421185" cy="750060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2"/>
              <a:endCxn id="8" idx="1"/>
            </p:cNvCxnSpPr>
            <p:nvPr/>
          </p:nvCxnSpPr>
          <p:spPr>
            <a:xfrm rot="16200000" flipH="1">
              <a:off x="6871912" y="1512030"/>
              <a:ext cx="421186" cy="715292"/>
            </a:xfrm>
            <a:prstGeom prst="bentConnector2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12"/>
            <p:cNvCxnSpPr>
              <a:stCxn id="7" idx="2"/>
              <a:endCxn id="38" idx="0"/>
            </p:cNvCxnSpPr>
            <p:nvPr/>
          </p:nvCxnSpPr>
          <p:spPr>
            <a:xfrm rot="16200000" flipH="1">
              <a:off x="5253327" y="2532931"/>
              <a:ext cx="329096" cy="0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reparation 29"/>
            <p:cNvSpPr/>
            <p:nvPr/>
          </p:nvSpPr>
          <p:spPr>
            <a:xfrm>
              <a:off x="6759015" y="3334509"/>
              <a:ext cx="1373100" cy="943962"/>
            </a:xfrm>
            <a:prstGeom prst="flowChartPreparation">
              <a:avLst/>
            </a:prstGeom>
            <a:solidFill>
              <a:schemeClr val="accent6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200" b="1" dirty="0">
                  <a:solidFill>
                    <a:prstClr val="white"/>
                  </a:solidFill>
                </a:rPr>
                <a:t>PCA</a:t>
              </a:r>
              <a:br>
                <a:rPr lang="en-US" sz="1200" b="1" dirty="0">
                  <a:solidFill>
                    <a:prstClr val="white"/>
                  </a:solidFill>
                </a:rPr>
              </a:br>
              <a:r>
                <a:rPr lang="en-US" sz="1200" b="1" dirty="0">
                  <a:solidFill>
                    <a:prstClr val="white"/>
                  </a:solidFill>
                </a:rPr>
                <a:t>rotation object</a:t>
              </a:r>
            </a:p>
          </p:txBody>
        </p:sp>
        <p:cxnSp>
          <p:nvCxnSpPr>
            <p:cNvPr id="32" name="Elbow Connector 31"/>
            <p:cNvCxnSpPr>
              <a:stCxn id="11" idx="3"/>
              <a:endCxn id="30" idx="1"/>
            </p:cNvCxnSpPr>
            <p:nvPr/>
          </p:nvCxnSpPr>
          <p:spPr>
            <a:xfrm flipV="1">
              <a:off x="6277765" y="3806493"/>
              <a:ext cx="481250" cy="1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12"/>
            <p:cNvCxnSpPr>
              <a:stCxn id="11" idx="2"/>
              <a:endCxn id="39" idx="0"/>
            </p:cNvCxnSpPr>
            <p:nvPr/>
          </p:nvCxnSpPr>
          <p:spPr>
            <a:xfrm rot="16200000" flipH="1">
              <a:off x="5423144" y="4316908"/>
              <a:ext cx="267729" cy="270243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lternate Process 38"/>
            <p:cNvSpPr/>
            <p:nvPr/>
          </p:nvSpPr>
          <p:spPr>
            <a:xfrm>
              <a:off x="4872683" y="4585895"/>
              <a:ext cx="1638888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 dirty="0">
                  <a:solidFill>
                    <a:prstClr val="white"/>
                  </a:solidFill>
                </a:rPr>
                <a:t>Dim. Reduced Training</a:t>
              </a:r>
              <a:br>
                <a:rPr lang="en-US" sz="1200" dirty="0">
                  <a:solidFill>
                    <a:prstClr val="white"/>
                  </a:solidFill>
                </a:rPr>
              </a:br>
              <a:r>
                <a:rPr lang="en-US" sz="1200" dirty="0">
                  <a:solidFill>
                    <a:prstClr val="white"/>
                  </a:solidFill>
                </a:rPr>
                <a:t>80%</a:t>
              </a:r>
            </a:p>
          </p:txBody>
        </p:sp>
        <p:sp>
          <p:nvSpPr>
            <p:cNvPr id="41" name="Alternate Process 40"/>
            <p:cNvSpPr/>
            <p:nvPr/>
          </p:nvSpPr>
          <p:spPr>
            <a:xfrm>
              <a:off x="7185665" y="4580079"/>
              <a:ext cx="1479853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>
                  <a:solidFill>
                    <a:prstClr val="white"/>
                  </a:solidFill>
                </a:rPr>
                <a:t>Dim. </a:t>
              </a:r>
              <a:r>
                <a:rPr lang="en-US" sz="1200" dirty="0">
                  <a:solidFill>
                    <a:prstClr val="white"/>
                  </a:solidFill>
                </a:rPr>
                <a:t>Reduced Test</a:t>
              </a:r>
            </a:p>
            <a:p>
              <a:pPr algn="ctr" defTabSz="457200"/>
              <a:r>
                <a:rPr lang="en-US" sz="1200" dirty="0">
                  <a:solidFill>
                    <a:prstClr val="white"/>
                  </a:solidFill>
                </a:rPr>
                <a:t>20%</a:t>
              </a:r>
            </a:p>
          </p:txBody>
        </p:sp>
        <p:cxnSp>
          <p:nvCxnSpPr>
            <p:cNvPr id="42" name="Curved Connector 12"/>
            <p:cNvCxnSpPr>
              <a:stCxn id="30" idx="2"/>
              <a:endCxn id="41" idx="0"/>
            </p:cNvCxnSpPr>
            <p:nvPr/>
          </p:nvCxnSpPr>
          <p:spPr>
            <a:xfrm rot="16200000" flipH="1">
              <a:off x="7534778" y="4189261"/>
              <a:ext cx="301605" cy="480024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lternate Process 45"/>
            <p:cNvSpPr/>
            <p:nvPr/>
          </p:nvSpPr>
          <p:spPr>
            <a:xfrm>
              <a:off x="4398315" y="5433376"/>
              <a:ext cx="2350416" cy="102412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 b="1" dirty="0">
                  <a:solidFill>
                    <a:prstClr val="white"/>
                  </a:solidFill>
                </a:rPr>
                <a:t>Train 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SVM </a:t>
              </a:r>
              <a:br>
                <a:rPr lang="en-US" sz="1200" b="1" dirty="0" smtClean="0">
                  <a:solidFill>
                    <a:prstClr val="white"/>
                  </a:solidFill>
                </a:rPr>
              </a:br>
              <a:r>
                <a:rPr lang="en-US" sz="1200" b="1" dirty="0" smtClean="0">
                  <a:solidFill>
                    <a:prstClr val="white"/>
                  </a:solidFill>
                </a:rPr>
                <a:t>(</a:t>
              </a:r>
              <a:r>
                <a:rPr lang="en-US" sz="1200" b="1" dirty="0">
                  <a:solidFill>
                    <a:prstClr val="white"/>
                  </a:solidFill>
                </a:rPr>
                <a:t>w</a:t>
              </a:r>
              <a:r>
                <a:rPr lang="en-US" sz="1200" b="1" dirty="0" smtClean="0">
                  <a:solidFill>
                    <a:prstClr val="white"/>
                  </a:solidFill>
                </a:rPr>
                <a:t>ith tuning whenever possible)</a:t>
              </a:r>
              <a:endParaRPr lang="en-US" sz="1200" b="1" dirty="0">
                <a:solidFill>
                  <a:prstClr val="white"/>
                </a:solidFill>
              </a:endParaRPr>
            </a:p>
            <a:p>
              <a:pPr marL="171450" indent="-171450" defTabSz="457200">
                <a:buFont typeface="Arial"/>
                <a:buChar char="•"/>
              </a:pPr>
              <a:r>
                <a:rPr lang="en-US" sz="1200" dirty="0">
                  <a:solidFill>
                    <a:prstClr val="white"/>
                  </a:solidFill>
                </a:rPr>
                <a:t>e</a:t>
              </a:r>
              <a:r>
                <a:rPr lang="en-US" sz="1200" dirty="0" smtClean="0">
                  <a:solidFill>
                    <a:prstClr val="white"/>
                  </a:solidFill>
                </a:rPr>
                <a:t>ps or C Classification</a:t>
              </a:r>
              <a:endParaRPr lang="en-US" sz="1200" dirty="0">
                <a:solidFill>
                  <a:prstClr val="white"/>
                </a:solidFill>
              </a:endParaRPr>
            </a:p>
            <a:p>
              <a:pPr marL="171450" indent="-171450" defTabSz="457200">
                <a:buFont typeface="Arial"/>
                <a:buChar char="•"/>
              </a:pPr>
              <a:r>
                <a:rPr lang="en-US" sz="1200" dirty="0">
                  <a:solidFill>
                    <a:prstClr val="white"/>
                  </a:solidFill>
                </a:rPr>
                <a:t>Radial </a:t>
              </a:r>
              <a:r>
                <a:rPr lang="en-US" sz="1200" dirty="0" smtClean="0">
                  <a:solidFill>
                    <a:prstClr val="white"/>
                  </a:solidFill>
                </a:rPr>
                <a:t>Kernel</a:t>
              </a:r>
              <a:endParaRPr lang="en-US" sz="1200" dirty="0">
                <a:solidFill>
                  <a:prstClr val="white"/>
                </a:solidFill>
              </a:endParaRPr>
            </a:p>
            <a:p>
              <a:pPr marL="171450" indent="-171450" defTabSz="457200">
                <a:buFont typeface="Arial"/>
                <a:buChar char="•"/>
              </a:pPr>
              <a:r>
                <a:rPr lang="en-US" sz="1200" dirty="0">
                  <a:solidFill>
                    <a:prstClr val="white"/>
                  </a:solidFill>
                </a:rPr>
                <a:t>Class weight normalization </a:t>
              </a:r>
            </a:p>
            <a:p>
              <a:pPr marL="171450" indent="-171450" defTabSz="457200">
                <a:buFont typeface="Arial"/>
                <a:buChar char="•"/>
              </a:pPr>
              <a:endParaRPr lang="en-US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47" name="Curved Connector 12"/>
            <p:cNvCxnSpPr>
              <a:stCxn id="39" idx="2"/>
              <a:endCxn id="46" idx="0"/>
            </p:cNvCxnSpPr>
            <p:nvPr/>
          </p:nvCxnSpPr>
          <p:spPr>
            <a:xfrm rot="5400000">
              <a:off x="5497203" y="5238448"/>
              <a:ext cx="271251" cy="118604"/>
            </a:xfrm>
            <a:prstGeom prst="bentConnector3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12"/>
            <p:cNvCxnSpPr>
              <a:stCxn id="46" idx="3"/>
            </p:cNvCxnSpPr>
            <p:nvPr/>
          </p:nvCxnSpPr>
          <p:spPr>
            <a:xfrm flipV="1">
              <a:off x="6748734" y="5943600"/>
              <a:ext cx="262445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12"/>
            <p:cNvCxnSpPr>
              <a:stCxn id="41" idx="2"/>
            </p:cNvCxnSpPr>
            <p:nvPr/>
          </p:nvCxnSpPr>
          <p:spPr>
            <a:xfrm rot="5400000">
              <a:off x="7545260" y="5051203"/>
              <a:ext cx="275227" cy="4854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lternate Process 55"/>
            <p:cNvSpPr/>
            <p:nvPr/>
          </p:nvSpPr>
          <p:spPr>
            <a:xfrm>
              <a:off x="8096370" y="5628132"/>
              <a:ext cx="915258" cy="630936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200" dirty="0">
                  <a:solidFill>
                    <a:prstClr val="white"/>
                  </a:solidFill>
                </a:rPr>
                <a:t>Prediction</a:t>
              </a:r>
            </a:p>
          </p:txBody>
        </p:sp>
        <p:cxnSp>
          <p:nvCxnSpPr>
            <p:cNvPr id="57" name="Curved Connector 12"/>
            <p:cNvCxnSpPr>
              <a:endCxn id="56" idx="1"/>
            </p:cNvCxnSpPr>
            <p:nvPr/>
          </p:nvCxnSpPr>
          <p:spPr>
            <a:xfrm>
              <a:off x="7869124" y="5943600"/>
              <a:ext cx="228600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284806" y="1012155"/>
              <a:ext cx="4816545" cy="5557446"/>
            </a:xfrm>
            <a:prstGeom prst="rect">
              <a:avLst/>
            </a:prstGeom>
            <a:noFill/>
            <a:ln w="28575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84806" y="701418"/>
              <a:ext cx="4816545" cy="28604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28575" cmpd="sng"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dirty="0" smtClean="0">
                  <a:solidFill>
                    <a:prstClr val="black"/>
                  </a:solidFill>
                </a:rPr>
                <a:t>Recalculate 1000 </a:t>
              </a:r>
              <a:r>
                <a:rPr lang="en-US" dirty="0">
                  <a:solidFill>
                    <a:prstClr val="black"/>
                  </a:solidFill>
                </a:rPr>
                <a:t>times</a:t>
              </a:r>
            </a:p>
          </p:txBody>
        </p:sp>
        <p:sp>
          <p:nvSpPr>
            <p:cNvPr id="38" name="Alternate Process 37"/>
            <p:cNvSpPr/>
            <p:nvPr/>
          </p:nvSpPr>
          <p:spPr>
            <a:xfrm>
              <a:off x="4561596" y="2697480"/>
              <a:ext cx="1717504" cy="30951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200">
                  <a:solidFill>
                    <a:prstClr val="white"/>
                  </a:solidFill>
                </a:rPr>
                <a:t>Batch Correction (</a:t>
              </a:r>
              <a:r>
                <a:rPr lang="en-US" sz="1200" dirty="0" err="1">
                  <a:solidFill>
                    <a:prstClr val="white"/>
                  </a:solidFill>
                </a:rPr>
                <a:t>fSVA</a:t>
              </a:r>
              <a:r>
                <a:rPr lang="en-US" sz="1200" dirty="0">
                  <a:solidFill>
                    <a:prstClr val="white"/>
                  </a:solidFill>
                </a:rPr>
                <a:t>)</a:t>
              </a:r>
            </a:p>
          </p:txBody>
        </p:sp>
        <p:sp>
          <p:nvSpPr>
            <p:cNvPr id="40" name="Preparation 39"/>
            <p:cNvSpPr/>
            <p:nvPr/>
          </p:nvSpPr>
          <p:spPr>
            <a:xfrm>
              <a:off x="6818427" y="2551176"/>
              <a:ext cx="1243584" cy="603504"/>
            </a:xfrm>
            <a:prstGeom prst="flowChartPreparation">
              <a:avLst/>
            </a:prstGeom>
            <a:solidFill>
              <a:schemeClr val="accent6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000" b="1" dirty="0">
                  <a:solidFill>
                    <a:prstClr val="white"/>
                  </a:solidFill>
                </a:rPr>
                <a:t>Batch</a:t>
              </a:r>
              <a:br>
                <a:rPr lang="en-US" sz="1000" b="1" dirty="0">
                  <a:solidFill>
                    <a:prstClr val="white"/>
                  </a:solidFill>
                </a:rPr>
              </a:br>
              <a:r>
                <a:rPr lang="en-US" sz="1000" b="1" dirty="0">
                  <a:solidFill>
                    <a:prstClr val="white"/>
                  </a:solidFill>
                </a:rPr>
                <a:t>correction object</a:t>
              </a:r>
            </a:p>
          </p:txBody>
        </p:sp>
        <p:cxnSp>
          <p:nvCxnSpPr>
            <p:cNvPr id="43" name="Elbow Connector 42"/>
            <p:cNvCxnSpPr>
              <a:stCxn id="38" idx="2"/>
              <a:endCxn id="11" idx="0"/>
            </p:cNvCxnSpPr>
            <p:nvPr/>
          </p:nvCxnSpPr>
          <p:spPr>
            <a:xfrm rot="16200000" flipH="1">
              <a:off x="5276438" y="3150908"/>
              <a:ext cx="287820" cy="0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8" idx="2"/>
              <a:endCxn id="40" idx="0"/>
            </p:cNvCxnSpPr>
            <p:nvPr/>
          </p:nvCxnSpPr>
          <p:spPr>
            <a:xfrm rot="5400000">
              <a:off x="7627255" y="2181352"/>
              <a:ext cx="182791" cy="5568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40" idx="2"/>
              <a:endCxn id="30" idx="0"/>
            </p:cNvCxnSpPr>
            <p:nvPr/>
          </p:nvCxnSpPr>
          <p:spPr>
            <a:xfrm rot="16200000" flipH="1">
              <a:off x="7352981" y="3241921"/>
              <a:ext cx="179829" cy="5346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38" idx="3"/>
              <a:endCxn id="40" idx="1"/>
            </p:cNvCxnSpPr>
            <p:nvPr/>
          </p:nvCxnSpPr>
          <p:spPr>
            <a:xfrm>
              <a:off x="6279103" y="2852242"/>
              <a:ext cx="539327" cy="689"/>
            </a:xfrm>
            <a:prstGeom prst="bentConnector3">
              <a:avLst/>
            </a:prstGeom>
            <a:ln w="25400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 rot="16200000">
              <a:off x="4388893" y="1973449"/>
              <a:ext cx="653788" cy="27770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000" b="1" dirty="0">
                  <a:solidFill>
                    <a:prstClr val="white"/>
                  </a:solidFill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 rot="16200000">
              <a:off x="4409154" y="4735158"/>
              <a:ext cx="653788" cy="27770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000" b="1" dirty="0">
                  <a:solidFill>
                    <a:prstClr val="white"/>
                  </a:solidFill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07688" y="1728700"/>
            <a:ext cx="4368223" cy="5240303"/>
            <a:chOff x="9294571" y="161823"/>
            <a:chExt cx="4368223" cy="5240303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9294571" y="502441"/>
              <a:ext cx="4368223" cy="4899685"/>
            </a:xfrm>
            <a:prstGeom prst="wedgeRoundRectCallout">
              <a:avLst>
                <a:gd name="adj1" fmla="val 116552"/>
                <a:gd name="adj2" fmla="val -266"/>
                <a:gd name="adj3" fmla="val 16667"/>
              </a:avLst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 w="12700">
              <a:solidFill>
                <a:schemeClr val="dk1">
                  <a:alpha val="2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lIns="0" tIns="45720" rIns="0" rtlCol="0" anchor="t" anchorCtr="0"/>
            <a:lstStyle/>
            <a:p>
              <a:pPr algn="ctr"/>
              <a:r>
                <a:rPr lang="en-US" sz="2800" b="1" spc="300" dirty="0"/>
                <a:t>15 x 15 x 20 runs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196270" y="618289"/>
              <a:ext cx="3301560" cy="3240927"/>
              <a:chOff x="10263805" y="618289"/>
              <a:chExt cx="3301560" cy="3240927"/>
            </a:xfrm>
          </p:grpSpPr>
          <p:sp>
            <p:nvSpPr>
              <p:cNvPr id="49" name="Alternate Process 48"/>
              <p:cNvSpPr/>
              <p:nvPr/>
            </p:nvSpPr>
            <p:spPr>
              <a:xfrm>
                <a:off x="10893002" y="727154"/>
                <a:ext cx="1397901" cy="56708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50" dirty="0">
                    <a:solidFill>
                      <a:prstClr val="white"/>
                    </a:solidFill>
                  </a:rPr>
                  <a:t>Dim. Reduced Training</a:t>
                </a:r>
                <a:br>
                  <a:rPr lang="en-US" sz="1050" dirty="0">
                    <a:solidFill>
                      <a:prstClr val="white"/>
                    </a:solidFill>
                  </a:rPr>
                </a:br>
                <a:r>
                  <a:rPr lang="en-US" sz="1050" dirty="0">
                    <a:solidFill>
                      <a:prstClr val="white"/>
                    </a:solidFill>
                  </a:rPr>
                  <a:t>80%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10358726" y="940160"/>
                <a:ext cx="857644" cy="21390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  <p:sp>
            <p:nvSpPr>
              <p:cNvPr id="52" name="Alternate Process 51"/>
              <p:cNvSpPr/>
              <p:nvPr/>
            </p:nvSpPr>
            <p:spPr>
              <a:xfrm>
                <a:off x="11202254" y="1414593"/>
                <a:ext cx="796197" cy="706377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Random data division</a:t>
                </a:r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11559700" y="2896132"/>
                <a:ext cx="960120" cy="96308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Model</a:t>
                </a:r>
                <a:endParaRPr lang="en-US" sz="1400" b="1" dirty="0"/>
              </a:p>
            </p:txBody>
          </p:sp>
          <p:sp>
            <p:nvSpPr>
              <p:cNvPr id="54" name="Alternate Process 53"/>
              <p:cNvSpPr/>
              <p:nvPr/>
            </p:nvSpPr>
            <p:spPr>
              <a:xfrm>
                <a:off x="10267458" y="2164843"/>
                <a:ext cx="1101758" cy="593834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Training set</a:t>
                </a:r>
                <a:br>
                  <a:rPr lang="en-US" sz="1050" dirty="0"/>
                </a:br>
                <a:r>
                  <a:rPr lang="en-US" sz="1050" dirty="0"/>
                  <a:t>60%</a:t>
                </a:r>
              </a:p>
            </p:txBody>
          </p:sp>
          <p:sp>
            <p:nvSpPr>
              <p:cNvPr id="58" name="Alternate Process 57"/>
              <p:cNvSpPr/>
              <p:nvPr/>
            </p:nvSpPr>
            <p:spPr>
              <a:xfrm>
                <a:off x="11766789" y="2164041"/>
                <a:ext cx="1050531" cy="59463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Test set</a:t>
                </a:r>
                <a:br>
                  <a:rPr lang="en-US" sz="1050" dirty="0"/>
                </a:br>
                <a:r>
                  <a:rPr lang="en-US" sz="1050" dirty="0"/>
                  <a:t>20%</a:t>
                </a:r>
              </a:p>
            </p:txBody>
          </p:sp>
          <p:sp>
            <p:nvSpPr>
              <p:cNvPr id="60" name="Alternate Process 59"/>
              <p:cNvSpPr/>
              <p:nvPr/>
            </p:nvSpPr>
            <p:spPr>
              <a:xfrm>
                <a:off x="10263805" y="2960656"/>
                <a:ext cx="1117847" cy="801746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SVM</a:t>
                </a:r>
              </a:p>
              <a:p>
                <a:pPr algn="ctr"/>
                <a:r>
                  <a:rPr lang="en-US" sz="1050" dirty="0"/>
                  <a:t>Parameters from grid. </a:t>
                </a:r>
                <a:r>
                  <a:rPr lang="en-US" sz="1050" dirty="0" smtClean="0"/>
                  <a:t/>
                </a:r>
                <a:br>
                  <a:rPr lang="en-US" sz="1050" dirty="0" smtClean="0"/>
                </a:br>
                <a:r>
                  <a:rPr lang="en-US" sz="1050" dirty="0" smtClean="0"/>
                  <a:t>(</a:t>
                </a:r>
                <a:r>
                  <a:rPr lang="en-US" sz="1050" dirty="0"/>
                  <a:t>c, gamma)</a:t>
                </a:r>
              </a:p>
            </p:txBody>
          </p:sp>
          <p:sp>
            <p:nvSpPr>
              <p:cNvPr id="61" name="Alternate Process 60"/>
              <p:cNvSpPr/>
              <p:nvPr/>
            </p:nvSpPr>
            <p:spPr>
              <a:xfrm>
                <a:off x="12678925" y="3022156"/>
                <a:ext cx="886440" cy="690931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Parameter dependent prediction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11591953" y="1294240"/>
                <a:ext cx="0" cy="25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0814162" y="2738365"/>
                <a:ext cx="0" cy="25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>
                <a:off x="11998451" y="1796398"/>
                <a:ext cx="293603" cy="36764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/>
              <p:nvPr/>
            </p:nvCxnSpPr>
            <p:spPr>
              <a:xfrm rot="10800000" flipV="1">
                <a:off x="10818337" y="1796398"/>
                <a:ext cx="383917" cy="36844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72" idx="2"/>
              </p:cNvCxnSpPr>
              <p:nvPr/>
            </p:nvCxnSpPr>
            <p:spPr>
              <a:xfrm>
                <a:off x="11340087" y="3361529"/>
                <a:ext cx="2196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72" idx="6"/>
              </p:cNvCxnSpPr>
              <p:nvPr/>
            </p:nvCxnSpPr>
            <p:spPr>
              <a:xfrm flipV="1">
                <a:off x="12519820" y="3367622"/>
                <a:ext cx="1591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5400000">
                <a:off x="12028325" y="2770112"/>
                <a:ext cx="275166" cy="252295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ight Brace 70"/>
            <p:cNvSpPr/>
            <p:nvPr/>
          </p:nvSpPr>
          <p:spPr>
            <a:xfrm rot="5400000">
              <a:off x="11637929" y="2312578"/>
              <a:ext cx="389471" cy="3465399"/>
            </a:xfrm>
            <a:prstGeom prst="rightBrace">
              <a:avLst>
                <a:gd name="adj1" fmla="val 121480"/>
                <a:gd name="adj2" fmla="val 50025"/>
              </a:avLst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885409" y="161823"/>
              <a:ext cx="318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SVM Training with Tuning</a:t>
              </a: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365242" y="4392296"/>
              <a:ext cx="960120" cy="9630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Best</a:t>
              </a:r>
            </a:p>
            <a:p>
              <a:pPr algn="ctr"/>
              <a:r>
                <a:rPr lang="en-US" sz="1400" b="1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8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63</TotalTime>
  <Words>274</Words>
  <Application>Microsoft Macintosh PowerPoint</Application>
  <PresentationFormat>Custom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Andale Mono</vt:lpstr>
      <vt:lpstr>Calibri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20</cp:revision>
  <dcterms:created xsi:type="dcterms:W3CDTF">2016-10-27T03:54:44Z</dcterms:created>
  <dcterms:modified xsi:type="dcterms:W3CDTF">2016-10-27T05:01:26Z</dcterms:modified>
</cp:coreProperties>
</file>