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68" r:id="rId18"/>
    <p:sldId id="298" r:id="rId19"/>
    <p:sldId id="299" r:id="rId20"/>
    <p:sldId id="300" r:id="rId21"/>
    <p:sldId id="301" r:id="rId22"/>
    <p:sldId id="267" r:id="rId23"/>
    <p:sldId id="302" r:id="rId24"/>
    <p:sldId id="303" r:id="rId25"/>
    <p:sldId id="304" r:id="rId26"/>
    <p:sldId id="305" r:id="rId27"/>
    <p:sldId id="269" r:id="rId28"/>
    <p:sldId id="306" r:id="rId29"/>
    <p:sldId id="307" r:id="rId30"/>
    <p:sldId id="270" r:id="rId31"/>
    <p:sldId id="308" r:id="rId32"/>
    <p:sldId id="309" r:id="rId33"/>
    <p:sldId id="271" r:id="rId34"/>
    <p:sldId id="310" r:id="rId35"/>
    <p:sldId id="311" r:id="rId36"/>
    <p:sldId id="272" r:id="rId37"/>
    <p:sldId id="275" r:id="rId38"/>
    <p:sldId id="276" r:id="rId39"/>
    <p:sldId id="273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77" r:id="rId48"/>
    <p:sldId id="280" r:id="rId49"/>
    <p:sldId id="281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CADC"/>
    <a:srgbClr val="94ADBD"/>
    <a:srgbClr val="5A9DCC"/>
    <a:srgbClr val="1C5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EDCE7-931A-E441-BFCF-636FA6FD1AB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6AE277A3-A59D-AF40-BF8D-1B1E1DEC48F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Samples</a:t>
          </a:r>
          <a:endParaRPr lang="en-US" b="1" dirty="0">
            <a:solidFill>
              <a:schemeClr val="tx1"/>
            </a:solidFill>
          </a:endParaRPr>
        </a:p>
      </dgm:t>
    </dgm:pt>
    <dgm:pt modelId="{66F8E88A-E627-354F-AAA4-4F46538B3A90}" type="parTrans" cxnId="{7FAC2EBD-36D3-7941-A999-882C3445BD9C}">
      <dgm:prSet/>
      <dgm:spPr/>
      <dgm:t>
        <a:bodyPr/>
        <a:lstStyle/>
        <a:p>
          <a:endParaRPr lang="en-US"/>
        </a:p>
      </dgm:t>
    </dgm:pt>
    <dgm:pt modelId="{AAF11BA1-FADC-D641-934C-EC3FC4B6B901}" type="sibTrans" cxnId="{7FAC2EBD-36D3-7941-A999-882C3445BD9C}">
      <dgm:prSet/>
      <dgm:spPr/>
      <dgm:t>
        <a:bodyPr/>
        <a:lstStyle/>
        <a:p>
          <a:endParaRPr lang="en-US"/>
        </a:p>
      </dgm:t>
    </dgm:pt>
    <dgm:pt modelId="{27C6A82A-FDBB-4A4D-8B8C-7A5F9BBFB8D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Dimension Reduction</a:t>
          </a:r>
          <a:endParaRPr lang="en-US" b="1" dirty="0">
            <a:solidFill>
              <a:srgbClr val="000000"/>
            </a:solidFill>
          </a:endParaRPr>
        </a:p>
      </dgm:t>
    </dgm:pt>
    <dgm:pt modelId="{6991D692-0A7C-E342-A284-1ED15D56F956}" type="parTrans" cxnId="{8C6DADAF-F3B4-EB41-9086-A017E28C3A36}">
      <dgm:prSet/>
      <dgm:spPr/>
      <dgm:t>
        <a:bodyPr/>
        <a:lstStyle/>
        <a:p>
          <a:endParaRPr lang="en-US"/>
        </a:p>
      </dgm:t>
    </dgm:pt>
    <dgm:pt modelId="{6B12952C-8B68-9F45-8558-38ACFB1D7AA3}" type="sibTrans" cxnId="{8C6DADAF-F3B4-EB41-9086-A017E28C3A36}">
      <dgm:prSet/>
      <dgm:spPr/>
      <dgm:t>
        <a:bodyPr/>
        <a:lstStyle/>
        <a:p>
          <a:endParaRPr lang="en-US"/>
        </a:p>
      </dgm:t>
    </dgm:pt>
    <dgm:pt modelId="{77431353-84E5-7D46-94B9-8F38E90D5650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Machine Learning</a:t>
          </a:r>
          <a:endParaRPr lang="en-US" b="1" dirty="0">
            <a:solidFill>
              <a:srgbClr val="000000"/>
            </a:solidFill>
          </a:endParaRPr>
        </a:p>
      </dgm:t>
    </dgm:pt>
    <dgm:pt modelId="{1B67F4CA-73E1-7F4D-BA15-0B0750F2F282}" type="parTrans" cxnId="{63C589D7-D0C2-B347-8DB9-2D33A4DA9BDE}">
      <dgm:prSet/>
      <dgm:spPr/>
      <dgm:t>
        <a:bodyPr/>
        <a:lstStyle/>
        <a:p>
          <a:endParaRPr lang="en-US"/>
        </a:p>
      </dgm:t>
    </dgm:pt>
    <dgm:pt modelId="{62120418-E164-3C4B-9BC3-94AB572777C8}" type="sibTrans" cxnId="{63C589D7-D0C2-B347-8DB9-2D33A4DA9BDE}">
      <dgm:prSet/>
      <dgm:spPr/>
      <dgm:t>
        <a:bodyPr/>
        <a:lstStyle/>
        <a:p>
          <a:endParaRPr lang="en-US"/>
        </a:p>
      </dgm:t>
    </dgm:pt>
    <dgm:pt modelId="{048B2052-7AEF-C144-91ED-238356E5480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Prediction</a:t>
          </a:r>
          <a:endParaRPr lang="en-US" b="1" dirty="0">
            <a:solidFill>
              <a:srgbClr val="000000"/>
            </a:solidFill>
          </a:endParaRPr>
        </a:p>
      </dgm:t>
    </dgm:pt>
    <dgm:pt modelId="{772B2986-5DE5-C642-8EA2-FAB46C8751AB}" type="parTrans" cxnId="{7987D9AE-59A9-EF4F-9D62-005E75CBA586}">
      <dgm:prSet/>
      <dgm:spPr/>
      <dgm:t>
        <a:bodyPr/>
        <a:lstStyle/>
        <a:p>
          <a:endParaRPr lang="en-US"/>
        </a:p>
      </dgm:t>
    </dgm:pt>
    <dgm:pt modelId="{1A093B5C-33DF-0943-8007-17BDD62A3FEC}" type="sibTrans" cxnId="{7987D9AE-59A9-EF4F-9D62-005E75CBA586}">
      <dgm:prSet/>
      <dgm:spPr/>
      <dgm:t>
        <a:bodyPr/>
        <a:lstStyle/>
        <a:p>
          <a:endParaRPr lang="en-US"/>
        </a:p>
      </dgm:t>
    </dgm:pt>
    <dgm:pt modelId="{F44AA6C5-1D35-E440-A60C-529878D34719}" type="pres">
      <dgm:prSet presAssocID="{615EDCE7-931A-E441-BFCF-636FA6FD1AB5}" presName="Name0" presStyleCnt="0">
        <dgm:presLayoutVars>
          <dgm:dir/>
          <dgm:resizeHandles val="exact"/>
        </dgm:presLayoutVars>
      </dgm:prSet>
      <dgm:spPr/>
    </dgm:pt>
    <dgm:pt modelId="{81219250-41BF-A74A-9790-A1C3D8EEC5BE}" type="pres">
      <dgm:prSet presAssocID="{6AE277A3-A59D-AF40-BF8D-1B1E1DEC48F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39A73-FEEE-0D4D-9A64-2C8C16E760E5}" type="pres">
      <dgm:prSet presAssocID="{AAF11BA1-FADC-D641-934C-EC3FC4B6B90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017DF371-09BB-4E41-81F7-4C24E8C95A97}" type="pres">
      <dgm:prSet presAssocID="{AAF11BA1-FADC-D641-934C-EC3FC4B6B90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A7E54CE-1B0D-3D45-80FC-EA6E6A2B2132}" type="pres">
      <dgm:prSet presAssocID="{27C6A82A-FDBB-4A4D-8B8C-7A5F9BBFB8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FE214-5C63-A84F-8C3C-A1D8A1A10699}" type="pres">
      <dgm:prSet presAssocID="{6B12952C-8B68-9F45-8558-38ACFB1D7AA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AE1E2C7-A712-E747-B557-D5D4DDC91364}" type="pres">
      <dgm:prSet presAssocID="{6B12952C-8B68-9F45-8558-38ACFB1D7AA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6C0BA596-463F-6244-98C5-2474DD3FD47F}" type="pres">
      <dgm:prSet presAssocID="{77431353-84E5-7D46-94B9-8F38E90D565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13893-9FBC-4A4C-9C06-301867E05E93}" type="pres">
      <dgm:prSet presAssocID="{62120418-E164-3C4B-9BC3-94AB572777C8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2DB94EC-8784-164B-8847-1925213C1069}" type="pres">
      <dgm:prSet presAssocID="{62120418-E164-3C4B-9BC3-94AB572777C8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B100E5E-A93B-8F44-83AC-53804FC9C511}" type="pres">
      <dgm:prSet presAssocID="{048B2052-7AEF-C144-91ED-238356E5480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7D9AE-59A9-EF4F-9D62-005E75CBA586}" srcId="{615EDCE7-931A-E441-BFCF-636FA6FD1AB5}" destId="{048B2052-7AEF-C144-91ED-238356E5480A}" srcOrd="3" destOrd="0" parTransId="{772B2986-5DE5-C642-8EA2-FAB46C8751AB}" sibTransId="{1A093B5C-33DF-0943-8007-17BDD62A3FEC}"/>
    <dgm:cxn modelId="{7CCF7057-11E8-354F-B61E-FC24BE13F0BA}" type="presOf" srcId="{6B12952C-8B68-9F45-8558-38ACFB1D7AA3}" destId="{BAE1E2C7-A712-E747-B557-D5D4DDC91364}" srcOrd="1" destOrd="0" presId="urn:microsoft.com/office/officeart/2005/8/layout/process1"/>
    <dgm:cxn modelId="{B2369151-36D6-354B-B8CE-8E4C9CD89983}" type="presOf" srcId="{6B12952C-8B68-9F45-8558-38ACFB1D7AA3}" destId="{6BEFE214-5C63-A84F-8C3C-A1D8A1A10699}" srcOrd="0" destOrd="0" presId="urn:microsoft.com/office/officeart/2005/8/layout/process1"/>
    <dgm:cxn modelId="{8C6DADAF-F3B4-EB41-9086-A017E28C3A36}" srcId="{615EDCE7-931A-E441-BFCF-636FA6FD1AB5}" destId="{27C6A82A-FDBB-4A4D-8B8C-7A5F9BBFB8D3}" srcOrd="1" destOrd="0" parTransId="{6991D692-0A7C-E342-A284-1ED15D56F956}" sibTransId="{6B12952C-8B68-9F45-8558-38ACFB1D7AA3}"/>
    <dgm:cxn modelId="{9C8B0641-6410-B14E-9932-7D7FF14F672A}" type="presOf" srcId="{6AE277A3-A59D-AF40-BF8D-1B1E1DEC48FB}" destId="{81219250-41BF-A74A-9790-A1C3D8EEC5BE}" srcOrd="0" destOrd="0" presId="urn:microsoft.com/office/officeart/2005/8/layout/process1"/>
    <dgm:cxn modelId="{FFB36F3B-2A00-2746-9526-D10C7DC510C6}" type="presOf" srcId="{62120418-E164-3C4B-9BC3-94AB572777C8}" destId="{60B13893-9FBC-4A4C-9C06-301867E05E93}" srcOrd="0" destOrd="0" presId="urn:microsoft.com/office/officeart/2005/8/layout/process1"/>
    <dgm:cxn modelId="{B5B3688E-CD2A-194F-9F36-309F96304230}" type="presOf" srcId="{AAF11BA1-FADC-D641-934C-EC3FC4B6B901}" destId="{017DF371-09BB-4E41-81F7-4C24E8C95A97}" srcOrd="1" destOrd="0" presId="urn:microsoft.com/office/officeart/2005/8/layout/process1"/>
    <dgm:cxn modelId="{63C589D7-D0C2-B347-8DB9-2D33A4DA9BDE}" srcId="{615EDCE7-931A-E441-BFCF-636FA6FD1AB5}" destId="{77431353-84E5-7D46-94B9-8F38E90D5650}" srcOrd="2" destOrd="0" parTransId="{1B67F4CA-73E1-7F4D-BA15-0B0750F2F282}" sibTransId="{62120418-E164-3C4B-9BC3-94AB572777C8}"/>
    <dgm:cxn modelId="{7FAC2EBD-36D3-7941-A999-882C3445BD9C}" srcId="{615EDCE7-931A-E441-BFCF-636FA6FD1AB5}" destId="{6AE277A3-A59D-AF40-BF8D-1B1E1DEC48FB}" srcOrd="0" destOrd="0" parTransId="{66F8E88A-E627-354F-AAA4-4F46538B3A90}" sibTransId="{AAF11BA1-FADC-D641-934C-EC3FC4B6B901}"/>
    <dgm:cxn modelId="{361BF647-FF7E-834E-8426-D9F19EB303CA}" type="presOf" srcId="{615EDCE7-931A-E441-BFCF-636FA6FD1AB5}" destId="{F44AA6C5-1D35-E440-A60C-529878D34719}" srcOrd="0" destOrd="0" presId="urn:microsoft.com/office/officeart/2005/8/layout/process1"/>
    <dgm:cxn modelId="{BBB4174D-BBEF-6A4E-AF40-63805F9C557F}" type="presOf" srcId="{048B2052-7AEF-C144-91ED-238356E5480A}" destId="{AB100E5E-A93B-8F44-83AC-53804FC9C511}" srcOrd="0" destOrd="0" presId="urn:microsoft.com/office/officeart/2005/8/layout/process1"/>
    <dgm:cxn modelId="{479DB244-DBC6-2249-8A58-FC6AD3B0D2E5}" type="presOf" srcId="{AAF11BA1-FADC-D641-934C-EC3FC4B6B901}" destId="{6AC39A73-FEEE-0D4D-9A64-2C8C16E760E5}" srcOrd="0" destOrd="0" presId="urn:microsoft.com/office/officeart/2005/8/layout/process1"/>
    <dgm:cxn modelId="{FB8D5F21-FC8A-2241-BE2D-65EE65AD6BBF}" type="presOf" srcId="{77431353-84E5-7D46-94B9-8F38E90D5650}" destId="{6C0BA596-463F-6244-98C5-2474DD3FD47F}" srcOrd="0" destOrd="0" presId="urn:microsoft.com/office/officeart/2005/8/layout/process1"/>
    <dgm:cxn modelId="{D6382687-A2C7-E347-A2A2-8EC1FEC1B521}" type="presOf" srcId="{62120418-E164-3C4B-9BC3-94AB572777C8}" destId="{42DB94EC-8784-164B-8847-1925213C1069}" srcOrd="1" destOrd="0" presId="urn:microsoft.com/office/officeart/2005/8/layout/process1"/>
    <dgm:cxn modelId="{EADD9FB5-9F03-6B4C-8745-2D3725ED187A}" type="presOf" srcId="{27C6A82A-FDBB-4A4D-8B8C-7A5F9BBFB8D3}" destId="{9A7E54CE-1B0D-3D45-80FC-EA6E6A2B2132}" srcOrd="0" destOrd="0" presId="urn:microsoft.com/office/officeart/2005/8/layout/process1"/>
    <dgm:cxn modelId="{E98676AC-A6DF-734F-86E1-79807C29805A}" type="presParOf" srcId="{F44AA6C5-1D35-E440-A60C-529878D34719}" destId="{81219250-41BF-A74A-9790-A1C3D8EEC5BE}" srcOrd="0" destOrd="0" presId="urn:microsoft.com/office/officeart/2005/8/layout/process1"/>
    <dgm:cxn modelId="{713201E9-AB01-D342-998C-173A9876B759}" type="presParOf" srcId="{F44AA6C5-1D35-E440-A60C-529878D34719}" destId="{6AC39A73-FEEE-0D4D-9A64-2C8C16E760E5}" srcOrd="1" destOrd="0" presId="urn:microsoft.com/office/officeart/2005/8/layout/process1"/>
    <dgm:cxn modelId="{451ED32A-B795-E940-99AE-02C1B1E8853C}" type="presParOf" srcId="{6AC39A73-FEEE-0D4D-9A64-2C8C16E760E5}" destId="{017DF371-09BB-4E41-81F7-4C24E8C95A97}" srcOrd="0" destOrd="0" presId="urn:microsoft.com/office/officeart/2005/8/layout/process1"/>
    <dgm:cxn modelId="{544C415B-9B23-FF44-A5EE-4D6DDE2C2193}" type="presParOf" srcId="{F44AA6C5-1D35-E440-A60C-529878D34719}" destId="{9A7E54CE-1B0D-3D45-80FC-EA6E6A2B2132}" srcOrd="2" destOrd="0" presId="urn:microsoft.com/office/officeart/2005/8/layout/process1"/>
    <dgm:cxn modelId="{FEB901F9-4EDE-8B47-B484-9AB58C7FA0F6}" type="presParOf" srcId="{F44AA6C5-1D35-E440-A60C-529878D34719}" destId="{6BEFE214-5C63-A84F-8C3C-A1D8A1A10699}" srcOrd="3" destOrd="0" presId="urn:microsoft.com/office/officeart/2005/8/layout/process1"/>
    <dgm:cxn modelId="{2F323539-E8BA-A641-8E52-C444778BCCF3}" type="presParOf" srcId="{6BEFE214-5C63-A84F-8C3C-A1D8A1A10699}" destId="{BAE1E2C7-A712-E747-B557-D5D4DDC91364}" srcOrd="0" destOrd="0" presId="urn:microsoft.com/office/officeart/2005/8/layout/process1"/>
    <dgm:cxn modelId="{0C274E03-1A5E-A54E-B0C1-0A19AE07C8BE}" type="presParOf" srcId="{F44AA6C5-1D35-E440-A60C-529878D34719}" destId="{6C0BA596-463F-6244-98C5-2474DD3FD47F}" srcOrd="4" destOrd="0" presId="urn:microsoft.com/office/officeart/2005/8/layout/process1"/>
    <dgm:cxn modelId="{AAB00758-15F0-274C-890D-BBE99E1E6103}" type="presParOf" srcId="{F44AA6C5-1D35-E440-A60C-529878D34719}" destId="{60B13893-9FBC-4A4C-9C06-301867E05E93}" srcOrd="5" destOrd="0" presId="urn:microsoft.com/office/officeart/2005/8/layout/process1"/>
    <dgm:cxn modelId="{093D0FE2-32D9-3F43-9B31-2AAFC9C78461}" type="presParOf" srcId="{60B13893-9FBC-4A4C-9C06-301867E05E93}" destId="{42DB94EC-8784-164B-8847-1925213C1069}" srcOrd="0" destOrd="0" presId="urn:microsoft.com/office/officeart/2005/8/layout/process1"/>
    <dgm:cxn modelId="{F59EAF2E-E477-FC40-8166-0CD6F566F578}" type="presParOf" srcId="{F44AA6C5-1D35-E440-A60C-529878D34719}" destId="{AB100E5E-A93B-8F44-83AC-53804FC9C51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19250-41BF-A74A-9790-A1C3D8EEC5BE}">
      <dsp:nvSpPr>
        <dsp:cNvPr id="0" name=""/>
        <dsp:cNvSpPr/>
      </dsp:nvSpPr>
      <dsp:spPr>
        <a:xfrm>
          <a:off x="369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Samples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2081" y="1575791"/>
        <a:ext cx="1558543" cy="912416"/>
      </dsp:txXfrm>
    </dsp:sp>
    <dsp:sp modelId="{6AC39A73-FEEE-0D4D-9A64-2C8C16E760E5}">
      <dsp:nvSpPr>
        <dsp:cNvPr id="0" name=""/>
        <dsp:cNvSpPr/>
      </dsp:nvSpPr>
      <dsp:spPr>
        <a:xfrm>
          <a:off x="178054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780544" y="1911820"/>
        <a:ext cx="239713" cy="240358"/>
      </dsp:txXfrm>
    </dsp:sp>
    <dsp:sp modelId="{9A7E54CE-1B0D-3D45-80FC-EA6E6A2B2132}">
      <dsp:nvSpPr>
        <dsp:cNvPr id="0" name=""/>
        <dsp:cNvSpPr/>
      </dsp:nvSpPr>
      <dsp:spPr>
        <a:xfrm>
          <a:off x="226513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Dimension Reduction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2293526" y="1575791"/>
        <a:ext cx="1558543" cy="912416"/>
      </dsp:txXfrm>
    </dsp:sp>
    <dsp:sp modelId="{6BEFE214-5C63-A84F-8C3C-A1D8A1A10699}">
      <dsp:nvSpPr>
        <dsp:cNvPr id="0" name=""/>
        <dsp:cNvSpPr/>
      </dsp:nvSpPr>
      <dsp:spPr>
        <a:xfrm>
          <a:off x="4041989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41989" y="1911820"/>
        <a:ext cx="239713" cy="240358"/>
      </dsp:txXfrm>
    </dsp:sp>
    <dsp:sp modelId="{6C0BA596-463F-6244-98C5-2474DD3FD47F}">
      <dsp:nvSpPr>
        <dsp:cNvPr id="0" name=""/>
        <dsp:cNvSpPr/>
      </dsp:nvSpPr>
      <dsp:spPr>
        <a:xfrm>
          <a:off x="4526584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Machine Learning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4554971" y="1575791"/>
        <a:ext cx="1558543" cy="912416"/>
      </dsp:txXfrm>
    </dsp:sp>
    <dsp:sp modelId="{60B13893-9FBC-4A4C-9C06-301867E05E93}">
      <dsp:nvSpPr>
        <dsp:cNvPr id="0" name=""/>
        <dsp:cNvSpPr/>
      </dsp:nvSpPr>
      <dsp:spPr>
        <a:xfrm>
          <a:off x="6303434" y="1831700"/>
          <a:ext cx="342447" cy="40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6303434" y="1911820"/>
        <a:ext cx="239713" cy="240358"/>
      </dsp:txXfrm>
    </dsp:sp>
    <dsp:sp modelId="{AB100E5E-A93B-8F44-83AC-53804FC9C511}">
      <dsp:nvSpPr>
        <dsp:cNvPr id="0" name=""/>
        <dsp:cNvSpPr/>
      </dsp:nvSpPr>
      <dsp:spPr>
        <a:xfrm>
          <a:off x="6788029" y="1547404"/>
          <a:ext cx="1615317" cy="96919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</a:rPr>
            <a:t>Prediction</a:t>
          </a:r>
          <a:endParaRPr lang="en-US" sz="2400" b="1" kern="1200" dirty="0">
            <a:solidFill>
              <a:srgbClr val="000000"/>
            </a:solidFill>
          </a:endParaRPr>
        </a:p>
      </dsp:txBody>
      <dsp:txXfrm>
        <a:off x="6816416" y="1575791"/>
        <a:ext cx="1558543" cy="912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2C438-6F7C-AC43-816C-873878871FFA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BC576-667A-444C-B7BC-A498B64B8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8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Flowchart: samples -&gt; dimension</a:t>
            </a:r>
            <a:r>
              <a:rPr lang="en-US" baseline="0" dirty="0" smtClean="0"/>
              <a:t> reduction -&gt; machine learning -&gt; prediction</a:t>
            </a:r>
          </a:p>
          <a:p>
            <a:r>
              <a:rPr lang="en-US" baseline="0" dirty="0" smtClean="0"/>
              <a:t>Text will be black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E-coli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MgSO4 -&gt; Magnesium sulfate</a:t>
            </a:r>
          </a:p>
          <a:p>
            <a:r>
              <a:rPr lang="en-US" dirty="0" err="1" smtClean="0"/>
              <a:t>NaCl</a:t>
            </a:r>
            <a:r>
              <a:rPr lang="en-US" dirty="0" smtClean="0"/>
              <a:t>  -&gt; Sodium chloride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F829E1-2C33-7741-80A6-189684034E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5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6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3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8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39E3-BA30-8247-A00F-950D70C7CC2E}" type="datetimeFigureOut">
              <a:rPr lang="en-US" smtClean="0"/>
              <a:t>10/14/16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6C26-A9F2-AB4D-A27D-8F8B28BFC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Bacterial Response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Umut Caglar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5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Overall look to general procedure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2936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Overall look to general procedure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59833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457200" y="76725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Overall look to general procedure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5927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262810" y="5219004"/>
            <a:ext cx="2350416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</a:t>
            </a:r>
            <a:br>
              <a:rPr lang="en-US" sz="1200" b="1" dirty="0" smtClean="0"/>
            </a:br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1)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Kernel (Gamma = 1/d)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Overall look to general procedure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95595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262810" y="5219004"/>
            <a:ext cx="2350416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</a:t>
            </a:r>
            <a:br>
              <a:rPr lang="en-US" sz="1200" b="1" dirty="0" smtClean="0"/>
            </a:br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1)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Kernel (Gamma = 1/d)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  <a:endCxn id="17" idx="2"/>
          </p:cNvCxnSpPr>
          <p:nvPr/>
        </p:nvCxnSpPr>
        <p:spPr>
          <a:xfrm>
            <a:off x="6613226" y="5759637"/>
            <a:ext cx="245435" cy="286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6858661" y="5264773"/>
            <a:ext cx="857949" cy="9954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Overall look to general procedure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07678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262810" y="5219004"/>
            <a:ext cx="2350416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</a:t>
            </a:r>
            <a:br>
              <a:rPr lang="en-US" sz="1200" b="1" dirty="0" smtClean="0"/>
            </a:br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1)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Kernel (Gamma = 1/d)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  <a:endCxn id="17" idx="2"/>
          </p:cNvCxnSpPr>
          <p:nvPr/>
        </p:nvCxnSpPr>
        <p:spPr>
          <a:xfrm>
            <a:off x="6613226" y="5759637"/>
            <a:ext cx="245435" cy="286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  <a:endCxn id="17" idx="1"/>
          </p:cNvCxnSpPr>
          <p:nvPr/>
        </p:nvCxnSpPr>
        <p:spPr>
          <a:xfrm rot="5400000">
            <a:off x="7549276" y="4759777"/>
            <a:ext cx="243356" cy="76663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7974186" y="5482962"/>
            <a:ext cx="91525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Prediction</a:t>
            </a:r>
            <a:endParaRPr lang="en-US" sz="1200" dirty="0"/>
          </a:p>
        </p:txBody>
      </p:sp>
      <p:cxnSp>
        <p:nvCxnSpPr>
          <p:cNvPr id="57" name="Curved Connector 12"/>
          <p:cNvCxnSpPr>
            <a:stCxn id="17" idx="4"/>
            <a:endCxn id="56" idx="1"/>
          </p:cNvCxnSpPr>
          <p:nvPr/>
        </p:nvCxnSpPr>
        <p:spPr>
          <a:xfrm>
            <a:off x="7716610" y="5762498"/>
            <a:ext cx="257576" cy="858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n 16"/>
          <p:cNvSpPr/>
          <p:nvPr/>
        </p:nvSpPr>
        <p:spPr>
          <a:xfrm>
            <a:off x="6858661" y="5264773"/>
            <a:ext cx="857949" cy="9954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Overall look to general procedure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8643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262810" y="5219004"/>
            <a:ext cx="2350416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</a:t>
            </a:r>
            <a:br>
              <a:rPr lang="en-US" sz="1200" b="1" dirty="0" smtClean="0"/>
            </a:br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1)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Kernel (Gamma = 1/d)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stCxn id="46" idx="3"/>
            <a:endCxn id="17" idx="2"/>
          </p:cNvCxnSpPr>
          <p:nvPr/>
        </p:nvCxnSpPr>
        <p:spPr>
          <a:xfrm>
            <a:off x="6613226" y="5759637"/>
            <a:ext cx="245435" cy="286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  <a:endCxn id="17" idx="1"/>
          </p:cNvCxnSpPr>
          <p:nvPr/>
        </p:nvCxnSpPr>
        <p:spPr>
          <a:xfrm rot="5400000">
            <a:off x="7549276" y="4759777"/>
            <a:ext cx="243356" cy="76663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7974186" y="5482962"/>
            <a:ext cx="91525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Prediction</a:t>
            </a:r>
            <a:endParaRPr lang="en-US" sz="1200" dirty="0"/>
          </a:p>
        </p:txBody>
      </p:sp>
      <p:cxnSp>
        <p:nvCxnSpPr>
          <p:cNvPr id="57" name="Curved Connector 12"/>
          <p:cNvCxnSpPr>
            <a:stCxn id="17" idx="4"/>
            <a:endCxn id="56" idx="1"/>
          </p:cNvCxnSpPr>
          <p:nvPr/>
        </p:nvCxnSpPr>
        <p:spPr>
          <a:xfrm>
            <a:off x="7716610" y="5762498"/>
            <a:ext cx="257576" cy="858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175865" y="972563"/>
            <a:ext cx="4816545" cy="5434911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75865" y="686515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1000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6858661" y="5264773"/>
            <a:ext cx="857949" cy="9954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Overall look to general procedure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9999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distinguish mRNA data for growth phase</a:t>
            </a:r>
            <a:endParaRPr lang="en-US" sz="2500" dirty="0"/>
          </a:p>
        </p:txBody>
      </p:sp>
      <p:pic>
        <p:nvPicPr>
          <p:cNvPr id="4" name="Content Placeholder 3" descr="mrna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r="-213"/>
          <a:stretch/>
        </p:blipFill>
        <p:spPr>
          <a:xfrm>
            <a:off x="0" y="1130600"/>
            <a:ext cx="9144000" cy="5727400"/>
          </a:xfrm>
        </p:spPr>
      </p:pic>
      <p:sp>
        <p:nvSpPr>
          <p:cNvPr id="5" name="Rectangle 4"/>
          <p:cNvSpPr/>
          <p:nvPr/>
        </p:nvSpPr>
        <p:spPr>
          <a:xfrm>
            <a:off x="3763999" y="1130600"/>
            <a:ext cx="4015694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692085"/>
            <a:ext cx="3763999" cy="2589528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mRNA data for carbon sources moderately. 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glucose</a:t>
            </a:r>
            <a:endParaRPr lang="en-US" sz="2800" dirty="0"/>
          </a:p>
        </p:txBody>
      </p:sp>
      <p:pic>
        <p:nvPicPr>
          <p:cNvPr id="4" name="Content Placeholder 3" descr="mrna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r="-213"/>
          <a:stretch/>
        </p:blipFill>
        <p:spPr>
          <a:xfrm>
            <a:off x="0" y="1130600"/>
            <a:ext cx="9144000" cy="5727400"/>
          </a:xfrm>
        </p:spPr>
      </p:pic>
      <p:sp>
        <p:nvSpPr>
          <p:cNvPr id="5" name="Rectangle 4"/>
          <p:cNvSpPr/>
          <p:nvPr/>
        </p:nvSpPr>
        <p:spPr>
          <a:xfrm>
            <a:off x="3763999" y="3741507"/>
            <a:ext cx="4015694" cy="2540106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30600"/>
            <a:ext cx="3763999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mRNA data for Mg concentrations.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Least </a:t>
            </a:r>
            <a:r>
              <a:rPr lang="en-US" sz="2800" dirty="0"/>
              <a:t>significant signal is associated with </a:t>
            </a:r>
            <a:r>
              <a:rPr lang="en-US" sz="2800" dirty="0" smtClean="0"/>
              <a:t>high Mg</a:t>
            </a:r>
            <a:endParaRPr lang="en-US" sz="2800" dirty="0"/>
          </a:p>
        </p:txBody>
      </p:sp>
      <p:pic>
        <p:nvPicPr>
          <p:cNvPr id="4" name="Content Placeholder 3" descr="mrna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r="-213"/>
          <a:stretch/>
        </p:blipFill>
        <p:spPr>
          <a:xfrm>
            <a:off x="0" y="1130600"/>
            <a:ext cx="9144000" cy="5727400"/>
          </a:xfrm>
        </p:spPr>
      </p:pic>
      <p:sp>
        <p:nvSpPr>
          <p:cNvPr id="5" name="Rectangle 4"/>
          <p:cNvSpPr/>
          <p:nvPr/>
        </p:nvSpPr>
        <p:spPr>
          <a:xfrm>
            <a:off x="3763999" y="1130600"/>
            <a:ext cx="4015694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44" y="1130600"/>
            <a:ext cx="3763999" cy="2589528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914"/>
            <a:ext cx="9144000" cy="758664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have a large data set to learn bacterial response to external conditions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5" y="606829"/>
            <a:ext cx="8089750" cy="6251171"/>
          </a:xfrm>
        </p:spPr>
      </p:pic>
    </p:spTree>
    <p:extLst>
      <p:ext uri="{BB962C8B-B14F-4D97-AF65-F5344CB8AC3E}">
        <p14:creationId xmlns:p14="http://schemas.microsoft.com/office/powerpoint/2010/main" val="1818883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NOT distinguish mRNA data for Na concentrations </a:t>
            </a:r>
            <a:endParaRPr lang="en-US" sz="2500" dirty="0"/>
          </a:p>
        </p:txBody>
      </p:sp>
      <p:pic>
        <p:nvPicPr>
          <p:cNvPr id="4" name="Content Placeholder 3" descr="mrna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r="-213"/>
          <a:stretch/>
        </p:blipFill>
        <p:spPr>
          <a:xfrm>
            <a:off x="0" y="1142042"/>
            <a:ext cx="9144000" cy="5727400"/>
          </a:xfrm>
        </p:spPr>
      </p:pic>
      <p:sp>
        <p:nvSpPr>
          <p:cNvPr id="5" name="Rectangle 4"/>
          <p:cNvSpPr/>
          <p:nvPr/>
        </p:nvSpPr>
        <p:spPr>
          <a:xfrm>
            <a:off x="3763999" y="1130601"/>
            <a:ext cx="4015694" cy="257658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30600"/>
            <a:ext cx="3763999" cy="515101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mRNA data for growth phase and Mg concentrations but not for carbon sources and Na concentrations </a:t>
            </a:r>
            <a:endParaRPr lang="en-US" sz="2800" dirty="0"/>
          </a:p>
        </p:txBody>
      </p:sp>
      <p:pic>
        <p:nvPicPr>
          <p:cNvPr id="4" name="Content Placeholder 3" descr="mrna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" r="-213"/>
          <a:stretch/>
        </p:blipFill>
        <p:spPr>
          <a:xfrm>
            <a:off x="0" y="1130600"/>
            <a:ext cx="9144000" cy="5727400"/>
          </a:xfrm>
        </p:spPr>
      </p:pic>
    </p:spTree>
    <p:extLst>
      <p:ext uri="{BB962C8B-B14F-4D97-AF65-F5344CB8AC3E}">
        <p14:creationId xmlns:p14="http://schemas.microsoft.com/office/powerpoint/2010/main" val="6368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protein data growth phase moderately.</a:t>
            </a:r>
            <a:br>
              <a:rPr lang="en-US" sz="2800" dirty="0" smtClean="0"/>
            </a:br>
            <a:r>
              <a:rPr lang="en-US" sz="2800" dirty="0" smtClean="0"/>
              <a:t>Most significant signal is associated with exponential phase </a:t>
            </a:r>
            <a:endParaRPr lang="en-US" sz="2800" dirty="0"/>
          </a:p>
        </p:txBody>
      </p:sp>
      <p:pic>
        <p:nvPicPr>
          <p:cNvPr id="5" name="Content Placeholder 4" descr="protein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r="-281"/>
          <a:stretch/>
        </p:blipFill>
        <p:spPr>
          <a:xfrm>
            <a:off x="0" y="1152360"/>
            <a:ext cx="9144000" cy="5705640"/>
          </a:xfrm>
        </p:spPr>
      </p:pic>
      <p:sp>
        <p:nvSpPr>
          <p:cNvPr id="6" name="Rectangle 5"/>
          <p:cNvSpPr/>
          <p:nvPr/>
        </p:nvSpPr>
        <p:spPr>
          <a:xfrm>
            <a:off x="3763999" y="1130601"/>
            <a:ext cx="4015694" cy="5151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21601"/>
            <a:ext cx="3763999" cy="2460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4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protein data for carbon sources.</a:t>
            </a:r>
            <a:br>
              <a:rPr lang="en-US" sz="2800" dirty="0" smtClean="0"/>
            </a:br>
            <a:r>
              <a:rPr lang="en-US" sz="2800" dirty="0" smtClean="0"/>
              <a:t>Might be batch! </a:t>
            </a:r>
            <a:endParaRPr lang="en-US" sz="2800" dirty="0"/>
          </a:p>
        </p:txBody>
      </p:sp>
      <p:pic>
        <p:nvPicPr>
          <p:cNvPr id="5" name="Content Placeholder 4" descr="protein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r="-281"/>
          <a:stretch/>
        </p:blipFill>
        <p:spPr>
          <a:xfrm>
            <a:off x="0" y="1152360"/>
            <a:ext cx="9144000" cy="5705640"/>
          </a:xfrm>
        </p:spPr>
      </p:pic>
      <p:sp>
        <p:nvSpPr>
          <p:cNvPr id="4" name="Rectangle 3"/>
          <p:cNvSpPr/>
          <p:nvPr/>
        </p:nvSpPr>
        <p:spPr>
          <a:xfrm>
            <a:off x="3763999" y="3901693"/>
            <a:ext cx="4015694" cy="237991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30601"/>
            <a:ext cx="3763999" cy="5151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NOT distinguish protein data for Mg concentrations </a:t>
            </a:r>
            <a:endParaRPr lang="en-US" sz="2800" dirty="0"/>
          </a:p>
        </p:txBody>
      </p:sp>
      <p:pic>
        <p:nvPicPr>
          <p:cNvPr id="5" name="Content Placeholder 4" descr="protein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r="-281"/>
          <a:stretch/>
        </p:blipFill>
        <p:spPr>
          <a:xfrm>
            <a:off x="0" y="1152360"/>
            <a:ext cx="9144000" cy="5705640"/>
          </a:xfrm>
        </p:spPr>
      </p:pic>
      <p:sp>
        <p:nvSpPr>
          <p:cNvPr id="4" name="Rectangle 3"/>
          <p:cNvSpPr/>
          <p:nvPr/>
        </p:nvSpPr>
        <p:spPr>
          <a:xfrm>
            <a:off x="3763999" y="1130601"/>
            <a:ext cx="4015694" cy="5151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44" y="1130601"/>
            <a:ext cx="3763999" cy="2460012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protein data for Na concentrations.</a:t>
            </a:r>
            <a:br>
              <a:rPr lang="en-US" sz="2800" dirty="0" smtClean="0"/>
            </a:br>
            <a:r>
              <a:rPr lang="en-US" sz="2800" dirty="0" smtClean="0"/>
              <a:t>(Might be batch!)</a:t>
            </a:r>
            <a:endParaRPr lang="en-US" sz="2800" dirty="0"/>
          </a:p>
        </p:txBody>
      </p:sp>
      <p:pic>
        <p:nvPicPr>
          <p:cNvPr id="5" name="Content Placeholder 4" descr="protein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r="-281"/>
          <a:stretch/>
        </p:blipFill>
        <p:spPr>
          <a:xfrm>
            <a:off x="0" y="1152360"/>
            <a:ext cx="9144000" cy="5705640"/>
          </a:xfrm>
        </p:spPr>
      </p:pic>
      <p:sp>
        <p:nvSpPr>
          <p:cNvPr id="4" name="Rectangle 3"/>
          <p:cNvSpPr/>
          <p:nvPr/>
        </p:nvSpPr>
        <p:spPr>
          <a:xfrm>
            <a:off x="3763999" y="1130601"/>
            <a:ext cx="4015694" cy="263379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52360"/>
            <a:ext cx="3763999" cy="512925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We can distinguish protein data for carbon sources and Na concentrations but not for growth phase and Mg concentrations </a:t>
            </a:r>
            <a:endParaRPr lang="en-US" sz="2800" dirty="0"/>
          </a:p>
        </p:txBody>
      </p:sp>
      <p:pic>
        <p:nvPicPr>
          <p:cNvPr id="5" name="Content Placeholder 4" descr="protein_all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2" r="-281"/>
          <a:stretch/>
        </p:blipFill>
        <p:spPr>
          <a:xfrm>
            <a:off x="0" y="1152360"/>
            <a:ext cx="9144000" cy="5705640"/>
          </a:xfrm>
        </p:spPr>
      </p:pic>
    </p:spTree>
    <p:extLst>
      <p:ext uri="{BB962C8B-B14F-4D97-AF65-F5344CB8AC3E}">
        <p14:creationId xmlns:p14="http://schemas.microsoft.com/office/powerpoint/2010/main" val="1439180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pic>
        <p:nvPicPr>
          <p:cNvPr id="4" name="Content Placeholder 3" descr="carbon_tren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" b="-610"/>
          <a:stretch/>
        </p:blipFill>
        <p:spPr>
          <a:xfrm>
            <a:off x="0" y="1771197"/>
            <a:ext cx="9144000" cy="4208083"/>
          </a:xfrm>
        </p:spPr>
      </p:pic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711452" y="1029773"/>
            <a:ext cx="5411463" cy="4588209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pic>
        <p:nvPicPr>
          <p:cNvPr id="4" name="Content Placeholder 3" descr="carbon_tren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" b="-610"/>
          <a:stretch/>
        </p:blipFill>
        <p:spPr>
          <a:xfrm>
            <a:off x="0" y="1771197"/>
            <a:ext cx="9144000" cy="4208083"/>
          </a:xfrm>
        </p:spPr>
      </p:pic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5720" y="1167076"/>
            <a:ext cx="2717173" cy="512925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22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75513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carbon sources become indistinguishable as time pass. Protein data also shows a similar but weaker trend </a:t>
            </a:r>
            <a:endParaRPr lang="en-US" sz="2800" dirty="0"/>
          </a:p>
        </p:txBody>
      </p:sp>
      <p:pic>
        <p:nvPicPr>
          <p:cNvPr id="4" name="Content Placeholder 3" descr="carbon_tren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3" b="-610"/>
          <a:stretch/>
        </p:blipFill>
        <p:spPr>
          <a:xfrm>
            <a:off x="0" y="1771197"/>
            <a:ext cx="9144000" cy="4208083"/>
          </a:xfrm>
        </p:spPr>
      </p:pic>
      <p:sp>
        <p:nvSpPr>
          <p:cNvPr id="6" name="TextBox 5"/>
          <p:cNvSpPr txBox="1"/>
          <p:nvPr/>
        </p:nvSpPr>
        <p:spPr>
          <a:xfrm>
            <a:off x="3134759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304378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1512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Can we predict external conditions that the bacteria growth by using machine learning technics?</a:t>
            </a:r>
          </a:p>
        </p:txBody>
      </p:sp>
    </p:spTree>
    <p:extLst>
      <p:ext uri="{BB962C8B-B14F-4D97-AF65-F5344CB8AC3E}">
        <p14:creationId xmlns:p14="http://schemas.microsoft.com/office/powerpoint/2010/main" val="409660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Mg concentrations become less distinguishable as time pass. We Do not have enough data for proteins.</a:t>
            </a:r>
            <a:endParaRPr lang="en-US" sz="2800" dirty="0"/>
          </a:p>
        </p:txBody>
      </p:sp>
      <p:pic>
        <p:nvPicPr>
          <p:cNvPr id="4" name="Content Placeholder 3" descr="mg_tren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2" b="-996"/>
          <a:stretch/>
        </p:blipFill>
        <p:spPr>
          <a:xfrm>
            <a:off x="0" y="2521078"/>
            <a:ext cx="9144000" cy="2339237"/>
          </a:xfrm>
        </p:spPr>
      </p:pic>
      <p:sp>
        <p:nvSpPr>
          <p:cNvPr id="6" name="TextBox 5"/>
          <p:cNvSpPr txBox="1"/>
          <p:nvPr/>
        </p:nvSpPr>
        <p:spPr>
          <a:xfrm>
            <a:off x="3134759" y="2070992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2070992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2070992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10" name="Rectangle 9"/>
          <p:cNvSpPr/>
          <p:nvPr/>
        </p:nvSpPr>
        <p:spPr>
          <a:xfrm>
            <a:off x="2711452" y="1029774"/>
            <a:ext cx="5411463" cy="3546994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4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Mg concentrations become less distinguishable as time pass. We Do not have enough data for proteins.</a:t>
            </a:r>
            <a:endParaRPr lang="en-US" sz="2800" dirty="0"/>
          </a:p>
        </p:txBody>
      </p:sp>
      <p:pic>
        <p:nvPicPr>
          <p:cNvPr id="4" name="Content Placeholder 3" descr="mg_tren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2" b="-996"/>
          <a:stretch/>
        </p:blipFill>
        <p:spPr>
          <a:xfrm>
            <a:off x="0" y="2521078"/>
            <a:ext cx="9144000" cy="2339237"/>
          </a:xfrm>
        </p:spPr>
      </p:pic>
      <p:sp>
        <p:nvSpPr>
          <p:cNvPr id="6" name="TextBox 5"/>
          <p:cNvSpPr txBox="1"/>
          <p:nvPr/>
        </p:nvSpPr>
        <p:spPr>
          <a:xfrm>
            <a:off x="3134759" y="2070992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2070992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2070992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5720" y="1167076"/>
            <a:ext cx="2717173" cy="512925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9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Mg concentrations become less distinguishable as time pass. We Do not have enough data for proteins.</a:t>
            </a:r>
            <a:endParaRPr lang="en-US" sz="2800" dirty="0"/>
          </a:p>
        </p:txBody>
      </p:sp>
      <p:pic>
        <p:nvPicPr>
          <p:cNvPr id="4" name="Content Placeholder 3" descr="mg_tren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2" b="-996"/>
          <a:stretch/>
        </p:blipFill>
        <p:spPr>
          <a:xfrm>
            <a:off x="0" y="2521078"/>
            <a:ext cx="9144000" cy="2339237"/>
          </a:xfrm>
        </p:spPr>
      </p:pic>
      <p:sp>
        <p:nvSpPr>
          <p:cNvPr id="6" name="TextBox 5"/>
          <p:cNvSpPr txBox="1"/>
          <p:nvPr/>
        </p:nvSpPr>
        <p:spPr>
          <a:xfrm>
            <a:off x="3134759" y="2070992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2070992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2070992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160709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Mg concentrations become less distinguishable as time pass. We Do not have enough data for proteins.</a:t>
            </a:r>
            <a:endParaRPr lang="en-US" sz="2800" dirty="0"/>
          </a:p>
        </p:txBody>
      </p:sp>
      <p:pic>
        <p:nvPicPr>
          <p:cNvPr id="5" name="Content Placeholder 4" descr="na_tren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2" b="-1218"/>
          <a:stretch/>
        </p:blipFill>
        <p:spPr>
          <a:xfrm>
            <a:off x="0" y="1704843"/>
            <a:ext cx="9153144" cy="4263196"/>
          </a:xfrm>
        </p:spPr>
      </p:pic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2711452" y="1029773"/>
            <a:ext cx="5411463" cy="512925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47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Mg concentrations become less distinguishable as time pass. We Do not have enough data for proteins.</a:t>
            </a:r>
            <a:endParaRPr lang="en-US" sz="2800" dirty="0"/>
          </a:p>
        </p:txBody>
      </p:sp>
      <p:pic>
        <p:nvPicPr>
          <p:cNvPr id="5" name="Content Placeholder 4" descr="na_tren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2" b="-1218"/>
          <a:stretch/>
        </p:blipFill>
        <p:spPr>
          <a:xfrm>
            <a:off x="0" y="1704843"/>
            <a:ext cx="9153144" cy="4263196"/>
          </a:xfrm>
        </p:spPr>
      </p:pic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  <p:sp>
        <p:nvSpPr>
          <p:cNvPr id="9" name="Rectangle 8"/>
          <p:cNvSpPr/>
          <p:nvPr/>
        </p:nvSpPr>
        <p:spPr>
          <a:xfrm>
            <a:off x="5720" y="1167076"/>
            <a:ext cx="2717173" cy="5129253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8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274638"/>
            <a:ext cx="9076256" cy="41187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mRNA data Mg concentrations become less distinguishable as time pass. We Do not have enough data for proteins.</a:t>
            </a:r>
            <a:endParaRPr lang="en-US" sz="2800" dirty="0"/>
          </a:p>
        </p:txBody>
      </p:sp>
      <p:pic>
        <p:nvPicPr>
          <p:cNvPr id="5" name="Content Placeholder 4" descr="na_trend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2" b="-1218"/>
          <a:stretch/>
        </p:blipFill>
        <p:spPr>
          <a:xfrm>
            <a:off x="0" y="1704843"/>
            <a:ext cx="9153144" cy="4263196"/>
          </a:xfrm>
        </p:spPr>
      </p:pic>
      <p:sp>
        <p:nvSpPr>
          <p:cNvPr id="6" name="TextBox 5"/>
          <p:cNvSpPr txBox="1"/>
          <p:nvPr/>
        </p:nvSpPr>
        <p:spPr>
          <a:xfrm>
            <a:off x="3134759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Exponential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5998611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Stationary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66808" y="1281494"/>
            <a:ext cx="201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All Phase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91588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For overall mRNA data we can do the classification moderately </a:t>
            </a:r>
            <a:endParaRPr lang="en-US" sz="2800" dirty="0"/>
          </a:p>
        </p:txBody>
      </p:sp>
      <p:pic>
        <p:nvPicPr>
          <p:cNvPr id="7" name="Content Placeholder 6" descr="mlrn_wL_mrna_trT_set02_StcAllEx_SYAN_baseMgAllMg_baseNaAllNa_ExpAllPhase_noFilter_p1Sf_vst_PCA_D11_C-classification_radial_Na_mM_Levels_Mg_mM_Levels_carbonSource_growthPhas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r="64"/>
          <a:stretch/>
        </p:blipFill>
        <p:spPr>
          <a:xfrm>
            <a:off x="0" y="985636"/>
            <a:ext cx="9144000" cy="5872364"/>
          </a:xfrm>
        </p:spPr>
      </p:pic>
    </p:spTree>
    <p:extLst>
      <p:ext uri="{BB962C8B-B14F-4D97-AF65-F5344CB8AC3E}">
        <p14:creationId xmlns:p14="http://schemas.microsoft.com/office/powerpoint/2010/main" val="1470247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We can do a better job with proteins</a:t>
            </a:r>
            <a:endParaRPr lang="en-US" sz="2500" dirty="0"/>
          </a:p>
        </p:txBody>
      </p:sp>
      <p:pic>
        <p:nvPicPr>
          <p:cNvPr id="5" name="Content Placeholder 4" descr="mlrn_wL_protein_wo_NA_trT_set00_StcYtcNasAgrNgrMgh_SYAN_baseMgAllMg_baseNaAllNa_ExpAllPhase_noFilter_p1Sf_vst_PCA_D9_C-classification_radial_growthPhase_Na_mM_Levels_carbonSourc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r="-261"/>
          <a:stretch/>
        </p:blipFill>
        <p:spPr>
          <a:xfrm>
            <a:off x="0" y="1004641"/>
            <a:ext cx="9144000" cy="5853359"/>
          </a:xfrm>
        </p:spPr>
      </p:pic>
    </p:spTree>
    <p:extLst>
      <p:ext uri="{BB962C8B-B14F-4D97-AF65-F5344CB8AC3E}">
        <p14:creationId xmlns:p14="http://schemas.microsoft.com/office/powerpoint/2010/main" val="3405632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4" y="91535"/>
            <a:ext cx="9076256" cy="823817"/>
          </a:xfrm>
        </p:spPr>
        <p:txBody>
          <a:bodyPr>
            <a:normAutofit/>
          </a:bodyPr>
          <a:lstStyle/>
          <a:p>
            <a:r>
              <a:rPr lang="en-US" sz="2500" dirty="0" smtClean="0"/>
              <a:t>But we have some problems with Mg concentrations</a:t>
            </a:r>
            <a:endParaRPr lang="en-US" sz="2500" dirty="0"/>
          </a:p>
        </p:txBody>
      </p:sp>
      <p:pic>
        <p:nvPicPr>
          <p:cNvPr id="4" name="Content Placeholder 3" descr="mlrn_wL_protein_wo_NA_trT_set00_StcYtcNasAgrNgrMgh_SYAN_baseMgAllMg_baseNaAllNa_ExpAllPhase_noFilter_p1Sf_vst_PCA_D9_C-classification_radial_Mg_mM_Levels_Na_mM_Levels_carbonSource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r="-261"/>
          <a:stretch/>
        </p:blipFill>
        <p:spPr>
          <a:xfrm>
            <a:off x="0" y="1004641"/>
            <a:ext cx="9144000" cy="5853359"/>
          </a:xfrm>
        </p:spPr>
      </p:pic>
    </p:spTree>
    <p:extLst>
      <p:ext uri="{BB962C8B-B14F-4D97-AF65-F5344CB8AC3E}">
        <p14:creationId xmlns:p14="http://schemas.microsoft.com/office/powerpoint/2010/main" val="456731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can look at the same data with regression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7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2236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Overall analysis approach</a:t>
            </a:r>
            <a:endParaRPr lang="en-US" sz="25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63913545"/>
              </p:ext>
            </p:extLst>
          </p:nvPr>
        </p:nvGraphicFramePr>
        <p:xfrm>
          <a:off x="457200" y="1397000"/>
          <a:ext cx="84070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106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262810" y="5219004"/>
            <a:ext cx="2350416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1)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Kernel (Gamma = 1/d)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cxnSp>
        <p:nvCxnSpPr>
          <p:cNvPr id="47" name="Curved Connector 12"/>
          <p:cNvCxnSpPr>
            <a:stCxn id="39" idx="2"/>
            <a:endCxn id="46" idx="0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175865" y="972563"/>
            <a:ext cx="4816545" cy="5434911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75865" y="686515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1000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SVM Tuning Flowchart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630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Alternate Process 45"/>
          <p:cNvSpPr/>
          <p:nvPr/>
        </p:nvSpPr>
        <p:spPr>
          <a:xfrm>
            <a:off x="4262809" y="5219004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4175865" y="972563"/>
            <a:ext cx="4816545" cy="5434911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75865" y="686515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1000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SVM Tuning Flowchart</a:t>
            </a:r>
            <a:endParaRPr lang="en-US" sz="2500" dirty="0"/>
          </a:p>
        </p:txBody>
      </p:sp>
      <p:cxnSp>
        <p:nvCxnSpPr>
          <p:cNvPr id="35" name="Curved Connector 12"/>
          <p:cNvCxnSpPr/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420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175865" y="972563"/>
            <a:ext cx="4816545" cy="5434911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75865" y="686515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1000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ular Callout 128"/>
          <p:cNvSpPr/>
          <p:nvPr/>
        </p:nvSpPr>
        <p:spPr>
          <a:xfrm>
            <a:off x="583475" y="3561298"/>
            <a:ext cx="3375017" cy="2193009"/>
          </a:xfrm>
          <a:prstGeom prst="wedgeRectCallout">
            <a:avLst>
              <a:gd name="adj1" fmla="val 57446"/>
              <a:gd name="adj2" fmla="val 61472"/>
            </a:avLst>
          </a:prstGeom>
          <a:solidFill>
            <a:schemeClr val="accent6">
              <a:lumMod val="60000"/>
              <a:lumOff val="40000"/>
              <a:alpha val="85000"/>
            </a:schemeClr>
          </a:solidFill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lternate Process 35"/>
          <p:cNvSpPr/>
          <p:nvPr/>
        </p:nvSpPr>
        <p:spPr>
          <a:xfrm>
            <a:off x="1579290" y="3690020"/>
            <a:ext cx="961031" cy="50758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Divide data randomly</a:t>
            </a:r>
            <a:endParaRPr lang="en-US" sz="1000" dirty="0"/>
          </a:p>
        </p:txBody>
      </p:sp>
      <p:sp>
        <p:nvSpPr>
          <p:cNvPr id="38" name="Alternate Process 37"/>
          <p:cNvSpPr/>
          <p:nvPr/>
        </p:nvSpPr>
        <p:spPr>
          <a:xfrm>
            <a:off x="686445" y="4308791"/>
            <a:ext cx="1063986" cy="45736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40" name="Alternate Process 39"/>
          <p:cNvSpPr/>
          <p:nvPr/>
        </p:nvSpPr>
        <p:spPr>
          <a:xfrm>
            <a:off x="2414242" y="4309368"/>
            <a:ext cx="960772" cy="45720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61" name="Can 60"/>
          <p:cNvSpPr/>
          <p:nvPr/>
        </p:nvSpPr>
        <p:spPr>
          <a:xfrm>
            <a:off x="2059806" y="4962627"/>
            <a:ext cx="658462" cy="66883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Model</a:t>
            </a:r>
            <a:endParaRPr lang="en-US" sz="1200" b="1" dirty="0"/>
          </a:p>
        </p:txBody>
      </p:sp>
      <p:cxnSp>
        <p:nvCxnSpPr>
          <p:cNvPr id="62" name="Curved Connector 12"/>
          <p:cNvCxnSpPr>
            <a:stCxn id="36" idx="1"/>
            <a:endCxn id="38" idx="0"/>
          </p:cNvCxnSpPr>
          <p:nvPr/>
        </p:nvCxnSpPr>
        <p:spPr>
          <a:xfrm rot="10800000" flipV="1">
            <a:off x="1218438" y="3943809"/>
            <a:ext cx="360852" cy="364981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12"/>
          <p:cNvCxnSpPr>
            <a:stCxn id="36" idx="3"/>
            <a:endCxn id="40" idx="0"/>
          </p:cNvCxnSpPr>
          <p:nvPr/>
        </p:nvCxnSpPr>
        <p:spPr>
          <a:xfrm>
            <a:off x="2540321" y="3943810"/>
            <a:ext cx="354307" cy="365558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12"/>
          <p:cNvCxnSpPr>
            <a:stCxn id="38" idx="2"/>
            <a:endCxn id="80" idx="0"/>
          </p:cNvCxnSpPr>
          <p:nvPr/>
        </p:nvCxnSpPr>
        <p:spPr>
          <a:xfrm rot="16200000" flipH="1">
            <a:off x="1150917" y="4833672"/>
            <a:ext cx="186526" cy="5148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12"/>
          <p:cNvCxnSpPr>
            <a:stCxn id="80" idx="3"/>
            <a:endCxn id="61" idx="2"/>
          </p:cNvCxnSpPr>
          <p:nvPr/>
        </p:nvCxnSpPr>
        <p:spPr>
          <a:xfrm flipV="1">
            <a:off x="1841957" y="5297042"/>
            <a:ext cx="217849" cy="127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12"/>
          <p:cNvCxnSpPr>
            <a:stCxn id="40" idx="2"/>
            <a:endCxn id="61" idx="1"/>
          </p:cNvCxnSpPr>
          <p:nvPr/>
        </p:nvCxnSpPr>
        <p:spPr>
          <a:xfrm rot="5400000">
            <a:off x="2543804" y="4611802"/>
            <a:ext cx="196059" cy="50559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2"/>
          <p:cNvCxnSpPr>
            <a:stCxn id="61" idx="4"/>
            <a:endCxn id="100" idx="1"/>
          </p:cNvCxnSpPr>
          <p:nvPr/>
        </p:nvCxnSpPr>
        <p:spPr>
          <a:xfrm flipV="1">
            <a:off x="2718268" y="5296569"/>
            <a:ext cx="209131" cy="47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/>
          <p:cNvSpPr/>
          <p:nvPr/>
        </p:nvSpPr>
        <p:spPr>
          <a:xfrm>
            <a:off x="697886" y="4952677"/>
            <a:ext cx="1144071" cy="69127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SVM</a:t>
            </a:r>
            <a:endParaRPr lang="en-US" sz="1200" b="1" dirty="0"/>
          </a:p>
          <a:p>
            <a:pPr algn="ctr"/>
            <a:r>
              <a:rPr lang="en-US" sz="1000" dirty="0" smtClean="0"/>
              <a:t>Parameters from grid. (c, gamma)</a:t>
            </a:r>
          </a:p>
        </p:txBody>
      </p:sp>
      <p:sp>
        <p:nvSpPr>
          <p:cNvPr id="100" name="Alternate Process 99"/>
          <p:cNvSpPr/>
          <p:nvPr/>
        </p:nvSpPr>
        <p:spPr>
          <a:xfrm>
            <a:off x="2927399" y="4979424"/>
            <a:ext cx="955361" cy="63429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Parameter dependent prediction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>
            <a:off x="583476" y="3561298"/>
            <a:ext cx="3375017" cy="2198339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lternate Process 136"/>
          <p:cNvSpPr/>
          <p:nvPr/>
        </p:nvSpPr>
        <p:spPr>
          <a:xfrm>
            <a:off x="2768913" y="283601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cxnSp>
        <p:nvCxnSpPr>
          <p:cNvPr id="138" name="Curved Connector 12"/>
          <p:cNvCxnSpPr>
            <a:stCxn id="39" idx="1"/>
            <a:endCxn id="137" idx="3"/>
          </p:cNvCxnSpPr>
          <p:nvPr/>
        </p:nvCxnSpPr>
        <p:spPr>
          <a:xfrm rot="10800000">
            <a:off x="3882762" y="3124131"/>
            <a:ext cx="996387" cy="160917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2"/>
          <p:cNvCxnSpPr>
            <a:stCxn id="137" idx="1"/>
            <a:endCxn id="36" idx="0"/>
          </p:cNvCxnSpPr>
          <p:nvPr/>
        </p:nvCxnSpPr>
        <p:spPr>
          <a:xfrm rot="10800000" flipV="1">
            <a:off x="2059807" y="3124130"/>
            <a:ext cx="709107" cy="565889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Alternate Process 57"/>
          <p:cNvSpPr/>
          <p:nvPr/>
        </p:nvSpPr>
        <p:spPr>
          <a:xfrm>
            <a:off x="4262809" y="5219004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84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SVM </a:t>
            </a:r>
            <a:r>
              <a:rPr lang="en-US" sz="2600" dirty="0" smtClean="0"/>
              <a:t>Tuning</a:t>
            </a:r>
            <a:r>
              <a:rPr lang="en-US" sz="2400" dirty="0" smtClean="0"/>
              <a:t> Flowchart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020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175865" y="972563"/>
            <a:ext cx="4816545" cy="5434911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75865" y="686515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1000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ular Callout 128"/>
          <p:cNvSpPr/>
          <p:nvPr/>
        </p:nvSpPr>
        <p:spPr>
          <a:xfrm>
            <a:off x="583475" y="3561298"/>
            <a:ext cx="3375017" cy="2193009"/>
          </a:xfrm>
          <a:prstGeom prst="wedgeRectCallout">
            <a:avLst>
              <a:gd name="adj1" fmla="val 57446"/>
              <a:gd name="adj2" fmla="val 61472"/>
            </a:avLst>
          </a:prstGeom>
          <a:solidFill>
            <a:schemeClr val="accent6">
              <a:lumMod val="60000"/>
              <a:lumOff val="40000"/>
              <a:alpha val="85000"/>
            </a:schemeClr>
          </a:solidFill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lternate Process 35"/>
          <p:cNvSpPr/>
          <p:nvPr/>
        </p:nvSpPr>
        <p:spPr>
          <a:xfrm>
            <a:off x="1579290" y="3690020"/>
            <a:ext cx="961031" cy="50758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Divide data randomly</a:t>
            </a:r>
            <a:endParaRPr lang="en-US" sz="1000" dirty="0"/>
          </a:p>
        </p:txBody>
      </p:sp>
      <p:sp>
        <p:nvSpPr>
          <p:cNvPr id="38" name="Alternate Process 37"/>
          <p:cNvSpPr/>
          <p:nvPr/>
        </p:nvSpPr>
        <p:spPr>
          <a:xfrm>
            <a:off x="686445" y="4308791"/>
            <a:ext cx="1063986" cy="45736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40" name="Alternate Process 39"/>
          <p:cNvSpPr/>
          <p:nvPr/>
        </p:nvSpPr>
        <p:spPr>
          <a:xfrm>
            <a:off x="2414242" y="4309368"/>
            <a:ext cx="960772" cy="45720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61" name="Can 60"/>
          <p:cNvSpPr/>
          <p:nvPr/>
        </p:nvSpPr>
        <p:spPr>
          <a:xfrm>
            <a:off x="2059806" y="4962627"/>
            <a:ext cx="658462" cy="66883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Model</a:t>
            </a:r>
            <a:endParaRPr lang="en-US" sz="1200" b="1" dirty="0"/>
          </a:p>
        </p:txBody>
      </p:sp>
      <p:cxnSp>
        <p:nvCxnSpPr>
          <p:cNvPr id="62" name="Curved Connector 12"/>
          <p:cNvCxnSpPr>
            <a:stCxn id="36" idx="1"/>
            <a:endCxn id="38" idx="0"/>
          </p:cNvCxnSpPr>
          <p:nvPr/>
        </p:nvCxnSpPr>
        <p:spPr>
          <a:xfrm rot="10800000" flipV="1">
            <a:off x="1218438" y="3943809"/>
            <a:ext cx="360852" cy="364981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12"/>
          <p:cNvCxnSpPr>
            <a:stCxn id="36" idx="3"/>
            <a:endCxn id="40" idx="0"/>
          </p:cNvCxnSpPr>
          <p:nvPr/>
        </p:nvCxnSpPr>
        <p:spPr>
          <a:xfrm>
            <a:off x="2540321" y="3943810"/>
            <a:ext cx="354307" cy="365558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12"/>
          <p:cNvCxnSpPr>
            <a:stCxn id="38" idx="2"/>
            <a:endCxn id="80" idx="0"/>
          </p:cNvCxnSpPr>
          <p:nvPr/>
        </p:nvCxnSpPr>
        <p:spPr>
          <a:xfrm rot="16200000" flipH="1">
            <a:off x="1150917" y="4833672"/>
            <a:ext cx="186526" cy="5148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12"/>
          <p:cNvCxnSpPr>
            <a:stCxn id="80" idx="3"/>
            <a:endCxn id="61" idx="2"/>
          </p:cNvCxnSpPr>
          <p:nvPr/>
        </p:nvCxnSpPr>
        <p:spPr>
          <a:xfrm flipV="1">
            <a:off x="1841957" y="5297042"/>
            <a:ext cx="217849" cy="127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12"/>
          <p:cNvCxnSpPr>
            <a:stCxn id="40" idx="2"/>
            <a:endCxn id="61" idx="1"/>
          </p:cNvCxnSpPr>
          <p:nvPr/>
        </p:nvCxnSpPr>
        <p:spPr>
          <a:xfrm rot="5400000">
            <a:off x="2543804" y="4611802"/>
            <a:ext cx="196059" cy="50559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2"/>
          <p:cNvCxnSpPr>
            <a:stCxn id="61" idx="4"/>
            <a:endCxn id="100" idx="1"/>
          </p:cNvCxnSpPr>
          <p:nvPr/>
        </p:nvCxnSpPr>
        <p:spPr>
          <a:xfrm flipV="1">
            <a:off x="2718268" y="5296569"/>
            <a:ext cx="209131" cy="47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/>
          <p:cNvSpPr/>
          <p:nvPr/>
        </p:nvSpPr>
        <p:spPr>
          <a:xfrm>
            <a:off x="697886" y="4952677"/>
            <a:ext cx="1144071" cy="69127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SVM</a:t>
            </a:r>
            <a:endParaRPr lang="en-US" sz="1200" b="1" dirty="0"/>
          </a:p>
          <a:p>
            <a:pPr algn="ctr"/>
            <a:r>
              <a:rPr lang="en-US" sz="1000" dirty="0" smtClean="0"/>
              <a:t>Parameters from grid. (c, gamma)</a:t>
            </a:r>
          </a:p>
        </p:txBody>
      </p:sp>
      <p:sp>
        <p:nvSpPr>
          <p:cNvPr id="100" name="Alternate Process 99"/>
          <p:cNvSpPr/>
          <p:nvPr/>
        </p:nvSpPr>
        <p:spPr>
          <a:xfrm>
            <a:off x="2927399" y="4979424"/>
            <a:ext cx="955361" cy="63429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Parameter dependent prediction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>
            <a:off x="583476" y="3561298"/>
            <a:ext cx="3375017" cy="2198339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lternate Process 136"/>
          <p:cNvSpPr/>
          <p:nvPr/>
        </p:nvSpPr>
        <p:spPr>
          <a:xfrm>
            <a:off x="2768913" y="283601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cxnSp>
        <p:nvCxnSpPr>
          <p:cNvPr id="138" name="Curved Connector 12"/>
          <p:cNvCxnSpPr>
            <a:stCxn id="39" idx="1"/>
            <a:endCxn id="137" idx="3"/>
          </p:cNvCxnSpPr>
          <p:nvPr/>
        </p:nvCxnSpPr>
        <p:spPr>
          <a:xfrm rot="10800000">
            <a:off x="3882762" y="3124131"/>
            <a:ext cx="996387" cy="160917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2"/>
          <p:cNvCxnSpPr>
            <a:stCxn id="137" idx="1"/>
            <a:endCxn id="36" idx="0"/>
          </p:cNvCxnSpPr>
          <p:nvPr/>
        </p:nvCxnSpPr>
        <p:spPr>
          <a:xfrm rot="10800000" flipV="1">
            <a:off x="2059807" y="3124130"/>
            <a:ext cx="709107" cy="565889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Alternate Process 57"/>
          <p:cNvSpPr/>
          <p:nvPr/>
        </p:nvSpPr>
        <p:spPr>
          <a:xfrm>
            <a:off x="4262809" y="5219004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-656053" y="4514779"/>
            <a:ext cx="2193009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20 x 100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83475" y="6049151"/>
            <a:ext cx="1063983" cy="495626"/>
          </a:xfrm>
          <a:prstGeom prst="foldedCorner">
            <a:avLst>
              <a:gd name="adj" fmla="val 31361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Best Parameters</a:t>
            </a:r>
            <a:endParaRPr lang="en-US" sz="1200" dirty="0"/>
          </a:p>
        </p:txBody>
      </p:sp>
      <p:cxnSp>
        <p:nvCxnSpPr>
          <p:cNvPr id="67" name="Curved Connector 12"/>
          <p:cNvCxnSpPr>
            <a:stCxn id="63" idx="1"/>
            <a:endCxn id="66" idx="1"/>
          </p:cNvCxnSpPr>
          <p:nvPr/>
        </p:nvCxnSpPr>
        <p:spPr>
          <a:xfrm rot="16200000" flipH="1">
            <a:off x="240635" y="5954124"/>
            <a:ext cx="542656" cy="143023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SVM Tuning Flowchart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41157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urved Connector 12"/>
          <p:cNvCxnSpPr>
            <a:endCxn id="68" idx="4"/>
          </p:cNvCxnSpPr>
          <p:nvPr/>
        </p:nvCxnSpPr>
        <p:spPr>
          <a:xfrm rot="5400000">
            <a:off x="1699050" y="4670518"/>
            <a:ext cx="2885058" cy="368517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175865" y="972563"/>
            <a:ext cx="4816545" cy="5434911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75865" y="686515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1000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ular Callout 128"/>
          <p:cNvSpPr/>
          <p:nvPr/>
        </p:nvSpPr>
        <p:spPr>
          <a:xfrm>
            <a:off x="583475" y="3561298"/>
            <a:ext cx="3375017" cy="2193009"/>
          </a:xfrm>
          <a:prstGeom prst="wedgeRectCallout">
            <a:avLst>
              <a:gd name="adj1" fmla="val 57446"/>
              <a:gd name="adj2" fmla="val 61472"/>
            </a:avLst>
          </a:prstGeom>
          <a:solidFill>
            <a:schemeClr val="accent6">
              <a:lumMod val="60000"/>
              <a:lumOff val="40000"/>
              <a:alpha val="85000"/>
            </a:schemeClr>
          </a:solidFill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lternate Process 35"/>
          <p:cNvSpPr/>
          <p:nvPr/>
        </p:nvSpPr>
        <p:spPr>
          <a:xfrm>
            <a:off x="1579290" y="3690020"/>
            <a:ext cx="961031" cy="50758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Divide data randomly</a:t>
            </a:r>
            <a:endParaRPr lang="en-US" sz="1000" dirty="0"/>
          </a:p>
        </p:txBody>
      </p:sp>
      <p:sp>
        <p:nvSpPr>
          <p:cNvPr id="38" name="Alternate Process 37"/>
          <p:cNvSpPr/>
          <p:nvPr/>
        </p:nvSpPr>
        <p:spPr>
          <a:xfrm>
            <a:off x="686445" y="4308791"/>
            <a:ext cx="1063986" cy="45736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40" name="Alternate Process 39"/>
          <p:cNvSpPr/>
          <p:nvPr/>
        </p:nvSpPr>
        <p:spPr>
          <a:xfrm>
            <a:off x="2414242" y="4309368"/>
            <a:ext cx="960772" cy="45720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61" name="Can 60"/>
          <p:cNvSpPr/>
          <p:nvPr/>
        </p:nvSpPr>
        <p:spPr>
          <a:xfrm>
            <a:off x="2059806" y="4962627"/>
            <a:ext cx="658462" cy="66883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Model</a:t>
            </a:r>
            <a:endParaRPr lang="en-US" sz="1200" b="1" dirty="0"/>
          </a:p>
        </p:txBody>
      </p:sp>
      <p:cxnSp>
        <p:nvCxnSpPr>
          <p:cNvPr id="62" name="Curved Connector 12"/>
          <p:cNvCxnSpPr>
            <a:stCxn id="36" idx="1"/>
            <a:endCxn id="38" idx="0"/>
          </p:cNvCxnSpPr>
          <p:nvPr/>
        </p:nvCxnSpPr>
        <p:spPr>
          <a:xfrm rot="10800000" flipV="1">
            <a:off x="1218438" y="3943809"/>
            <a:ext cx="360852" cy="364981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12"/>
          <p:cNvCxnSpPr>
            <a:stCxn id="36" idx="3"/>
            <a:endCxn id="40" idx="0"/>
          </p:cNvCxnSpPr>
          <p:nvPr/>
        </p:nvCxnSpPr>
        <p:spPr>
          <a:xfrm>
            <a:off x="2540321" y="3943810"/>
            <a:ext cx="354307" cy="365558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12"/>
          <p:cNvCxnSpPr>
            <a:stCxn id="38" idx="2"/>
            <a:endCxn id="80" idx="0"/>
          </p:cNvCxnSpPr>
          <p:nvPr/>
        </p:nvCxnSpPr>
        <p:spPr>
          <a:xfrm rot="16200000" flipH="1">
            <a:off x="1150917" y="4833672"/>
            <a:ext cx="186526" cy="5148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12"/>
          <p:cNvCxnSpPr>
            <a:stCxn id="80" idx="3"/>
            <a:endCxn id="61" idx="2"/>
          </p:cNvCxnSpPr>
          <p:nvPr/>
        </p:nvCxnSpPr>
        <p:spPr>
          <a:xfrm flipV="1">
            <a:off x="1841957" y="5297042"/>
            <a:ext cx="217849" cy="127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12"/>
          <p:cNvCxnSpPr>
            <a:stCxn id="40" idx="2"/>
            <a:endCxn id="61" idx="1"/>
          </p:cNvCxnSpPr>
          <p:nvPr/>
        </p:nvCxnSpPr>
        <p:spPr>
          <a:xfrm rot="5400000">
            <a:off x="2543804" y="4611802"/>
            <a:ext cx="196059" cy="50559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2"/>
          <p:cNvCxnSpPr>
            <a:stCxn id="61" idx="4"/>
            <a:endCxn id="100" idx="1"/>
          </p:cNvCxnSpPr>
          <p:nvPr/>
        </p:nvCxnSpPr>
        <p:spPr>
          <a:xfrm flipV="1">
            <a:off x="2718268" y="5296569"/>
            <a:ext cx="209131" cy="47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/>
          <p:cNvSpPr/>
          <p:nvPr/>
        </p:nvSpPr>
        <p:spPr>
          <a:xfrm>
            <a:off x="697886" y="4952677"/>
            <a:ext cx="1144071" cy="69127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SVM</a:t>
            </a:r>
            <a:endParaRPr lang="en-US" sz="1200" b="1" dirty="0"/>
          </a:p>
          <a:p>
            <a:pPr algn="ctr"/>
            <a:r>
              <a:rPr lang="en-US" sz="1000" dirty="0" smtClean="0"/>
              <a:t>Parameters from grid. (c, gamma)</a:t>
            </a:r>
          </a:p>
        </p:txBody>
      </p:sp>
      <p:sp>
        <p:nvSpPr>
          <p:cNvPr id="100" name="Alternate Process 99"/>
          <p:cNvSpPr/>
          <p:nvPr/>
        </p:nvSpPr>
        <p:spPr>
          <a:xfrm>
            <a:off x="2927399" y="4979424"/>
            <a:ext cx="955361" cy="63429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Parameter dependent prediction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>
            <a:off x="583476" y="3561298"/>
            <a:ext cx="3375017" cy="2198339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lternate Process 136"/>
          <p:cNvSpPr/>
          <p:nvPr/>
        </p:nvSpPr>
        <p:spPr>
          <a:xfrm>
            <a:off x="2768913" y="283601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cxnSp>
        <p:nvCxnSpPr>
          <p:cNvPr id="138" name="Curved Connector 12"/>
          <p:cNvCxnSpPr>
            <a:stCxn id="39" idx="1"/>
            <a:endCxn id="137" idx="3"/>
          </p:cNvCxnSpPr>
          <p:nvPr/>
        </p:nvCxnSpPr>
        <p:spPr>
          <a:xfrm rot="10800000">
            <a:off x="3882762" y="3124131"/>
            <a:ext cx="996387" cy="160917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2"/>
          <p:cNvCxnSpPr>
            <a:stCxn id="137" idx="1"/>
            <a:endCxn id="36" idx="0"/>
          </p:cNvCxnSpPr>
          <p:nvPr/>
        </p:nvCxnSpPr>
        <p:spPr>
          <a:xfrm rot="10800000" flipV="1">
            <a:off x="2059807" y="3124130"/>
            <a:ext cx="709107" cy="565889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Alternate Process 57"/>
          <p:cNvSpPr/>
          <p:nvPr/>
        </p:nvSpPr>
        <p:spPr>
          <a:xfrm>
            <a:off x="4262809" y="5219004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-656053" y="4514779"/>
            <a:ext cx="2193009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20 x 100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83475" y="6049151"/>
            <a:ext cx="1063983" cy="495626"/>
          </a:xfrm>
          <a:prstGeom prst="foldedCorner">
            <a:avLst>
              <a:gd name="adj" fmla="val 31361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Best Parameters</a:t>
            </a:r>
            <a:endParaRPr lang="en-US" sz="1200" dirty="0"/>
          </a:p>
        </p:txBody>
      </p:sp>
      <p:cxnSp>
        <p:nvCxnSpPr>
          <p:cNvPr id="67" name="Curved Connector 12"/>
          <p:cNvCxnSpPr>
            <a:stCxn id="63" idx="1"/>
            <a:endCxn id="66" idx="1"/>
          </p:cNvCxnSpPr>
          <p:nvPr/>
        </p:nvCxnSpPr>
        <p:spPr>
          <a:xfrm rot="16200000" flipH="1">
            <a:off x="240635" y="5954124"/>
            <a:ext cx="542656" cy="143023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an 67"/>
          <p:cNvSpPr/>
          <p:nvPr/>
        </p:nvSpPr>
        <p:spPr>
          <a:xfrm>
            <a:off x="2099371" y="5963549"/>
            <a:ext cx="857949" cy="667512"/>
          </a:xfrm>
          <a:prstGeom prst="can">
            <a:avLst>
              <a:gd name="adj" fmla="val 258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72" name="Curved Connector 12"/>
          <p:cNvCxnSpPr>
            <a:stCxn id="66" idx="3"/>
            <a:endCxn id="68" idx="2"/>
          </p:cNvCxnSpPr>
          <p:nvPr/>
        </p:nvCxnSpPr>
        <p:spPr>
          <a:xfrm>
            <a:off x="1647458" y="6296964"/>
            <a:ext cx="451913" cy="34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SVM Tuning Flowchart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056501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urved Connector 12"/>
          <p:cNvCxnSpPr>
            <a:endCxn id="68" idx="4"/>
          </p:cNvCxnSpPr>
          <p:nvPr/>
        </p:nvCxnSpPr>
        <p:spPr>
          <a:xfrm rot="5400000">
            <a:off x="1699050" y="4670518"/>
            <a:ext cx="2885058" cy="368517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endCxn id="17" idx="2"/>
          </p:cNvCxnSpPr>
          <p:nvPr/>
        </p:nvCxnSpPr>
        <p:spPr>
          <a:xfrm>
            <a:off x="6647549" y="5759637"/>
            <a:ext cx="245435" cy="286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  <a:endCxn id="17" idx="1"/>
          </p:cNvCxnSpPr>
          <p:nvPr/>
        </p:nvCxnSpPr>
        <p:spPr>
          <a:xfrm rot="5400000">
            <a:off x="7566438" y="4776939"/>
            <a:ext cx="243356" cy="73231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175865" y="972563"/>
            <a:ext cx="4816545" cy="5434911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75865" y="686515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1000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6892984" y="5264773"/>
            <a:ext cx="857949" cy="9954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9" name="Rectangular Callout 128"/>
          <p:cNvSpPr/>
          <p:nvPr/>
        </p:nvSpPr>
        <p:spPr>
          <a:xfrm>
            <a:off x="583475" y="3561298"/>
            <a:ext cx="3375017" cy="2193009"/>
          </a:xfrm>
          <a:prstGeom prst="wedgeRectCallout">
            <a:avLst>
              <a:gd name="adj1" fmla="val 57446"/>
              <a:gd name="adj2" fmla="val 61472"/>
            </a:avLst>
          </a:prstGeom>
          <a:solidFill>
            <a:schemeClr val="accent6">
              <a:lumMod val="60000"/>
              <a:lumOff val="40000"/>
              <a:alpha val="85000"/>
            </a:schemeClr>
          </a:solidFill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lternate Process 35"/>
          <p:cNvSpPr/>
          <p:nvPr/>
        </p:nvSpPr>
        <p:spPr>
          <a:xfrm>
            <a:off x="1579290" y="3690020"/>
            <a:ext cx="961031" cy="50758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Divide data randomly</a:t>
            </a:r>
            <a:endParaRPr lang="en-US" sz="1000" dirty="0"/>
          </a:p>
        </p:txBody>
      </p:sp>
      <p:sp>
        <p:nvSpPr>
          <p:cNvPr id="38" name="Alternate Process 37"/>
          <p:cNvSpPr/>
          <p:nvPr/>
        </p:nvSpPr>
        <p:spPr>
          <a:xfrm>
            <a:off x="686445" y="4308791"/>
            <a:ext cx="1063986" cy="45736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40" name="Alternate Process 39"/>
          <p:cNvSpPr/>
          <p:nvPr/>
        </p:nvSpPr>
        <p:spPr>
          <a:xfrm>
            <a:off x="2414242" y="4309368"/>
            <a:ext cx="960772" cy="45720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61" name="Can 60"/>
          <p:cNvSpPr/>
          <p:nvPr/>
        </p:nvSpPr>
        <p:spPr>
          <a:xfrm>
            <a:off x="2059806" y="4962627"/>
            <a:ext cx="658462" cy="66883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Model</a:t>
            </a:r>
            <a:endParaRPr lang="en-US" sz="1200" b="1" dirty="0"/>
          </a:p>
        </p:txBody>
      </p:sp>
      <p:cxnSp>
        <p:nvCxnSpPr>
          <p:cNvPr id="62" name="Curved Connector 12"/>
          <p:cNvCxnSpPr>
            <a:stCxn id="36" idx="1"/>
            <a:endCxn id="38" idx="0"/>
          </p:cNvCxnSpPr>
          <p:nvPr/>
        </p:nvCxnSpPr>
        <p:spPr>
          <a:xfrm rot="10800000" flipV="1">
            <a:off x="1218438" y="3943809"/>
            <a:ext cx="360852" cy="364981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12"/>
          <p:cNvCxnSpPr>
            <a:stCxn id="36" idx="3"/>
            <a:endCxn id="40" idx="0"/>
          </p:cNvCxnSpPr>
          <p:nvPr/>
        </p:nvCxnSpPr>
        <p:spPr>
          <a:xfrm>
            <a:off x="2540321" y="3943810"/>
            <a:ext cx="354307" cy="365558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12"/>
          <p:cNvCxnSpPr>
            <a:stCxn id="38" idx="2"/>
            <a:endCxn id="80" idx="0"/>
          </p:cNvCxnSpPr>
          <p:nvPr/>
        </p:nvCxnSpPr>
        <p:spPr>
          <a:xfrm rot="16200000" flipH="1">
            <a:off x="1150917" y="4833672"/>
            <a:ext cx="186526" cy="5148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12"/>
          <p:cNvCxnSpPr>
            <a:stCxn id="80" idx="3"/>
            <a:endCxn id="61" idx="2"/>
          </p:cNvCxnSpPr>
          <p:nvPr/>
        </p:nvCxnSpPr>
        <p:spPr>
          <a:xfrm flipV="1">
            <a:off x="1841957" y="5297042"/>
            <a:ext cx="217849" cy="127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12"/>
          <p:cNvCxnSpPr>
            <a:stCxn id="40" idx="2"/>
            <a:endCxn id="61" idx="1"/>
          </p:cNvCxnSpPr>
          <p:nvPr/>
        </p:nvCxnSpPr>
        <p:spPr>
          <a:xfrm rot="5400000">
            <a:off x="2543804" y="4611802"/>
            <a:ext cx="196059" cy="50559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2"/>
          <p:cNvCxnSpPr>
            <a:stCxn id="61" idx="4"/>
            <a:endCxn id="100" idx="1"/>
          </p:cNvCxnSpPr>
          <p:nvPr/>
        </p:nvCxnSpPr>
        <p:spPr>
          <a:xfrm flipV="1">
            <a:off x="2718268" y="5296569"/>
            <a:ext cx="209131" cy="47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/>
          <p:cNvSpPr/>
          <p:nvPr/>
        </p:nvSpPr>
        <p:spPr>
          <a:xfrm>
            <a:off x="697886" y="4952677"/>
            <a:ext cx="1144071" cy="69127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SVM</a:t>
            </a:r>
            <a:endParaRPr lang="en-US" sz="1200" b="1" dirty="0"/>
          </a:p>
          <a:p>
            <a:pPr algn="ctr"/>
            <a:r>
              <a:rPr lang="en-US" sz="1000" dirty="0" smtClean="0"/>
              <a:t>Parameters from grid. (c, gamma)</a:t>
            </a:r>
          </a:p>
        </p:txBody>
      </p:sp>
      <p:sp>
        <p:nvSpPr>
          <p:cNvPr id="100" name="Alternate Process 99"/>
          <p:cNvSpPr/>
          <p:nvPr/>
        </p:nvSpPr>
        <p:spPr>
          <a:xfrm>
            <a:off x="2927399" y="4979424"/>
            <a:ext cx="955361" cy="63429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Parameter dependent prediction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>
            <a:off x="583476" y="3561298"/>
            <a:ext cx="3375017" cy="2198339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lternate Process 136"/>
          <p:cNvSpPr/>
          <p:nvPr/>
        </p:nvSpPr>
        <p:spPr>
          <a:xfrm>
            <a:off x="2768913" y="283601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cxnSp>
        <p:nvCxnSpPr>
          <p:cNvPr id="138" name="Curved Connector 12"/>
          <p:cNvCxnSpPr>
            <a:stCxn id="39" idx="1"/>
            <a:endCxn id="137" idx="3"/>
          </p:cNvCxnSpPr>
          <p:nvPr/>
        </p:nvCxnSpPr>
        <p:spPr>
          <a:xfrm rot="10800000">
            <a:off x="3882762" y="3124131"/>
            <a:ext cx="996387" cy="160917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2"/>
          <p:cNvCxnSpPr>
            <a:stCxn id="137" idx="1"/>
            <a:endCxn id="36" idx="0"/>
          </p:cNvCxnSpPr>
          <p:nvPr/>
        </p:nvCxnSpPr>
        <p:spPr>
          <a:xfrm rot="10800000" flipV="1">
            <a:off x="2059807" y="3124130"/>
            <a:ext cx="709107" cy="565889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Alternate Process 57"/>
          <p:cNvSpPr/>
          <p:nvPr/>
        </p:nvSpPr>
        <p:spPr>
          <a:xfrm>
            <a:off x="4262809" y="5219004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-656053" y="4514779"/>
            <a:ext cx="2193009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20 x 100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83475" y="6049151"/>
            <a:ext cx="1063983" cy="495626"/>
          </a:xfrm>
          <a:prstGeom prst="foldedCorner">
            <a:avLst>
              <a:gd name="adj" fmla="val 31361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Best Parameters</a:t>
            </a:r>
            <a:endParaRPr lang="en-US" sz="1200" dirty="0"/>
          </a:p>
        </p:txBody>
      </p:sp>
      <p:cxnSp>
        <p:nvCxnSpPr>
          <p:cNvPr id="67" name="Curved Connector 12"/>
          <p:cNvCxnSpPr>
            <a:stCxn id="63" idx="1"/>
            <a:endCxn id="66" idx="1"/>
          </p:cNvCxnSpPr>
          <p:nvPr/>
        </p:nvCxnSpPr>
        <p:spPr>
          <a:xfrm rot="16200000" flipH="1">
            <a:off x="240635" y="5954124"/>
            <a:ext cx="542656" cy="143023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an 67"/>
          <p:cNvSpPr/>
          <p:nvPr/>
        </p:nvSpPr>
        <p:spPr>
          <a:xfrm>
            <a:off x="2099371" y="5963549"/>
            <a:ext cx="857949" cy="667512"/>
          </a:xfrm>
          <a:prstGeom prst="can">
            <a:avLst>
              <a:gd name="adj" fmla="val 258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72" name="Curved Connector 12"/>
          <p:cNvCxnSpPr>
            <a:stCxn id="66" idx="3"/>
            <a:endCxn id="68" idx="2"/>
          </p:cNvCxnSpPr>
          <p:nvPr/>
        </p:nvCxnSpPr>
        <p:spPr>
          <a:xfrm>
            <a:off x="1647458" y="6296964"/>
            <a:ext cx="451913" cy="34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/>
          <p:cNvCxnSpPr>
            <a:stCxn id="68" idx="3"/>
          </p:cNvCxnSpPr>
          <p:nvPr/>
        </p:nvCxnSpPr>
        <p:spPr>
          <a:xfrm rot="5400000" flipH="1" flipV="1">
            <a:off x="4722572" y="4065997"/>
            <a:ext cx="370838" cy="4759290"/>
          </a:xfrm>
          <a:prstGeom prst="bentConnector3">
            <a:avLst>
              <a:gd name="adj1" fmla="val -33875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SVM Tuning Flowchart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423847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urved Connector 12"/>
          <p:cNvCxnSpPr>
            <a:endCxn id="68" idx="4"/>
          </p:cNvCxnSpPr>
          <p:nvPr/>
        </p:nvCxnSpPr>
        <p:spPr>
          <a:xfrm rot="5400000">
            <a:off x="1699050" y="4670518"/>
            <a:ext cx="2885058" cy="368517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sp>
        <p:nvSpPr>
          <p:cNvPr id="6" name="Alternate Process 5"/>
          <p:cNvSpPr/>
          <p:nvPr/>
        </p:nvSpPr>
        <p:spPr>
          <a:xfrm>
            <a:off x="5438017" y="1082850"/>
            <a:ext cx="2616254" cy="576233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Divide data semi-randomly</a:t>
            </a:r>
          </a:p>
          <a:p>
            <a:pPr algn="ctr"/>
            <a:r>
              <a:rPr lang="en-US" sz="1200" b="1" dirty="0" smtClean="0"/>
              <a:t>(Protect sub sample ratios)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4881093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80%</a:t>
            </a:r>
            <a:endParaRPr lang="en-US" sz="1200" dirty="0"/>
          </a:p>
        </p:txBody>
      </p:sp>
      <p:sp>
        <p:nvSpPr>
          <p:cNvPr id="8" name="Alternate Process 7"/>
          <p:cNvSpPr/>
          <p:nvPr/>
        </p:nvSpPr>
        <p:spPr>
          <a:xfrm>
            <a:off x="7497347" y="2127721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11" name="Alternate Process 10"/>
          <p:cNvSpPr/>
          <p:nvPr/>
        </p:nvSpPr>
        <p:spPr>
          <a:xfrm>
            <a:off x="4650334" y="3020666"/>
            <a:ext cx="1573419" cy="108126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PCA / </a:t>
            </a:r>
            <a:r>
              <a:rPr lang="en-US" sz="1200" b="1" dirty="0" err="1" smtClean="0"/>
              <a:t>PCoA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For PCA</a:t>
            </a:r>
          </a:p>
          <a:p>
            <a:pPr algn="ctr"/>
            <a:r>
              <a:rPr lang="en-US" sz="1200" dirty="0" smtClean="0"/>
              <a:t>Scale = TRUE</a:t>
            </a:r>
          </a:p>
          <a:p>
            <a:pPr algn="ctr"/>
            <a:r>
              <a:rPr lang="en-US" sz="1200" dirty="0" smtClean="0"/>
              <a:t>Center = TRUE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6" idx="2"/>
            <a:endCxn id="7" idx="0"/>
          </p:cNvCxnSpPr>
          <p:nvPr/>
        </p:nvCxnSpPr>
        <p:spPr>
          <a:xfrm rot="5400000">
            <a:off x="5857762" y="1239339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8" idx="0"/>
          </p:cNvCxnSpPr>
          <p:nvPr/>
        </p:nvCxnSpPr>
        <p:spPr>
          <a:xfrm rot="16200000" flipH="1">
            <a:off x="7165888" y="1239338"/>
            <a:ext cx="468638" cy="1308127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endCxn id="6" idx="1"/>
          </p:cNvCxnSpPr>
          <p:nvPr/>
        </p:nvCxnSpPr>
        <p:spPr>
          <a:xfrm flipV="1">
            <a:off x="3512296" y="1370967"/>
            <a:ext cx="1925721" cy="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12"/>
          <p:cNvCxnSpPr>
            <a:stCxn id="7" idx="2"/>
            <a:endCxn id="11" idx="0"/>
          </p:cNvCxnSpPr>
          <p:nvPr/>
        </p:nvCxnSpPr>
        <p:spPr>
          <a:xfrm rot="5400000">
            <a:off x="5279175" y="2861824"/>
            <a:ext cx="316712" cy="973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Preparation 29"/>
          <p:cNvSpPr/>
          <p:nvPr/>
        </p:nvSpPr>
        <p:spPr>
          <a:xfrm>
            <a:off x="6601086" y="3089317"/>
            <a:ext cx="1373100" cy="943962"/>
          </a:xfrm>
          <a:prstGeom prst="flowChartPreparation">
            <a:avLst/>
          </a:prstGeom>
          <a:solidFill>
            <a:schemeClr val="accent6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Rotation Object</a:t>
            </a:r>
            <a:endParaRPr lang="en-US" sz="1200" b="1" dirty="0"/>
          </a:p>
        </p:txBody>
      </p:sp>
      <p:cxnSp>
        <p:nvCxnSpPr>
          <p:cNvPr id="32" name="Elbow Connector 31"/>
          <p:cNvCxnSpPr>
            <a:stCxn id="11" idx="3"/>
            <a:endCxn id="30" idx="1"/>
          </p:cNvCxnSpPr>
          <p:nvPr/>
        </p:nvCxnSpPr>
        <p:spPr>
          <a:xfrm flipV="1">
            <a:off x="6223753" y="3561298"/>
            <a:ext cx="377333" cy="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12"/>
          <p:cNvCxnSpPr>
            <a:stCxn id="8" idx="2"/>
            <a:endCxn id="30" idx="0"/>
          </p:cNvCxnSpPr>
          <p:nvPr/>
        </p:nvCxnSpPr>
        <p:spPr>
          <a:xfrm rot="5400000">
            <a:off x="7478273" y="2513318"/>
            <a:ext cx="385363" cy="766635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12"/>
          <p:cNvCxnSpPr>
            <a:stCxn id="11" idx="2"/>
            <a:endCxn id="39" idx="0"/>
          </p:cNvCxnSpPr>
          <p:nvPr/>
        </p:nvCxnSpPr>
        <p:spPr>
          <a:xfrm rot="5400000">
            <a:off x="5264932" y="4273071"/>
            <a:ext cx="343253" cy="972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Alternate Process 38"/>
          <p:cNvSpPr/>
          <p:nvPr/>
        </p:nvSpPr>
        <p:spPr>
          <a:xfrm>
            <a:off x="48791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sp>
        <p:nvSpPr>
          <p:cNvPr id="41" name="Alternate Process 40"/>
          <p:cNvSpPr/>
          <p:nvPr/>
        </p:nvSpPr>
        <p:spPr>
          <a:xfrm>
            <a:off x="7497348" y="444518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Test</a:t>
            </a:r>
            <a:endParaRPr lang="en-US" sz="1200" dirty="0"/>
          </a:p>
        </p:txBody>
      </p:sp>
      <p:cxnSp>
        <p:nvCxnSpPr>
          <p:cNvPr id="42" name="Curved Connector 12"/>
          <p:cNvCxnSpPr>
            <a:stCxn id="30" idx="2"/>
            <a:endCxn id="41" idx="0"/>
          </p:cNvCxnSpPr>
          <p:nvPr/>
        </p:nvCxnSpPr>
        <p:spPr>
          <a:xfrm rot="16200000" flipH="1">
            <a:off x="7465002" y="3855913"/>
            <a:ext cx="411905" cy="76663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12"/>
          <p:cNvCxnSpPr>
            <a:stCxn id="39" idx="2"/>
          </p:cNvCxnSpPr>
          <p:nvPr/>
        </p:nvCxnSpPr>
        <p:spPr>
          <a:xfrm rot="16200000" flipH="1">
            <a:off x="5338252" y="5119237"/>
            <a:ext cx="197587" cy="1946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12"/>
          <p:cNvCxnSpPr>
            <a:endCxn id="17" idx="2"/>
          </p:cNvCxnSpPr>
          <p:nvPr/>
        </p:nvCxnSpPr>
        <p:spPr>
          <a:xfrm>
            <a:off x="6647549" y="5759637"/>
            <a:ext cx="245435" cy="286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12"/>
          <p:cNvCxnSpPr>
            <a:stCxn id="41" idx="2"/>
            <a:endCxn id="17" idx="1"/>
          </p:cNvCxnSpPr>
          <p:nvPr/>
        </p:nvCxnSpPr>
        <p:spPr>
          <a:xfrm rot="5400000">
            <a:off x="7566438" y="4776939"/>
            <a:ext cx="243356" cy="73231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7974186" y="5482962"/>
            <a:ext cx="91525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Prediction</a:t>
            </a:r>
            <a:endParaRPr lang="en-US" sz="1200" dirty="0"/>
          </a:p>
        </p:txBody>
      </p:sp>
      <p:cxnSp>
        <p:nvCxnSpPr>
          <p:cNvPr id="57" name="Curved Connector 12"/>
          <p:cNvCxnSpPr>
            <a:stCxn id="17" idx="4"/>
            <a:endCxn id="56" idx="1"/>
          </p:cNvCxnSpPr>
          <p:nvPr/>
        </p:nvCxnSpPr>
        <p:spPr>
          <a:xfrm>
            <a:off x="7750933" y="5762498"/>
            <a:ext cx="223253" cy="858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175865" y="972563"/>
            <a:ext cx="4816545" cy="5434911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175865" y="686515"/>
            <a:ext cx="4816545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1000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6892984" y="5264773"/>
            <a:ext cx="857949" cy="99545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29" name="Rectangular Callout 128"/>
          <p:cNvSpPr/>
          <p:nvPr/>
        </p:nvSpPr>
        <p:spPr>
          <a:xfrm>
            <a:off x="583475" y="3561298"/>
            <a:ext cx="3375017" cy="2193009"/>
          </a:xfrm>
          <a:prstGeom prst="wedgeRectCallout">
            <a:avLst>
              <a:gd name="adj1" fmla="val 57446"/>
              <a:gd name="adj2" fmla="val 61472"/>
            </a:avLst>
          </a:prstGeom>
          <a:solidFill>
            <a:schemeClr val="accent6">
              <a:lumMod val="60000"/>
              <a:lumOff val="40000"/>
              <a:alpha val="85000"/>
            </a:schemeClr>
          </a:solidFill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lternate Process 35"/>
          <p:cNvSpPr/>
          <p:nvPr/>
        </p:nvSpPr>
        <p:spPr>
          <a:xfrm>
            <a:off x="1579290" y="3690020"/>
            <a:ext cx="961031" cy="50758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/>
              <a:t>Divide data randomly</a:t>
            </a:r>
            <a:endParaRPr lang="en-US" sz="1000" dirty="0"/>
          </a:p>
        </p:txBody>
      </p:sp>
      <p:sp>
        <p:nvSpPr>
          <p:cNvPr id="38" name="Alternate Process 37"/>
          <p:cNvSpPr/>
          <p:nvPr/>
        </p:nvSpPr>
        <p:spPr>
          <a:xfrm>
            <a:off x="686445" y="4308791"/>
            <a:ext cx="1063986" cy="45736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Training set</a:t>
            </a:r>
            <a:br>
              <a:rPr lang="en-US" sz="1200" dirty="0" smtClean="0"/>
            </a:br>
            <a:r>
              <a:rPr lang="en-US" sz="1200" dirty="0" smtClean="0"/>
              <a:t>60%</a:t>
            </a:r>
            <a:endParaRPr lang="en-US" sz="1200" dirty="0"/>
          </a:p>
        </p:txBody>
      </p:sp>
      <p:sp>
        <p:nvSpPr>
          <p:cNvPr id="40" name="Alternate Process 39"/>
          <p:cNvSpPr/>
          <p:nvPr/>
        </p:nvSpPr>
        <p:spPr>
          <a:xfrm>
            <a:off x="2414242" y="4309368"/>
            <a:ext cx="960772" cy="45720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Test set</a:t>
            </a:r>
            <a:br>
              <a:rPr lang="en-US" sz="1200" dirty="0" smtClean="0"/>
            </a:br>
            <a:r>
              <a:rPr lang="en-US" sz="1200" dirty="0" smtClean="0"/>
              <a:t>20%</a:t>
            </a:r>
            <a:endParaRPr lang="en-US" sz="1200" dirty="0"/>
          </a:p>
        </p:txBody>
      </p:sp>
      <p:sp>
        <p:nvSpPr>
          <p:cNvPr id="61" name="Can 60"/>
          <p:cNvSpPr/>
          <p:nvPr/>
        </p:nvSpPr>
        <p:spPr>
          <a:xfrm>
            <a:off x="2059806" y="4962627"/>
            <a:ext cx="658462" cy="66883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Model</a:t>
            </a:r>
            <a:endParaRPr lang="en-US" sz="1200" b="1" dirty="0"/>
          </a:p>
        </p:txBody>
      </p:sp>
      <p:cxnSp>
        <p:nvCxnSpPr>
          <p:cNvPr id="62" name="Curved Connector 12"/>
          <p:cNvCxnSpPr>
            <a:stCxn id="36" idx="1"/>
            <a:endCxn id="38" idx="0"/>
          </p:cNvCxnSpPr>
          <p:nvPr/>
        </p:nvCxnSpPr>
        <p:spPr>
          <a:xfrm rot="10800000" flipV="1">
            <a:off x="1218438" y="3943809"/>
            <a:ext cx="360852" cy="364981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12"/>
          <p:cNvCxnSpPr>
            <a:stCxn id="36" idx="3"/>
            <a:endCxn id="40" idx="0"/>
          </p:cNvCxnSpPr>
          <p:nvPr/>
        </p:nvCxnSpPr>
        <p:spPr>
          <a:xfrm>
            <a:off x="2540321" y="3943810"/>
            <a:ext cx="354307" cy="365558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12"/>
          <p:cNvCxnSpPr>
            <a:stCxn id="38" idx="2"/>
            <a:endCxn id="80" idx="0"/>
          </p:cNvCxnSpPr>
          <p:nvPr/>
        </p:nvCxnSpPr>
        <p:spPr>
          <a:xfrm rot="16200000" flipH="1">
            <a:off x="1150917" y="4833672"/>
            <a:ext cx="186526" cy="51484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12"/>
          <p:cNvCxnSpPr>
            <a:stCxn id="80" idx="3"/>
            <a:endCxn id="61" idx="2"/>
          </p:cNvCxnSpPr>
          <p:nvPr/>
        </p:nvCxnSpPr>
        <p:spPr>
          <a:xfrm flipV="1">
            <a:off x="1841957" y="5297042"/>
            <a:ext cx="217849" cy="127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12"/>
          <p:cNvCxnSpPr>
            <a:stCxn id="40" idx="2"/>
            <a:endCxn id="61" idx="1"/>
          </p:cNvCxnSpPr>
          <p:nvPr/>
        </p:nvCxnSpPr>
        <p:spPr>
          <a:xfrm rot="5400000">
            <a:off x="2543804" y="4611802"/>
            <a:ext cx="196059" cy="505591"/>
          </a:xfrm>
          <a:prstGeom prst="bentConnector3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12"/>
          <p:cNvCxnSpPr>
            <a:stCxn id="61" idx="4"/>
            <a:endCxn id="100" idx="1"/>
          </p:cNvCxnSpPr>
          <p:nvPr/>
        </p:nvCxnSpPr>
        <p:spPr>
          <a:xfrm flipV="1">
            <a:off x="2718268" y="5296569"/>
            <a:ext cx="209131" cy="47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/>
          <p:cNvSpPr/>
          <p:nvPr/>
        </p:nvSpPr>
        <p:spPr>
          <a:xfrm>
            <a:off x="697886" y="4952677"/>
            <a:ext cx="1144071" cy="69127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SVM</a:t>
            </a:r>
            <a:endParaRPr lang="en-US" sz="1200" b="1" dirty="0"/>
          </a:p>
          <a:p>
            <a:pPr algn="ctr"/>
            <a:r>
              <a:rPr lang="en-US" sz="1000" dirty="0" smtClean="0"/>
              <a:t>Parameters from grid. (c, gamma)</a:t>
            </a:r>
          </a:p>
        </p:txBody>
      </p:sp>
      <p:sp>
        <p:nvSpPr>
          <p:cNvPr id="100" name="Alternate Process 99"/>
          <p:cNvSpPr/>
          <p:nvPr/>
        </p:nvSpPr>
        <p:spPr>
          <a:xfrm>
            <a:off x="2927399" y="4979424"/>
            <a:ext cx="955361" cy="63429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Parameter dependent prediction</a:t>
            </a:r>
            <a:endParaRPr lang="en-US" sz="1200" b="1" dirty="0"/>
          </a:p>
        </p:txBody>
      </p:sp>
      <p:sp>
        <p:nvSpPr>
          <p:cNvPr id="114" name="Rectangle 113"/>
          <p:cNvSpPr/>
          <p:nvPr/>
        </p:nvSpPr>
        <p:spPr>
          <a:xfrm>
            <a:off x="583476" y="3561298"/>
            <a:ext cx="3375017" cy="2198339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lternate Process 136"/>
          <p:cNvSpPr/>
          <p:nvPr/>
        </p:nvSpPr>
        <p:spPr>
          <a:xfrm>
            <a:off x="2768913" y="2836014"/>
            <a:ext cx="1113848" cy="576233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Dim reduced</a:t>
            </a:r>
          </a:p>
          <a:p>
            <a:pPr algn="ctr"/>
            <a:r>
              <a:rPr lang="en-US" sz="1200" dirty="0" smtClean="0"/>
              <a:t>Training</a:t>
            </a:r>
            <a:endParaRPr lang="en-US" sz="1200" dirty="0"/>
          </a:p>
        </p:txBody>
      </p:sp>
      <p:cxnSp>
        <p:nvCxnSpPr>
          <p:cNvPr id="138" name="Curved Connector 12"/>
          <p:cNvCxnSpPr>
            <a:stCxn id="39" idx="1"/>
            <a:endCxn id="137" idx="3"/>
          </p:cNvCxnSpPr>
          <p:nvPr/>
        </p:nvCxnSpPr>
        <p:spPr>
          <a:xfrm rot="10800000">
            <a:off x="3882762" y="3124131"/>
            <a:ext cx="996387" cy="1609170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2"/>
          <p:cNvCxnSpPr>
            <a:stCxn id="137" idx="1"/>
            <a:endCxn id="36" idx="0"/>
          </p:cNvCxnSpPr>
          <p:nvPr/>
        </p:nvCxnSpPr>
        <p:spPr>
          <a:xfrm rot="10800000" flipV="1">
            <a:off x="2059807" y="3124130"/>
            <a:ext cx="709107" cy="565889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Alternate Process 57"/>
          <p:cNvSpPr/>
          <p:nvPr/>
        </p:nvSpPr>
        <p:spPr>
          <a:xfrm>
            <a:off x="4262809" y="5219004"/>
            <a:ext cx="2483333" cy="108126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ln w="3810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Apply SVM with Tuning</a:t>
            </a:r>
            <a:endParaRPr lang="en-US" sz="1200" b="1" dirty="0"/>
          </a:p>
          <a:p>
            <a:pPr algn="ctr"/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C-Classification (c =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Radial K. (Gamma =  from grid)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Class weight normalization </a:t>
            </a:r>
          </a:p>
          <a:p>
            <a:pPr marL="171450" indent="-171450">
              <a:buFont typeface="Arial"/>
              <a:buChar char="•"/>
            </a:pPr>
            <a:endParaRPr lang="en-US" sz="1200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-656053" y="4514779"/>
            <a:ext cx="2193009" cy="286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it 20 x 100 times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83475" y="6049151"/>
            <a:ext cx="1063983" cy="495626"/>
          </a:xfrm>
          <a:prstGeom prst="foldedCorner">
            <a:avLst>
              <a:gd name="adj" fmla="val 31361"/>
            </a:avLst>
          </a:prstGeom>
          <a:solidFill>
            <a:schemeClr val="accent6">
              <a:lumMod val="75000"/>
            </a:schemeClr>
          </a:solidFill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Best Parameters</a:t>
            </a:r>
            <a:endParaRPr lang="en-US" sz="1200" dirty="0"/>
          </a:p>
        </p:txBody>
      </p:sp>
      <p:cxnSp>
        <p:nvCxnSpPr>
          <p:cNvPr id="67" name="Curved Connector 12"/>
          <p:cNvCxnSpPr>
            <a:stCxn id="63" idx="1"/>
            <a:endCxn id="66" idx="1"/>
          </p:cNvCxnSpPr>
          <p:nvPr/>
        </p:nvCxnSpPr>
        <p:spPr>
          <a:xfrm rot="16200000" flipH="1">
            <a:off x="240635" y="5954124"/>
            <a:ext cx="542656" cy="143023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Can 67"/>
          <p:cNvSpPr/>
          <p:nvPr/>
        </p:nvSpPr>
        <p:spPr>
          <a:xfrm>
            <a:off x="2099371" y="5963549"/>
            <a:ext cx="857949" cy="667512"/>
          </a:xfrm>
          <a:prstGeom prst="can">
            <a:avLst>
              <a:gd name="adj" fmla="val 258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72" name="Curved Connector 12"/>
          <p:cNvCxnSpPr>
            <a:stCxn id="66" idx="3"/>
            <a:endCxn id="68" idx="2"/>
          </p:cNvCxnSpPr>
          <p:nvPr/>
        </p:nvCxnSpPr>
        <p:spPr>
          <a:xfrm>
            <a:off x="1647458" y="6296964"/>
            <a:ext cx="451913" cy="34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12"/>
          <p:cNvCxnSpPr>
            <a:stCxn id="68" idx="3"/>
          </p:cNvCxnSpPr>
          <p:nvPr/>
        </p:nvCxnSpPr>
        <p:spPr>
          <a:xfrm rot="5400000" flipH="1" flipV="1">
            <a:off x="4722572" y="4065997"/>
            <a:ext cx="370838" cy="4759290"/>
          </a:xfrm>
          <a:prstGeom prst="bentConnector3">
            <a:avLst>
              <a:gd name="adj1" fmla="val -33875"/>
            </a:avLst>
          </a:prstGeom>
          <a:ln w="38100" cmpd="sng">
            <a:solidFill>
              <a:schemeClr val="bg1">
                <a:lumMod val="50000"/>
              </a:schemeClr>
            </a:solidFill>
            <a:prstDash val="sys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SVM Tuning Flowchart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09209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406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Growth time show two different trends in mRNA and protein data</a:t>
            </a:r>
            <a:endParaRPr lang="en-US" sz="2500" dirty="0"/>
          </a:p>
        </p:txBody>
      </p:sp>
      <p:pic>
        <p:nvPicPr>
          <p:cNvPr id="5" name="Picture 4" descr="regression_growth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877"/>
            <a:ext cx="9144000" cy="61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0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848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mRNA data, Mg concentrations have 3 different trends.</a:t>
            </a:r>
            <a:endParaRPr lang="en-US" sz="2500" dirty="0"/>
          </a:p>
        </p:txBody>
      </p:sp>
      <p:pic>
        <p:nvPicPr>
          <p:cNvPr id="3" name="Picture 2" descr="regression_Mg_m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31"/>
          <a:stretch/>
        </p:blipFill>
        <p:spPr>
          <a:xfrm>
            <a:off x="0" y="1879605"/>
            <a:ext cx="9144000" cy="309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7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6933"/>
            <a:ext cx="9143999" cy="815445"/>
          </a:xfrm>
        </p:spPr>
        <p:txBody>
          <a:bodyPr>
            <a:noAutofit/>
          </a:bodyPr>
          <a:lstStyle/>
          <a:p>
            <a:r>
              <a:rPr lang="en-US" sz="2500" dirty="0" smtClean="0"/>
              <a:t>For varying Na concentrations, </a:t>
            </a:r>
            <a:br>
              <a:rPr lang="en-US" sz="2500" dirty="0" smtClean="0"/>
            </a:br>
            <a:r>
              <a:rPr lang="en-US" sz="2500" dirty="0" smtClean="0"/>
              <a:t>protein data is predictable, but mRNA data is not</a:t>
            </a:r>
            <a:endParaRPr lang="en-US" sz="2500" dirty="0"/>
          </a:p>
        </p:txBody>
      </p:sp>
      <p:pic>
        <p:nvPicPr>
          <p:cNvPr id="3" name="Picture 2" descr="regression_Na_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877"/>
            <a:ext cx="9144000" cy="61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PCA on data</a:t>
            </a:r>
            <a:endParaRPr lang="en-US" sz="2500" dirty="0"/>
          </a:p>
        </p:txBody>
      </p:sp>
      <p:sp>
        <p:nvSpPr>
          <p:cNvPr id="3" name="Rectangle 2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CA_Fig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5894"/>
            <a:ext cx="8229600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99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24914" y="1681035"/>
            <a:ext cx="1929967" cy="398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5893"/>
            <a:ext cx="8229600" cy="503412"/>
          </a:xfrm>
        </p:spPr>
        <p:txBody>
          <a:bodyPr>
            <a:noAutofit/>
          </a:bodyPr>
          <a:lstStyle/>
          <a:p>
            <a:r>
              <a:rPr lang="en-US" sz="2500" dirty="0"/>
              <a:t>Machine learning</a:t>
            </a:r>
            <a:r>
              <a:rPr lang="en-US" sz="2500" dirty="0" smtClean="0"/>
              <a:t>:</a:t>
            </a:r>
            <a:br>
              <a:rPr lang="en-US" sz="2500" dirty="0" smtClean="0"/>
            </a:br>
            <a:r>
              <a:rPr lang="en-US" sz="2500" dirty="0" smtClean="0"/>
              <a:t>SVM </a:t>
            </a:r>
            <a:r>
              <a:rPr lang="en-US" sz="2500" dirty="0"/>
              <a:t>with radial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325" y="6217250"/>
            <a:ext cx="784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Conditions: PCA  axis 1&amp;2, glucose, base Mg, exponential &amp; stationary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model = </a:t>
            </a:r>
            <a:r>
              <a:rPr lang="en-US" dirty="0"/>
              <a:t>"</a:t>
            </a:r>
            <a:r>
              <a:rPr lang="en-US" dirty="0" smtClean="0"/>
              <a:t>SVM", </a:t>
            </a:r>
            <a:r>
              <a:rPr lang="en-US" dirty="0" smtClean="0">
                <a:latin typeface="+mj-lt"/>
              </a:rPr>
              <a:t>kernel </a:t>
            </a:r>
            <a:r>
              <a:rPr lang="en-US" dirty="0">
                <a:latin typeface="+mj-lt"/>
              </a:rPr>
              <a:t>= "radial", type ="C", cost=20, gamma=1/2</a:t>
            </a:r>
          </a:p>
        </p:txBody>
      </p:sp>
      <p:pic>
        <p:nvPicPr>
          <p:cNvPr id="7" name="Picture 6" descr="PCA_Fig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65894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338"/>
            <a:ext cx="8229600" cy="114300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Example result</a:t>
            </a:r>
            <a:endParaRPr lang="en-US" sz="2500" dirty="0"/>
          </a:p>
        </p:txBody>
      </p:sp>
      <p:pic>
        <p:nvPicPr>
          <p:cNvPr id="4" name="Content Placeholder 3" descr="mlrn_mrna_trT_set02_StcAllEx_SYAN_baseMgAllMg_baseNaAllNa_Exp_noFilter_p1Sf_vst_PCA_D8_C-classification_radial_Mg_mM_Level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30" r="-8430"/>
          <a:stretch>
            <a:fillRect/>
          </a:stretch>
        </p:blipFill>
        <p:spPr>
          <a:xfrm>
            <a:off x="481718" y="2029862"/>
            <a:ext cx="7448341" cy="4096301"/>
          </a:xfrm>
        </p:spPr>
      </p:pic>
      <p:sp>
        <p:nvSpPr>
          <p:cNvPr id="5" name="TextBox 4"/>
          <p:cNvSpPr txBox="1"/>
          <p:nvPr/>
        </p:nvSpPr>
        <p:spPr>
          <a:xfrm>
            <a:off x="1281352" y="2974899"/>
            <a:ext cx="789410" cy="369332"/>
          </a:xfrm>
          <a:prstGeom prst="rect">
            <a:avLst/>
          </a:prstGeom>
          <a:solidFill>
            <a:srgbClr val="ADCA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81352" y="4140477"/>
            <a:ext cx="789410" cy="369332"/>
          </a:xfrm>
          <a:prstGeom prst="rect">
            <a:avLst/>
          </a:prstGeom>
          <a:solidFill>
            <a:srgbClr val="5A9D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1352" y="5323540"/>
            <a:ext cx="789410" cy="369332"/>
          </a:xfrm>
          <a:prstGeom prst="rect">
            <a:avLst/>
          </a:prstGeom>
          <a:solidFill>
            <a:srgbClr val="1C5B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9437" y="2121398"/>
            <a:ext cx="789410" cy="369332"/>
          </a:xfrm>
          <a:prstGeom prst="rect">
            <a:avLst/>
          </a:prstGeom>
          <a:solidFill>
            <a:srgbClr val="ADCAD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385461" y="2121398"/>
            <a:ext cx="789410" cy="369332"/>
          </a:xfrm>
          <a:prstGeom prst="rect">
            <a:avLst/>
          </a:prstGeom>
          <a:solidFill>
            <a:srgbClr val="5A9D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0044" y="2121398"/>
            <a:ext cx="789410" cy="369332"/>
          </a:xfrm>
          <a:prstGeom prst="rect">
            <a:avLst/>
          </a:prstGeom>
          <a:solidFill>
            <a:srgbClr val="1C5B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09630" y="4130134"/>
            <a:ext cx="156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True Value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935601" y="1525430"/>
            <a:ext cx="2208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Predicted Value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901" y="3309193"/>
            <a:ext cx="1427628" cy="18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177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Overall look to general procedure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6460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/>
          <p:cNvSpPr/>
          <p:nvPr/>
        </p:nvSpPr>
        <p:spPr>
          <a:xfrm>
            <a:off x="114403" y="2774665"/>
            <a:ext cx="1533055" cy="560654"/>
          </a:xfrm>
          <a:prstGeom prst="flowChartAlternateProcess">
            <a:avLst/>
          </a:prstGeom>
          <a:solidFill>
            <a:srgbClr val="77933C"/>
          </a:solidFill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SAMPLES</a:t>
            </a:r>
            <a:endParaRPr lang="en-US" b="1" dirty="0"/>
          </a:p>
        </p:txBody>
      </p:sp>
      <p:sp>
        <p:nvSpPr>
          <p:cNvPr id="5" name="Alternate Process 4"/>
          <p:cNvSpPr/>
          <p:nvPr/>
        </p:nvSpPr>
        <p:spPr>
          <a:xfrm>
            <a:off x="686445" y="972563"/>
            <a:ext cx="2825851" cy="161330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  <a:ln>
            <a:solidFill>
              <a:srgbClr val="632523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smtClean="0"/>
              <a:t>DO INITIAL DATA PREPERATION</a:t>
            </a:r>
            <a:br>
              <a:rPr lang="en-US" sz="1200" b="1" dirty="0" smtClean="0"/>
            </a:br>
            <a:endParaRPr lang="en-US" sz="1100" b="1" dirty="0"/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Filter out unwanted samples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Find out subsets of data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Sum technical replicates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DeSeq2 -&gt; Size factor normalization</a:t>
            </a:r>
            <a:br>
              <a:rPr lang="en-US" sz="1100" dirty="0" smtClean="0"/>
            </a:br>
            <a:r>
              <a:rPr lang="en-US" sz="1100" dirty="0"/>
              <a:t>(With </a:t>
            </a:r>
            <a:r>
              <a:rPr lang="en-US" sz="1100" dirty="0" smtClean="0"/>
              <a:t>“+1” addition)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Log transformation (</a:t>
            </a:r>
            <a:r>
              <a:rPr lang="en-US" sz="1100" dirty="0" err="1" smtClean="0"/>
              <a:t>vst</a:t>
            </a:r>
            <a:r>
              <a:rPr lang="en-US" sz="1100" dirty="0" smtClean="0"/>
              <a:t>)</a:t>
            </a:r>
            <a:endParaRPr lang="en-US" sz="1100" dirty="0"/>
          </a:p>
          <a:p>
            <a:pPr lvl="1" algn="ctr"/>
            <a:endParaRPr lang="en-US" sz="1200" dirty="0"/>
          </a:p>
        </p:txBody>
      </p:sp>
      <p:cxnSp>
        <p:nvCxnSpPr>
          <p:cNvPr id="23" name="Curved Connector 17"/>
          <p:cNvCxnSpPr>
            <a:stCxn id="4" idx="3"/>
            <a:endCxn id="5" idx="2"/>
          </p:cNvCxnSpPr>
          <p:nvPr/>
        </p:nvCxnSpPr>
        <p:spPr>
          <a:xfrm flipV="1">
            <a:off x="1647458" y="2585872"/>
            <a:ext cx="451913" cy="469120"/>
          </a:xfrm>
          <a:prstGeom prst="bentConnector2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itle 1"/>
          <p:cNvSpPr txBox="1">
            <a:spLocks/>
          </p:cNvSpPr>
          <p:nvPr/>
        </p:nvSpPr>
        <p:spPr>
          <a:xfrm>
            <a:off x="457200" y="65283"/>
            <a:ext cx="8229600" cy="437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 smtClean="0"/>
              <a:t>Overall look to general procedure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976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1329</Words>
  <Application>Microsoft Macintosh PowerPoint</Application>
  <PresentationFormat>On-screen Show (4:3)</PresentationFormat>
  <Paragraphs>485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Learning Bacterial Response</vt:lpstr>
      <vt:lpstr>We have a large data set to learn bacterial response to external conditions</vt:lpstr>
      <vt:lpstr>PowerPoint Presentation</vt:lpstr>
      <vt:lpstr>Overall analysis approach</vt:lpstr>
      <vt:lpstr>PCA on data</vt:lpstr>
      <vt:lpstr>Machine learning: SVM with radial kernel</vt:lpstr>
      <vt:lpstr>Example 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can distinguish mRNA data for growth phase</vt:lpstr>
      <vt:lpstr>We can distinguish mRNA data for carbon sources moderately.  Most significant signal is associated with glucose</vt:lpstr>
      <vt:lpstr>We can distinguish mRNA data for Mg concentrations. Least significant signal is associated with high Mg</vt:lpstr>
      <vt:lpstr>We can NOT distinguish mRNA data for Na concentrations </vt:lpstr>
      <vt:lpstr>We can distinguish mRNA data for growth phase and Mg concentrations but not for carbon sources and Na concentrations </vt:lpstr>
      <vt:lpstr>We can distinguish protein data growth phase moderately. Most significant signal is associated with exponential phase </vt:lpstr>
      <vt:lpstr>We can distinguish protein data for carbon sources. Might be batch! </vt:lpstr>
      <vt:lpstr>We can NOT distinguish protein data for Mg concentrations </vt:lpstr>
      <vt:lpstr>We can distinguish protein data for Na concentrations. (Might be batch!)</vt:lpstr>
      <vt:lpstr>We can distinguish protein data for carbon sources and Na concentrations but not for growth phase and Mg concentrations </vt:lpstr>
      <vt:lpstr>For mRNA data carbon sources become indistinguishable as time pass. Protein data also shows a similar but weaker trend </vt:lpstr>
      <vt:lpstr>For mRNA data carbon sources become indistinguishable as time pass. Protein data also shows a similar but weaker trend </vt:lpstr>
      <vt:lpstr>For mRNA data carbon sources become indistinguishable as time pass. Protein data also shows a similar but weaker trend </vt:lpstr>
      <vt:lpstr>For mRNA data Mg concentrations become less distinguishable as time pass. We Do not have enough data for proteins.</vt:lpstr>
      <vt:lpstr>For mRNA data Mg concentrations become less distinguishable as time pass. We Do not have enough data for proteins.</vt:lpstr>
      <vt:lpstr>For mRNA data Mg concentrations become less distinguishable as time pass. We Do not have enough data for proteins.</vt:lpstr>
      <vt:lpstr>For mRNA data Mg concentrations become less distinguishable as time pass. We Do not have enough data for proteins.</vt:lpstr>
      <vt:lpstr>For mRNA data Mg concentrations become less distinguishable as time pass. We Do not have enough data for proteins.</vt:lpstr>
      <vt:lpstr>For mRNA data Mg concentrations become less distinguishable as time pass. We Do not have enough data for proteins.</vt:lpstr>
      <vt:lpstr>For overall mRNA data we can do the classification moderately </vt:lpstr>
      <vt:lpstr>We can do a better job with proteins</vt:lpstr>
      <vt:lpstr>But we have some problems with Mg concentrations</vt:lpstr>
      <vt:lpstr>We can look at the same data with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Growth time show two different trends in mRNA and protein data</vt:lpstr>
      <vt:lpstr>For mRNA data, Mg concentrations have 3 different trends.</vt:lpstr>
      <vt:lpstr>For varying Na concentrations,  protein data is predictable, but mRNA data is not</vt:lpstr>
    </vt:vector>
  </TitlesOfParts>
  <Company>ut austin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Bacterial Response</dc:title>
  <dc:creator>mehmet umut caglar</dc:creator>
  <cp:lastModifiedBy>Mehmet Umut CAGLAR</cp:lastModifiedBy>
  <cp:revision>123</cp:revision>
  <dcterms:created xsi:type="dcterms:W3CDTF">2016-06-05T21:29:07Z</dcterms:created>
  <dcterms:modified xsi:type="dcterms:W3CDTF">2016-10-14T18:25:30Z</dcterms:modified>
</cp:coreProperties>
</file>