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10972800" cy="14630400"/>
  <p:notesSz cx="6858000" cy="9144000"/>
  <p:defaultTextStyle>
    <a:defPPr>
      <a:defRPr lang="en-US"/>
    </a:defPPr>
    <a:lvl1pPr marL="0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89"/>
    <p:restoredTop sz="94715"/>
  </p:normalViewPr>
  <p:slideViewPr>
    <p:cSldViewPr snapToGrid="0" snapToObjects="1">
      <p:cViewPr>
        <p:scale>
          <a:sx n="57" d="100"/>
          <a:sy n="57" d="100"/>
        </p:scale>
        <p:origin x="331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3A0DF-E67B-874F-B4A4-3E5F3D83D257}" type="datetimeFigureOut">
              <a:rPr lang="en-US" smtClean="0"/>
              <a:t>4/13/17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646FB-0538-0F4B-B82E-94DE4E36A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3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394375"/>
            <a:ext cx="9326880" cy="509354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684349"/>
            <a:ext cx="8229600" cy="353229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7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0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778934"/>
            <a:ext cx="2366010" cy="12398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778934"/>
            <a:ext cx="6960870" cy="1239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7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5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3647445"/>
            <a:ext cx="9464040" cy="608583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9790858"/>
            <a:ext cx="9464040" cy="32003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4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3894668"/>
            <a:ext cx="4663440" cy="9282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3894668"/>
            <a:ext cx="4663440" cy="9282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8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78937"/>
            <a:ext cx="9464040" cy="28278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3586481"/>
            <a:ext cx="4642008" cy="17576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5344161"/>
            <a:ext cx="4642008" cy="78604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3586481"/>
            <a:ext cx="4664869" cy="17576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5344161"/>
            <a:ext cx="4664869" cy="78604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4/13/17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20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4/13/17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2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4/13/17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0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75360"/>
            <a:ext cx="3539014" cy="34137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2106510"/>
            <a:ext cx="5554980" cy="103970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389121"/>
            <a:ext cx="3539014" cy="81313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75360"/>
            <a:ext cx="3539014" cy="34137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2106510"/>
            <a:ext cx="5554980" cy="103970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389121"/>
            <a:ext cx="3539014" cy="81313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8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778937"/>
            <a:ext cx="946404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3894668"/>
            <a:ext cx="946404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3560217"/>
            <a:ext cx="24688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6EAA0-066D-F742-A240-D4440EBDD303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3560217"/>
            <a:ext cx="37033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3560217"/>
            <a:ext cx="24688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ular Callout 60"/>
          <p:cNvSpPr/>
          <p:nvPr/>
        </p:nvSpPr>
        <p:spPr>
          <a:xfrm>
            <a:off x="50037" y="5631927"/>
            <a:ext cx="4899506" cy="6930362"/>
          </a:xfrm>
          <a:prstGeom prst="wedgeRoundRectCallout">
            <a:avLst>
              <a:gd name="adj1" fmla="val 58421"/>
              <a:gd name="adj2" fmla="val 2455"/>
              <a:gd name="adj3" fmla="val 16667"/>
            </a:avLst>
          </a:prstGeom>
          <a:solidFill>
            <a:srgbClr val="C0504D">
              <a:lumMod val="40000"/>
              <a:lumOff val="60000"/>
              <a:alpha val="25000"/>
            </a:srgbClr>
          </a:solidFill>
          <a:ln w="12700" cap="flat" cmpd="sng" algn="ctr">
            <a:solidFill>
              <a:sysClr val="windowText" lastClr="000000">
                <a:alpha val="24000"/>
              </a:sysClr>
            </a:solidFill>
            <a:prstDash val="solid"/>
          </a:ln>
          <a:effectLst/>
        </p:spPr>
        <p:txBody>
          <a:bodyPr vert="vert270" lIns="0" tIns="45720" rIns="0" rtlCol="0" anchor="t" anchorCtr="0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30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63" name="Curved Connector 17"/>
          <p:cNvCxnSpPr>
            <a:endCxn id="72" idx="0"/>
          </p:cNvCxnSpPr>
          <p:nvPr/>
        </p:nvCxnSpPr>
        <p:spPr>
          <a:xfrm>
            <a:off x="4348120" y="3010782"/>
            <a:ext cx="3847374" cy="733358"/>
          </a:xfrm>
          <a:prstGeom prst="bentConnector2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64" name="Alternate Process 63"/>
          <p:cNvSpPr/>
          <p:nvPr/>
        </p:nvSpPr>
        <p:spPr>
          <a:xfrm>
            <a:off x="1522269" y="2204127"/>
            <a:ext cx="2825851" cy="1613309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INITIAL DATA PREPERATION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DeSeq2, log transform.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769997" y="572379"/>
            <a:ext cx="1975963" cy="886389"/>
            <a:chOff x="1163675" y="3034637"/>
            <a:chExt cx="1544165" cy="653788"/>
          </a:xfrm>
        </p:grpSpPr>
        <p:sp>
          <p:nvSpPr>
            <p:cNvPr id="67" name="Alternate Process 66"/>
            <p:cNvSpPr/>
            <p:nvPr/>
          </p:nvSpPr>
          <p:spPr>
            <a:xfrm>
              <a:off x="1441382" y="3100269"/>
              <a:ext cx="1266458" cy="560654"/>
            </a:xfrm>
            <a:prstGeom prst="flowChartAlternateProcess">
              <a:avLst/>
            </a:prstGeom>
            <a:solidFill>
              <a:srgbClr val="77933C"/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SAMPLES</a:t>
              </a:r>
            </a:p>
          </p:txBody>
        </p:sp>
        <p:sp>
          <p:nvSpPr>
            <p:cNvPr id="68" name="Rectangle 67"/>
            <p:cNvSpPr/>
            <p:nvPr/>
          </p:nvSpPr>
          <p:spPr>
            <a:xfrm rot="16200000">
              <a:off x="975635" y="3222677"/>
              <a:ext cx="653788" cy="277707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</p:grpSp>
      <p:sp>
        <p:nvSpPr>
          <p:cNvPr id="69" name="Oval 68"/>
          <p:cNvSpPr/>
          <p:nvPr/>
        </p:nvSpPr>
        <p:spPr>
          <a:xfrm>
            <a:off x="8431794" y="8991780"/>
            <a:ext cx="1180616" cy="1190730"/>
          </a:xfrm>
          <a:prstGeom prst="ellipse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Model</a:t>
            </a:r>
          </a:p>
        </p:txBody>
      </p:sp>
      <p:sp>
        <p:nvSpPr>
          <p:cNvPr id="70" name="Alternate Process 69"/>
          <p:cNvSpPr/>
          <p:nvPr/>
        </p:nvSpPr>
        <p:spPr>
          <a:xfrm>
            <a:off x="6747804" y="3744140"/>
            <a:ext cx="2895380" cy="692649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Semi-random data division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(Protect sub-sample ratios)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71" name="Alternate Process 70"/>
          <p:cNvSpPr/>
          <p:nvPr/>
        </p:nvSpPr>
        <p:spPr>
          <a:xfrm>
            <a:off x="5966609" y="4596740"/>
            <a:ext cx="1398802" cy="692649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Training set</a:t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80%</a:t>
            </a:r>
          </a:p>
        </p:txBody>
      </p:sp>
      <p:sp>
        <p:nvSpPr>
          <p:cNvPr id="72" name="Alternate Process 71"/>
          <p:cNvSpPr/>
          <p:nvPr/>
        </p:nvSpPr>
        <p:spPr>
          <a:xfrm>
            <a:off x="8987100" y="4596741"/>
            <a:ext cx="1232683" cy="692649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Test set</a:t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20%</a:t>
            </a:r>
          </a:p>
        </p:txBody>
      </p:sp>
      <p:cxnSp>
        <p:nvCxnSpPr>
          <p:cNvPr id="74" name="Curved Connector 12"/>
          <p:cNvCxnSpPr/>
          <p:nvPr/>
        </p:nvCxnSpPr>
        <p:spPr>
          <a:xfrm rot="5400000">
            <a:off x="7527318" y="4274881"/>
            <a:ext cx="506277" cy="830084"/>
          </a:xfrm>
          <a:prstGeom prst="bentConnector2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75" name="Curved Connector 13"/>
          <p:cNvCxnSpPr/>
          <p:nvPr/>
        </p:nvCxnSpPr>
        <p:spPr>
          <a:xfrm rot="16200000" flipH="1">
            <a:off x="8338157" y="4294122"/>
            <a:ext cx="506278" cy="791606"/>
          </a:xfrm>
          <a:prstGeom prst="bentConnector2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76" name="Curved Connector 12"/>
          <p:cNvCxnSpPr/>
          <p:nvPr/>
        </p:nvCxnSpPr>
        <p:spPr>
          <a:xfrm rot="16200000" flipH="1">
            <a:off x="6449824" y="5537975"/>
            <a:ext cx="497184" cy="0"/>
          </a:xfrm>
          <a:prstGeom prst="bentConnector3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77" name="Preparation 76"/>
          <p:cNvSpPr/>
          <p:nvPr/>
        </p:nvSpPr>
        <p:spPr>
          <a:xfrm>
            <a:off x="8332239" y="6681036"/>
            <a:ext cx="1554477" cy="1005840"/>
          </a:xfrm>
          <a:prstGeom prst="flowChartPreparation">
            <a:avLst/>
          </a:prstGeom>
          <a:solidFill>
            <a:srgbClr val="F79646">
              <a:lumMod val="75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PCA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rotation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object</a:t>
            </a:r>
          </a:p>
        </p:txBody>
      </p:sp>
      <p:sp>
        <p:nvSpPr>
          <p:cNvPr id="78" name="Alternate Process 77"/>
          <p:cNvSpPr/>
          <p:nvPr/>
        </p:nvSpPr>
        <p:spPr>
          <a:xfrm>
            <a:off x="8705461" y="7947906"/>
            <a:ext cx="1928032" cy="692649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Dim. Reduced Test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20%</a:t>
            </a:r>
          </a:p>
        </p:txBody>
      </p:sp>
      <p:cxnSp>
        <p:nvCxnSpPr>
          <p:cNvPr id="80" name="Curved Connector 12"/>
          <p:cNvCxnSpPr/>
          <p:nvPr/>
        </p:nvCxnSpPr>
        <p:spPr>
          <a:xfrm rot="16200000" flipH="1">
            <a:off x="9258971" y="7537398"/>
            <a:ext cx="261031" cy="559984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81" name="Alternate Process 80"/>
          <p:cNvSpPr/>
          <p:nvPr/>
        </p:nvSpPr>
        <p:spPr>
          <a:xfrm>
            <a:off x="5362697" y="8951232"/>
            <a:ext cx="2769763" cy="1231278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lIns="0" rIns="0" bIns="0" rtlCol="0" anchor="ctr"/>
          <a:lstStyle/>
          <a:p>
            <a:pPr algn="ctr" defTabSz="457200">
              <a:defRPr/>
            </a:pPr>
            <a:r>
              <a:rPr lang="en-US" sz="1600" b="1" kern="0" dirty="0" smtClean="0">
                <a:solidFill>
                  <a:prstClr val="white"/>
                </a:solidFill>
              </a:rPr>
              <a:t>Train 3 </a:t>
            </a:r>
            <a:r>
              <a:rPr lang="en-US" sz="1600" b="1" kern="0" dirty="0">
                <a:solidFill>
                  <a:prstClr val="white"/>
                </a:solidFill>
              </a:rPr>
              <a:t>SVM kernels or RF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noProof="0" dirty="0" smtClean="0">
                <a:solidFill>
                  <a:prstClr val="white"/>
                </a:solidFill>
                <a:latin typeface="Calibri"/>
                <a:ea typeface=""/>
                <a:cs typeface=""/>
              </a:rPr>
              <a:t>with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tuning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82" name="Curved Connector 12"/>
          <p:cNvCxnSpPr/>
          <p:nvPr/>
        </p:nvCxnSpPr>
        <p:spPr>
          <a:xfrm flipV="1">
            <a:off x="8297561" y="9587146"/>
            <a:ext cx="134235" cy="0"/>
          </a:xfrm>
          <a:prstGeom prst="bentConnector3">
            <a:avLst>
              <a:gd name="adj1" fmla="val -110837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83" name="Curved Connector 12"/>
          <p:cNvCxnSpPr/>
          <p:nvPr/>
        </p:nvCxnSpPr>
        <p:spPr>
          <a:xfrm rot="5400000">
            <a:off x="9170178" y="8492479"/>
            <a:ext cx="351226" cy="647376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84" name="Alternate Process 83"/>
          <p:cNvSpPr/>
          <p:nvPr/>
        </p:nvSpPr>
        <p:spPr>
          <a:xfrm>
            <a:off x="9779327" y="9209529"/>
            <a:ext cx="1012905" cy="758403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18288" rIns="18288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Prediction</a:t>
            </a:r>
          </a:p>
        </p:txBody>
      </p:sp>
      <p:cxnSp>
        <p:nvCxnSpPr>
          <p:cNvPr id="88" name="Curved Connector 12"/>
          <p:cNvCxnSpPr/>
          <p:nvPr/>
        </p:nvCxnSpPr>
        <p:spPr>
          <a:xfrm>
            <a:off x="9623165" y="9586899"/>
            <a:ext cx="156164" cy="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89" name="Rectangle 88"/>
          <p:cNvSpPr/>
          <p:nvPr/>
        </p:nvSpPr>
        <p:spPr>
          <a:xfrm>
            <a:off x="5066422" y="3659159"/>
            <a:ext cx="5759111" cy="6680211"/>
          </a:xfrm>
          <a:prstGeom prst="rect">
            <a:avLst/>
          </a:prstGeom>
          <a:noFill/>
          <a:ln w="28575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066422" y="3285645"/>
            <a:ext cx="5759112" cy="343838"/>
          </a:xfrm>
          <a:prstGeom prst="rect">
            <a:avLst/>
          </a:prstGeom>
          <a:solidFill>
            <a:srgbClr val="F79646">
              <a:lumMod val="60000"/>
              <a:lumOff val="40000"/>
              <a:alpha val="50000"/>
            </a:srgbClr>
          </a:solidFill>
          <a:ln w="28575" cap="flat" cmpd="sng" algn="ctr">
            <a:solidFill>
              <a:srgbClr val="E46C0A"/>
            </a:solidFill>
            <a:prstDash val="solid"/>
          </a:ln>
          <a:effectLst/>
        </p:spPr>
        <p:txBody>
          <a:bodyPr lIns="182880"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Recalculate </a:t>
            </a:r>
            <a:r>
              <a:rPr lang="en-US" sz="2000" b="1" kern="0" dirty="0" smtClean="0">
                <a:solidFill>
                  <a:prstClr val="black"/>
                </a:solidFill>
                <a:latin typeface="Calibri"/>
                <a:ea typeface=""/>
                <a:cs typeface=""/>
              </a:rPr>
              <a:t>60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times</a:t>
            </a:r>
          </a:p>
        </p:txBody>
      </p:sp>
      <p:sp>
        <p:nvSpPr>
          <p:cNvPr id="91" name="Alternate Process 90"/>
          <p:cNvSpPr/>
          <p:nvPr/>
        </p:nvSpPr>
        <p:spPr>
          <a:xfrm>
            <a:off x="5801424" y="5786570"/>
            <a:ext cx="1900740" cy="622108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Batch Correction (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fSVA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)</a:t>
            </a:r>
          </a:p>
        </p:txBody>
      </p:sp>
      <p:sp>
        <p:nvSpPr>
          <p:cNvPr id="92" name="Preparation 91"/>
          <p:cNvSpPr/>
          <p:nvPr/>
        </p:nvSpPr>
        <p:spPr>
          <a:xfrm>
            <a:off x="8332239" y="5545468"/>
            <a:ext cx="1554477" cy="1005840"/>
          </a:xfrm>
          <a:prstGeom prst="flowChartPreparation">
            <a:avLst/>
          </a:prstGeom>
          <a:solidFill>
            <a:srgbClr val="F79646">
              <a:lumMod val="75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Batch</a:t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correction object</a:t>
            </a:r>
          </a:p>
        </p:txBody>
      </p:sp>
      <p:cxnSp>
        <p:nvCxnSpPr>
          <p:cNvPr id="93" name="Elbow Connector 92"/>
          <p:cNvCxnSpPr/>
          <p:nvPr/>
        </p:nvCxnSpPr>
        <p:spPr>
          <a:xfrm rot="5400000">
            <a:off x="9228430" y="5170456"/>
            <a:ext cx="256077" cy="49394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94" name="Elbow Connector 93"/>
          <p:cNvCxnSpPr/>
          <p:nvPr/>
        </p:nvCxnSpPr>
        <p:spPr>
          <a:xfrm rot="5400000">
            <a:off x="9050962" y="6622523"/>
            <a:ext cx="129728" cy="0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95" name="Elbow Connector 94"/>
          <p:cNvCxnSpPr/>
          <p:nvPr/>
        </p:nvCxnSpPr>
        <p:spPr>
          <a:xfrm flipV="1">
            <a:off x="7702166" y="6048387"/>
            <a:ext cx="630075" cy="0"/>
          </a:xfrm>
          <a:prstGeom prst="bentConnector3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96" name="Rectangle 95"/>
          <p:cNvSpPr/>
          <p:nvPr/>
        </p:nvSpPr>
        <p:spPr>
          <a:xfrm rot="16200000">
            <a:off x="5426741" y="4802503"/>
            <a:ext cx="785872" cy="307335"/>
          </a:xfrm>
          <a:prstGeom prst="rect">
            <a:avLst/>
          </a:prstGeom>
          <a:solidFill>
            <a:srgbClr val="9BBB59">
              <a:lumMod val="50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ndale Mono" charset="0"/>
                <a:ea typeface="Andale Mono" charset="0"/>
                <a:cs typeface="Andale Mono" charset="0"/>
              </a:rPr>
              <a:t>Labels</a:t>
            </a:r>
          </a:p>
        </p:txBody>
      </p:sp>
      <p:sp>
        <p:nvSpPr>
          <p:cNvPr id="117" name="Alternate Process 116"/>
          <p:cNvSpPr/>
          <p:nvPr/>
        </p:nvSpPr>
        <p:spPr>
          <a:xfrm>
            <a:off x="5806313" y="6772824"/>
            <a:ext cx="1894390" cy="792138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PCA</a:t>
            </a:r>
          </a:p>
        </p:txBody>
      </p:sp>
      <p:cxnSp>
        <p:nvCxnSpPr>
          <p:cNvPr id="118" name="Elbow Connector 117"/>
          <p:cNvCxnSpPr/>
          <p:nvPr/>
        </p:nvCxnSpPr>
        <p:spPr>
          <a:xfrm rot="16200000" flipH="1">
            <a:off x="6570584" y="6589898"/>
            <a:ext cx="364147" cy="1702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9" name="Elbow Connector 118"/>
          <p:cNvCxnSpPr/>
          <p:nvPr/>
        </p:nvCxnSpPr>
        <p:spPr>
          <a:xfrm flipV="1">
            <a:off x="7702164" y="7212358"/>
            <a:ext cx="630075" cy="0"/>
          </a:xfrm>
          <a:prstGeom prst="bentConnector3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20" name="Elbow Connector 119"/>
          <p:cNvCxnSpPr>
            <a:endCxn id="90" idx="0"/>
          </p:cNvCxnSpPr>
          <p:nvPr/>
        </p:nvCxnSpPr>
        <p:spPr>
          <a:xfrm rot="5400000">
            <a:off x="6058564" y="8259906"/>
            <a:ext cx="1389888" cy="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endCxn id="71" idx="4"/>
          </p:cNvCxnSpPr>
          <p:nvPr/>
        </p:nvCxnSpPr>
        <p:spPr>
          <a:xfrm flipV="1">
            <a:off x="3072355" y="10182510"/>
            <a:ext cx="5949747" cy="1479621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917" name="Elbow Connector 916"/>
          <p:cNvCxnSpPr>
            <a:stCxn id="67" idx="2"/>
            <a:endCxn id="64" idx="0"/>
          </p:cNvCxnSpPr>
          <p:nvPr/>
        </p:nvCxnSpPr>
        <p:spPr>
          <a:xfrm rot="5400000">
            <a:off x="2544105" y="1812572"/>
            <a:ext cx="782646" cy="465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1490" name="Group 1489"/>
          <p:cNvGrpSpPr/>
          <p:nvPr/>
        </p:nvGrpSpPr>
        <p:grpSpPr>
          <a:xfrm>
            <a:off x="136588" y="5762933"/>
            <a:ext cx="4432034" cy="6380740"/>
            <a:chOff x="136588" y="5762933"/>
            <a:chExt cx="4432034" cy="6380740"/>
          </a:xfrm>
        </p:grpSpPr>
        <p:grpSp>
          <p:nvGrpSpPr>
            <p:cNvPr id="97" name="Group 96"/>
            <p:cNvGrpSpPr/>
            <p:nvPr/>
          </p:nvGrpSpPr>
          <p:grpSpPr>
            <a:xfrm>
              <a:off x="1344428" y="6283837"/>
              <a:ext cx="1960384" cy="857644"/>
              <a:chOff x="1041919" y="3762817"/>
              <a:chExt cx="1876606" cy="857644"/>
            </a:xfrm>
          </p:grpSpPr>
          <p:sp>
            <p:nvSpPr>
              <p:cNvPr id="98" name="Alternate Process 97"/>
              <p:cNvSpPr/>
              <p:nvPr/>
            </p:nvSpPr>
            <p:spPr>
              <a:xfrm>
                <a:off x="1282990" y="3840883"/>
                <a:ext cx="1635535" cy="659955"/>
              </a:xfrm>
              <a:prstGeom prst="flowChartAlternateProcess">
                <a:avLst/>
              </a:prstGeom>
              <a:solidFill>
                <a:srgbClr val="9BBB59">
                  <a:lumMod val="75000"/>
                </a:srgbClr>
              </a:soli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rPr>
                  <a:t>Training set</a:t>
                </a:r>
                <a:b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rPr>
                </a:b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rPr>
                  <a:t>80%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 rot="16200000">
                <a:off x="734482" y="4070254"/>
                <a:ext cx="857644" cy="242770"/>
              </a:xfrm>
              <a:prstGeom prst="rect">
                <a:avLst/>
              </a:prstGeom>
              <a:solidFill>
                <a:srgbClr val="9BBB59">
                  <a:lumMod val="50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36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ndale Mono" charset="0"/>
                    <a:ea typeface="Andale Mono" charset="0"/>
                    <a:cs typeface="Andale Mono" charset="0"/>
                  </a:rPr>
                  <a:t>Labels</a:t>
                </a:r>
              </a:p>
            </p:txBody>
          </p:sp>
        </p:grpSp>
        <p:sp>
          <p:nvSpPr>
            <p:cNvPr id="101" name="Alternate Process 100"/>
            <p:cNvSpPr/>
            <p:nvPr/>
          </p:nvSpPr>
          <p:spPr>
            <a:xfrm>
              <a:off x="1225297" y="7561311"/>
              <a:ext cx="2312422" cy="706377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632523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lvl="0" algn="ctr" defTabSz="457200">
                <a:defRPr/>
              </a:pPr>
              <a:r>
                <a:rPr lang="en-US" sz="1400" b="1" kern="0" dirty="0">
                  <a:solidFill>
                    <a:prstClr val="white"/>
                  </a:solidFill>
                </a:rPr>
                <a:t>Semi-random data division</a:t>
              </a:r>
            </a:p>
            <a:p>
              <a:pPr lvl="0" algn="ctr" defTabSz="457200">
                <a:defRPr/>
              </a:pPr>
              <a:r>
                <a:rPr lang="en-US" sz="1400" b="1" kern="0" dirty="0">
                  <a:solidFill>
                    <a:prstClr val="white"/>
                  </a:solidFill>
                </a:rPr>
                <a:t>(Protect </a:t>
              </a:r>
              <a:r>
                <a:rPr lang="en-US" sz="1400" b="1" kern="0" dirty="0" smtClean="0">
                  <a:solidFill>
                    <a:prstClr val="white"/>
                  </a:solidFill>
                </a:rPr>
                <a:t>sub-sample </a:t>
              </a:r>
              <a:r>
                <a:rPr lang="en-US" sz="1400" b="1" kern="0" dirty="0">
                  <a:solidFill>
                    <a:prstClr val="white"/>
                  </a:solidFill>
                </a:rPr>
                <a:t>ratios)</a:t>
              </a:r>
              <a:endParaRPr lang="en-US" sz="1400" kern="0" dirty="0">
                <a:solidFill>
                  <a:prstClr val="white"/>
                </a:solidFill>
              </a:endParaRPr>
            </a:p>
          </p:txBody>
        </p: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119187" y="9692375"/>
              <a:ext cx="1097280" cy="1101599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lIns="0" tIns="0" rIns="0" rtlCol="0" anchor="ctr"/>
            <a:lstStyle/>
            <a:p>
              <a:pPr algn="ctr" defTabSz="914360"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Model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03" name="Alternate Process 102"/>
            <p:cNvSpPr/>
            <p:nvPr/>
          </p:nvSpPr>
          <p:spPr>
            <a:xfrm>
              <a:off x="390196" y="8687518"/>
              <a:ext cx="1330437" cy="830105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0" rIns="91440"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Training set</a:t>
              </a:r>
              <a:b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60%</a:t>
              </a:r>
            </a:p>
          </p:txBody>
        </p:sp>
        <p:sp>
          <p:nvSpPr>
            <p:cNvPr id="104" name="Alternate Process 103"/>
            <p:cNvSpPr/>
            <p:nvPr/>
          </p:nvSpPr>
          <p:spPr>
            <a:xfrm>
              <a:off x="3028571" y="8687518"/>
              <a:ext cx="1192313" cy="819181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Tune set</a:t>
              </a:r>
              <a:b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20%</a:t>
              </a:r>
            </a:p>
          </p:txBody>
        </p:sp>
        <p:sp>
          <p:nvSpPr>
            <p:cNvPr id="105" name="Alternate Process 104"/>
            <p:cNvSpPr/>
            <p:nvPr/>
          </p:nvSpPr>
          <p:spPr>
            <a:xfrm>
              <a:off x="150888" y="9850586"/>
              <a:ext cx="1820537" cy="801746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C0504D">
                  <a:lumMod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Calibri"/>
                  <a:ea typeface=""/>
                  <a:cs typeface=""/>
                </a:rPr>
                <a:t>3 SVM kernels or</a:t>
              </a:r>
              <a:r>
                <a:rPr lang="en-US" sz="1400" b="1" kern="0" dirty="0">
                  <a:solidFill>
                    <a:prstClr val="white"/>
                  </a:solidFill>
                  <a:latin typeface="Calibri"/>
                  <a:ea typeface=""/>
                  <a:cs typeface=""/>
                </a:rPr>
                <a:t> 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Calibri"/>
                  <a:ea typeface=""/>
                  <a:cs typeface=""/>
                </a:rPr>
                <a:t>RF</a:t>
              </a:r>
            </a:p>
            <a:p>
              <a:pPr marL="0" marR="0" lvl="0" indent="0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Class weight normalization</a:t>
              </a:r>
            </a:p>
          </p:txBody>
        </p:sp>
        <p:sp>
          <p:nvSpPr>
            <p:cNvPr id="106" name="Alternate Process 105"/>
            <p:cNvSpPr/>
            <p:nvPr/>
          </p:nvSpPr>
          <p:spPr>
            <a:xfrm>
              <a:off x="3373472" y="9888437"/>
              <a:ext cx="1195150" cy="690931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Parameter dependent prediction</a:t>
              </a:r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flipH="1">
              <a:off x="2360614" y="7021858"/>
              <a:ext cx="0" cy="539453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08" name="Straight Arrow Connector 107"/>
            <p:cNvCxnSpPr/>
            <p:nvPr/>
          </p:nvCxnSpPr>
          <p:spPr>
            <a:xfrm flipH="1">
              <a:off x="960574" y="9517623"/>
              <a:ext cx="6978" cy="332963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11" name="Straight Arrow Connector 110"/>
            <p:cNvCxnSpPr/>
            <p:nvPr/>
          </p:nvCxnSpPr>
          <p:spPr>
            <a:xfrm>
              <a:off x="1965728" y="10227810"/>
              <a:ext cx="153459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12" name="Straight Arrow Connector 111"/>
            <p:cNvCxnSpPr/>
            <p:nvPr/>
          </p:nvCxnSpPr>
          <p:spPr>
            <a:xfrm flipV="1">
              <a:off x="3216467" y="10227810"/>
              <a:ext cx="180579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13" name="Elbow Connector 112"/>
            <p:cNvCxnSpPr>
              <a:stCxn id="112" idx="2"/>
            </p:cNvCxnSpPr>
            <p:nvPr/>
          </p:nvCxnSpPr>
          <p:spPr>
            <a:xfrm rot="5400000">
              <a:off x="3053440" y="9121087"/>
              <a:ext cx="185676" cy="956901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14" name="Right Brace 113"/>
            <p:cNvSpPr/>
            <p:nvPr/>
          </p:nvSpPr>
          <p:spPr>
            <a:xfrm rot="5400000">
              <a:off x="2397560" y="8903653"/>
              <a:ext cx="389471" cy="3952651"/>
            </a:xfrm>
            <a:prstGeom prst="rightBrace">
              <a:avLst>
                <a:gd name="adj1" fmla="val 38126"/>
                <a:gd name="adj2" fmla="val 50025"/>
              </a:avLst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94201" y="5762933"/>
              <a:ext cx="31865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SVM Training with Tuning</a:t>
              </a:r>
            </a:p>
          </p:txBody>
        </p:sp>
        <p:sp>
          <p:nvSpPr>
            <p:cNvPr id="116" name="Oval 115"/>
            <p:cNvSpPr>
              <a:spLocks noChangeAspect="1"/>
            </p:cNvSpPr>
            <p:nvPr/>
          </p:nvSpPr>
          <p:spPr>
            <a:xfrm>
              <a:off x="2112235" y="11180589"/>
              <a:ext cx="960120" cy="963084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Best</a:t>
              </a:r>
            </a:p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Model</a:t>
              </a:r>
            </a:p>
          </p:txBody>
        </p:sp>
        <p:cxnSp>
          <p:nvCxnSpPr>
            <p:cNvPr id="1261" name="Elbow Connector 1260"/>
            <p:cNvCxnSpPr>
              <a:stCxn id="101" idx="1"/>
            </p:cNvCxnSpPr>
            <p:nvPr/>
          </p:nvCxnSpPr>
          <p:spPr>
            <a:xfrm rot="10800000" flipV="1">
              <a:off x="980505" y="7914500"/>
              <a:ext cx="244792" cy="773018"/>
            </a:xfrm>
            <a:prstGeom prst="bentConnector2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78" name="Elbow Connector 1477"/>
            <p:cNvCxnSpPr>
              <a:stCxn id="101" idx="3"/>
              <a:endCxn id="104" idx="0"/>
            </p:cNvCxnSpPr>
            <p:nvPr/>
          </p:nvCxnSpPr>
          <p:spPr>
            <a:xfrm>
              <a:off x="3537719" y="7914500"/>
              <a:ext cx="87009" cy="773018"/>
            </a:xfrm>
            <a:prstGeom prst="bentConnector2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482" name="Rectangle 1481"/>
            <p:cNvSpPr/>
            <p:nvPr/>
          </p:nvSpPr>
          <p:spPr>
            <a:xfrm rot="16200000">
              <a:off x="-165430" y="8989792"/>
              <a:ext cx="857644" cy="253608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184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ular Callout 60"/>
          <p:cNvSpPr/>
          <p:nvPr/>
        </p:nvSpPr>
        <p:spPr>
          <a:xfrm>
            <a:off x="50037" y="5631927"/>
            <a:ext cx="4899506" cy="6835136"/>
          </a:xfrm>
          <a:prstGeom prst="wedgeRoundRectCallout">
            <a:avLst>
              <a:gd name="adj1" fmla="val 57055"/>
              <a:gd name="adj2" fmla="val 30190"/>
              <a:gd name="adj3" fmla="val 16667"/>
            </a:avLst>
          </a:prstGeom>
          <a:solidFill>
            <a:srgbClr val="C0504D">
              <a:lumMod val="40000"/>
              <a:lumOff val="60000"/>
              <a:alpha val="25000"/>
            </a:srgbClr>
          </a:solidFill>
          <a:ln w="12700" cap="flat" cmpd="sng" algn="ctr">
            <a:solidFill>
              <a:sysClr val="windowText" lastClr="000000">
                <a:alpha val="24000"/>
              </a:sysClr>
            </a:solidFill>
            <a:prstDash val="solid"/>
          </a:ln>
          <a:effectLst/>
        </p:spPr>
        <p:txBody>
          <a:bodyPr vert="vert270" lIns="0" tIns="45720" rIns="0" rtlCol="0" anchor="t" anchorCtr="0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30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63" name="Curved Connector 17"/>
          <p:cNvCxnSpPr>
            <a:endCxn id="72" idx="0"/>
          </p:cNvCxnSpPr>
          <p:nvPr/>
        </p:nvCxnSpPr>
        <p:spPr>
          <a:xfrm>
            <a:off x="4348120" y="4772675"/>
            <a:ext cx="3847374" cy="733358"/>
          </a:xfrm>
          <a:prstGeom prst="bentConnector2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64" name="Alternate Process 63"/>
          <p:cNvSpPr/>
          <p:nvPr/>
        </p:nvSpPr>
        <p:spPr>
          <a:xfrm>
            <a:off x="1522269" y="3542274"/>
            <a:ext cx="2825851" cy="1613309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INITIAL DATA PREPERATION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DeSeq2, log transform.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-1901384" y="3886286"/>
            <a:ext cx="1975963" cy="886389"/>
            <a:chOff x="1163675" y="3034637"/>
            <a:chExt cx="1544165" cy="653788"/>
          </a:xfrm>
        </p:grpSpPr>
        <p:sp>
          <p:nvSpPr>
            <p:cNvPr id="67" name="Alternate Process 66"/>
            <p:cNvSpPr/>
            <p:nvPr/>
          </p:nvSpPr>
          <p:spPr>
            <a:xfrm>
              <a:off x="1441382" y="3100269"/>
              <a:ext cx="1266458" cy="560654"/>
            </a:xfrm>
            <a:prstGeom prst="flowChartAlternateProcess">
              <a:avLst/>
            </a:prstGeom>
            <a:solidFill>
              <a:srgbClr val="77933C"/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SAMPLES</a:t>
              </a:r>
            </a:p>
          </p:txBody>
        </p:sp>
        <p:sp>
          <p:nvSpPr>
            <p:cNvPr id="68" name="Rectangle 67"/>
            <p:cNvSpPr/>
            <p:nvPr/>
          </p:nvSpPr>
          <p:spPr>
            <a:xfrm rot="16200000">
              <a:off x="975635" y="3222677"/>
              <a:ext cx="653788" cy="277707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</p:grpSp>
      <p:sp>
        <p:nvSpPr>
          <p:cNvPr id="69" name="Oval 68"/>
          <p:cNvSpPr/>
          <p:nvPr/>
        </p:nvSpPr>
        <p:spPr>
          <a:xfrm>
            <a:off x="8431794" y="10753673"/>
            <a:ext cx="1180616" cy="1190730"/>
          </a:xfrm>
          <a:prstGeom prst="ellipse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Model</a:t>
            </a:r>
          </a:p>
        </p:txBody>
      </p:sp>
      <p:sp>
        <p:nvSpPr>
          <p:cNvPr id="70" name="Alternate Process 69"/>
          <p:cNvSpPr/>
          <p:nvPr/>
        </p:nvSpPr>
        <p:spPr>
          <a:xfrm>
            <a:off x="6747804" y="5506033"/>
            <a:ext cx="2895380" cy="692649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Semi-random data division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(Protect sub-sample ratios)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71" name="Alternate Process 70"/>
          <p:cNvSpPr/>
          <p:nvPr/>
        </p:nvSpPr>
        <p:spPr>
          <a:xfrm>
            <a:off x="5966609" y="6358633"/>
            <a:ext cx="1398802" cy="692649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Training set</a:t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80%</a:t>
            </a:r>
          </a:p>
        </p:txBody>
      </p:sp>
      <p:sp>
        <p:nvSpPr>
          <p:cNvPr id="72" name="Alternate Process 71"/>
          <p:cNvSpPr/>
          <p:nvPr/>
        </p:nvSpPr>
        <p:spPr>
          <a:xfrm>
            <a:off x="8987100" y="6358634"/>
            <a:ext cx="1232683" cy="692649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Test set</a:t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20%</a:t>
            </a:r>
          </a:p>
        </p:txBody>
      </p:sp>
      <p:cxnSp>
        <p:nvCxnSpPr>
          <p:cNvPr id="74" name="Curved Connector 12"/>
          <p:cNvCxnSpPr/>
          <p:nvPr/>
        </p:nvCxnSpPr>
        <p:spPr>
          <a:xfrm rot="5400000">
            <a:off x="7527318" y="6036774"/>
            <a:ext cx="506277" cy="830084"/>
          </a:xfrm>
          <a:prstGeom prst="bentConnector2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75" name="Curved Connector 13"/>
          <p:cNvCxnSpPr/>
          <p:nvPr/>
        </p:nvCxnSpPr>
        <p:spPr>
          <a:xfrm rot="16200000" flipH="1">
            <a:off x="8338157" y="6056015"/>
            <a:ext cx="506278" cy="791606"/>
          </a:xfrm>
          <a:prstGeom prst="bentConnector2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76" name="Curved Connector 12"/>
          <p:cNvCxnSpPr/>
          <p:nvPr/>
        </p:nvCxnSpPr>
        <p:spPr>
          <a:xfrm rot="16200000" flipH="1">
            <a:off x="6449824" y="7299868"/>
            <a:ext cx="497184" cy="0"/>
          </a:xfrm>
          <a:prstGeom prst="bentConnector3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77" name="Preparation 76"/>
          <p:cNvSpPr/>
          <p:nvPr/>
        </p:nvSpPr>
        <p:spPr>
          <a:xfrm>
            <a:off x="8332239" y="8442929"/>
            <a:ext cx="1554477" cy="1005840"/>
          </a:xfrm>
          <a:prstGeom prst="flowChartPreparation">
            <a:avLst/>
          </a:prstGeom>
          <a:solidFill>
            <a:srgbClr val="F79646">
              <a:lumMod val="75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PCA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rotation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object</a:t>
            </a:r>
          </a:p>
        </p:txBody>
      </p:sp>
      <p:sp>
        <p:nvSpPr>
          <p:cNvPr id="78" name="Alternate Process 77"/>
          <p:cNvSpPr/>
          <p:nvPr/>
        </p:nvSpPr>
        <p:spPr>
          <a:xfrm>
            <a:off x="8705461" y="9709799"/>
            <a:ext cx="1928032" cy="692649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Dim. Reduced Test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20%</a:t>
            </a:r>
          </a:p>
        </p:txBody>
      </p:sp>
      <p:cxnSp>
        <p:nvCxnSpPr>
          <p:cNvPr id="80" name="Curved Connector 12"/>
          <p:cNvCxnSpPr/>
          <p:nvPr/>
        </p:nvCxnSpPr>
        <p:spPr>
          <a:xfrm rot="16200000" flipH="1">
            <a:off x="9258971" y="9299291"/>
            <a:ext cx="261031" cy="559984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81" name="Alternate Process 80"/>
          <p:cNvSpPr/>
          <p:nvPr/>
        </p:nvSpPr>
        <p:spPr>
          <a:xfrm>
            <a:off x="5362697" y="10713125"/>
            <a:ext cx="2769763" cy="1231278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lIns="0" rIns="0" bIns="0" rtlCol="0" anchor="ctr"/>
          <a:lstStyle/>
          <a:p>
            <a:pPr algn="ctr" defTabSz="457200">
              <a:defRPr/>
            </a:pPr>
            <a:r>
              <a:rPr lang="en-US" sz="1600" b="1" kern="0" dirty="0" smtClean="0">
                <a:solidFill>
                  <a:prstClr val="white"/>
                </a:solidFill>
              </a:rPr>
              <a:t>Train 3 </a:t>
            </a:r>
            <a:r>
              <a:rPr lang="en-US" sz="1600" b="1" kern="0" dirty="0">
                <a:solidFill>
                  <a:prstClr val="white"/>
                </a:solidFill>
              </a:rPr>
              <a:t>SVM kernels or RF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noProof="0" dirty="0" smtClean="0">
                <a:solidFill>
                  <a:prstClr val="white"/>
                </a:solidFill>
                <a:latin typeface="Calibri"/>
                <a:ea typeface=""/>
                <a:cs typeface=""/>
              </a:rPr>
              <a:t>with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tuning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82" name="Curved Connector 12"/>
          <p:cNvCxnSpPr/>
          <p:nvPr/>
        </p:nvCxnSpPr>
        <p:spPr>
          <a:xfrm flipV="1">
            <a:off x="8297561" y="11349039"/>
            <a:ext cx="134235" cy="0"/>
          </a:xfrm>
          <a:prstGeom prst="bentConnector3">
            <a:avLst>
              <a:gd name="adj1" fmla="val -110837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83" name="Curved Connector 12"/>
          <p:cNvCxnSpPr/>
          <p:nvPr/>
        </p:nvCxnSpPr>
        <p:spPr>
          <a:xfrm rot="5400000">
            <a:off x="9170178" y="10254372"/>
            <a:ext cx="351226" cy="647376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84" name="Alternate Process 83"/>
          <p:cNvSpPr/>
          <p:nvPr/>
        </p:nvSpPr>
        <p:spPr>
          <a:xfrm>
            <a:off x="9779327" y="10971422"/>
            <a:ext cx="1012905" cy="758403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18288" rIns="18288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Prediction</a:t>
            </a:r>
          </a:p>
        </p:txBody>
      </p:sp>
      <p:cxnSp>
        <p:nvCxnSpPr>
          <p:cNvPr id="88" name="Curved Connector 12"/>
          <p:cNvCxnSpPr/>
          <p:nvPr/>
        </p:nvCxnSpPr>
        <p:spPr>
          <a:xfrm>
            <a:off x="9623165" y="11348792"/>
            <a:ext cx="156164" cy="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89" name="Rectangle 88"/>
          <p:cNvSpPr/>
          <p:nvPr/>
        </p:nvSpPr>
        <p:spPr>
          <a:xfrm>
            <a:off x="5066422" y="5421052"/>
            <a:ext cx="5759111" cy="6680211"/>
          </a:xfrm>
          <a:prstGeom prst="rect">
            <a:avLst/>
          </a:prstGeom>
          <a:noFill/>
          <a:ln w="28575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066422" y="5047538"/>
            <a:ext cx="5759112" cy="343838"/>
          </a:xfrm>
          <a:prstGeom prst="rect">
            <a:avLst/>
          </a:prstGeom>
          <a:solidFill>
            <a:srgbClr val="F79646">
              <a:lumMod val="60000"/>
              <a:lumOff val="40000"/>
              <a:alpha val="50000"/>
            </a:srgbClr>
          </a:solidFill>
          <a:ln w="28575" cap="flat" cmpd="sng" algn="ctr">
            <a:solidFill>
              <a:srgbClr val="E46C0A"/>
            </a:solidFill>
            <a:prstDash val="solid"/>
          </a:ln>
          <a:effectLst/>
        </p:spPr>
        <p:txBody>
          <a:bodyPr lIns="182880"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Recalculate </a:t>
            </a:r>
            <a:r>
              <a:rPr lang="en-US" sz="2000" b="1" kern="0" dirty="0" smtClean="0">
                <a:solidFill>
                  <a:prstClr val="black"/>
                </a:solidFill>
                <a:latin typeface="Calibri"/>
                <a:ea typeface=""/>
                <a:cs typeface=""/>
              </a:rPr>
              <a:t>60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times</a:t>
            </a:r>
          </a:p>
        </p:txBody>
      </p:sp>
      <p:sp>
        <p:nvSpPr>
          <p:cNvPr id="91" name="Alternate Process 90"/>
          <p:cNvSpPr/>
          <p:nvPr/>
        </p:nvSpPr>
        <p:spPr>
          <a:xfrm>
            <a:off x="5801424" y="7548463"/>
            <a:ext cx="1900740" cy="622108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Batch Correction (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fSVA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)</a:t>
            </a:r>
          </a:p>
        </p:txBody>
      </p:sp>
      <p:sp>
        <p:nvSpPr>
          <p:cNvPr id="92" name="Preparation 91"/>
          <p:cNvSpPr/>
          <p:nvPr/>
        </p:nvSpPr>
        <p:spPr>
          <a:xfrm>
            <a:off x="8332239" y="7307361"/>
            <a:ext cx="1554477" cy="1005840"/>
          </a:xfrm>
          <a:prstGeom prst="flowChartPreparation">
            <a:avLst/>
          </a:prstGeom>
          <a:solidFill>
            <a:srgbClr val="F79646">
              <a:lumMod val="75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Batch</a:t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correction object</a:t>
            </a:r>
          </a:p>
        </p:txBody>
      </p:sp>
      <p:cxnSp>
        <p:nvCxnSpPr>
          <p:cNvPr id="93" name="Elbow Connector 92"/>
          <p:cNvCxnSpPr/>
          <p:nvPr/>
        </p:nvCxnSpPr>
        <p:spPr>
          <a:xfrm rot="5400000">
            <a:off x="9228430" y="6932349"/>
            <a:ext cx="256077" cy="49394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94" name="Elbow Connector 93"/>
          <p:cNvCxnSpPr/>
          <p:nvPr/>
        </p:nvCxnSpPr>
        <p:spPr>
          <a:xfrm rot="5400000">
            <a:off x="9050962" y="8384416"/>
            <a:ext cx="129728" cy="0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95" name="Elbow Connector 94"/>
          <p:cNvCxnSpPr/>
          <p:nvPr/>
        </p:nvCxnSpPr>
        <p:spPr>
          <a:xfrm flipV="1">
            <a:off x="7702166" y="7810280"/>
            <a:ext cx="630075" cy="0"/>
          </a:xfrm>
          <a:prstGeom prst="bentConnector3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96" name="Rectangle 95"/>
          <p:cNvSpPr/>
          <p:nvPr/>
        </p:nvSpPr>
        <p:spPr>
          <a:xfrm rot="16200000">
            <a:off x="5426741" y="6564396"/>
            <a:ext cx="785872" cy="307335"/>
          </a:xfrm>
          <a:prstGeom prst="rect">
            <a:avLst/>
          </a:prstGeom>
          <a:solidFill>
            <a:srgbClr val="9BBB59">
              <a:lumMod val="50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ndale Mono" charset="0"/>
                <a:ea typeface="Andale Mono" charset="0"/>
                <a:cs typeface="Andale Mono" charset="0"/>
              </a:rPr>
              <a:t>Labels</a:t>
            </a:r>
          </a:p>
        </p:txBody>
      </p:sp>
      <p:sp>
        <p:nvSpPr>
          <p:cNvPr id="117" name="Alternate Process 116"/>
          <p:cNvSpPr/>
          <p:nvPr/>
        </p:nvSpPr>
        <p:spPr>
          <a:xfrm>
            <a:off x="5806313" y="8534717"/>
            <a:ext cx="1894390" cy="792138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PCA</a:t>
            </a:r>
          </a:p>
        </p:txBody>
      </p:sp>
      <p:cxnSp>
        <p:nvCxnSpPr>
          <p:cNvPr id="118" name="Elbow Connector 117"/>
          <p:cNvCxnSpPr/>
          <p:nvPr/>
        </p:nvCxnSpPr>
        <p:spPr>
          <a:xfrm rot="16200000" flipH="1">
            <a:off x="6570584" y="8351791"/>
            <a:ext cx="364147" cy="1702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9" name="Elbow Connector 118"/>
          <p:cNvCxnSpPr/>
          <p:nvPr/>
        </p:nvCxnSpPr>
        <p:spPr>
          <a:xfrm flipV="1">
            <a:off x="7702164" y="8974251"/>
            <a:ext cx="630075" cy="0"/>
          </a:xfrm>
          <a:prstGeom prst="bentConnector3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20" name="Elbow Connector 119"/>
          <p:cNvCxnSpPr>
            <a:endCxn id="90" idx="0"/>
          </p:cNvCxnSpPr>
          <p:nvPr/>
        </p:nvCxnSpPr>
        <p:spPr>
          <a:xfrm rot="5400000">
            <a:off x="6058564" y="10021799"/>
            <a:ext cx="1389888" cy="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16" idx="4"/>
            <a:endCxn id="69" idx="4"/>
          </p:cNvCxnSpPr>
          <p:nvPr/>
        </p:nvCxnSpPr>
        <p:spPr>
          <a:xfrm rot="5400000" flipH="1" flipV="1">
            <a:off x="5707563" y="8829134"/>
            <a:ext cx="199270" cy="6429807"/>
          </a:xfrm>
          <a:prstGeom prst="bentConnector3">
            <a:avLst>
              <a:gd name="adj1" fmla="val -428099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917" name="Elbow Connector 916"/>
          <p:cNvCxnSpPr>
            <a:stCxn id="67" idx="3"/>
            <a:endCxn id="64" idx="1"/>
          </p:cNvCxnSpPr>
          <p:nvPr/>
        </p:nvCxnSpPr>
        <p:spPr>
          <a:xfrm flipV="1">
            <a:off x="74579" y="4348929"/>
            <a:ext cx="1447690" cy="6399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1490" name="Group 1489"/>
          <p:cNvGrpSpPr/>
          <p:nvPr/>
        </p:nvGrpSpPr>
        <p:grpSpPr>
          <a:xfrm>
            <a:off x="136588" y="5762933"/>
            <a:ext cx="4432034" cy="6380740"/>
            <a:chOff x="136588" y="5762933"/>
            <a:chExt cx="4432034" cy="6380740"/>
          </a:xfrm>
        </p:grpSpPr>
        <p:grpSp>
          <p:nvGrpSpPr>
            <p:cNvPr id="97" name="Group 96"/>
            <p:cNvGrpSpPr/>
            <p:nvPr/>
          </p:nvGrpSpPr>
          <p:grpSpPr>
            <a:xfrm>
              <a:off x="1344428" y="6283837"/>
              <a:ext cx="1960384" cy="857644"/>
              <a:chOff x="1041919" y="3762817"/>
              <a:chExt cx="1876606" cy="857644"/>
            </a:xfrm>
          </p:grpSpPr>
          <p:sp>
            <p:nvSpPr>
              <p:cNvPr id="98" name="Alternate Process 97"/>
              <p:cNvSpPr/>
              <p:nvPr/>
            </p:nvSpPr>
            <p:spPr>
              <a:xfrm>
                <a:off x="1282990" y="3840883"/>
                <a:ext cx="1635535" cy="659955"/>
              </a:xfrm>
              <a:prstGeom prst="flowChartAlternateProcess">
                <a:avLst/>
              </a:prstGeom>
              <a:solidFill>
                <a:srgbClr val="9BBB59">
                  <a:lumMod val="75000"/>
                </a:srgbClr>
              </a:soli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rPr>
                  <a:t>Training set</a:t>
                </a:r>
                <a:b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rPr>
                </a:b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rPr>
                  <a:t>80%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 rot="16200000">
                <a:off x="734482" y="4070254"/>
                <a:ext cx="857644" cy="242770"/>
              </a:xfrm>
              <a:prstGeom prst="rect">
                <a:avLst/>
              </a:prstGeom>
              <a:solidFill>
                <a:srgbClr val="9BBB59">
                  <a:lumMod val="50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36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ndale Mono" charset="0"/>
                    <a:ea typeface="Andale Mono" charset="0"/>
                    <a:cs typeface="Andale Mono" charset="0"/>
                  </a:rPr>
                  <a:t>Labels</a:t>
                </a:r>
              </a:p>
            </p:txBody>
          </p:sp>
        </p:grpSp>
        <p:sp>
          <p:nvSpPr>
            <p:cNvPr id="101" name="Alternate Process 100"/>
            <p:cNvSpPr/>
            <p:nvPr/>
          </p:nvSpPr>
          <p:spPr>
            <a:xfrm>
              <a:off x="1225297" y="7561311"/>
              <a:ext cx="2312422" cy="706377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632523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lvl="0" algn="ctr" defTabSz="457200">
                <a:defRPr/>
              </a:pPr>
              <a:r>
                <a:rPr lang="en-US" sz="1400" b="1" kern="0" dirty="0">
                  <a:solidFill>
                    <a:prstClr val="white"/>
                  </a:solidFill>
                </a:rPr>
                <a:t>Semi-random data division</a:t>
              </a:r>
            </a:p>
            <a:p>
              <a:pPr lvl="0" algn="ctr" defTabSz="457200">
                <a:defRPr/>
              </a:pPr>
              <a:r>
                <a:rPr lang="en-US" sz="1400" b="1" kern="0" dirty="0">
                  <a:solidFill>
                    <a:prstClr val="white"/>
                  </a:solidFill>
                </a:rPr>
                <a:t>(Protect </a:t>
              </a:r>
              <a:r>
                <a:rPr lang="en-US" sz="1400" b="1" kern="0" dirty="0" smtClean="0">
                  <a:solidFill>
                    <a:prstClr val="white"/>
                  </a:solidFill>
                </a:rPr>
                <a:t>sub-sample </a:t>
              </a:r>
              <a:r>
                <a:rPr lang="en-US" sz="1400" b="1" kern="0" dirty="0">
                  <a:solidFill>
                    <a:prstClr val="white"/>
                  </a:solidFill>
                </a:rPr>
                <a:t>ratios)</a:t>
              </a:r>
              <a:endParaRPr lang="en-US" sz="1400" kern="0" dirty="0">
                <a:solidFill>
                  <a:prstClr val="white"/>
                </a:solidFill>
              </a:endParaRPr>
            </a:p>
          </p:txBody>
        </p: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119187" y="9692375"/>
              <a:ext cx="1097280" cy="1101599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lIns="0" tIns="0" rIns="0" rtlCol="0" anchor="ctr"/>
            <a:lstStyle/>
            <a:p>
              <a:pPr algn="ctr" defTabSz="914360"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Model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03" name="Alternate Process 102"/>
            <p:cNvSpPr/>
            <p:nvPr/>
          </p:nvSpPr>
          <p:spPr>
            <a:xfrm>
              <a:off x="390196" y="8687518"/>
              <a:ext cx="1330437" cy="830105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0" rIns="91440"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Training set</a:t>
              </a:r>
              <a:b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60%</a:t>
              </a:r>
            </a:p>
          </p:txBody>
        </p:sp>
        <p:sp>
          <p:nvSpPr>
            <p:cNvPr id="104" name="Alternate Process 103"/>
            <p:cNvSpPr/>
            <p:nvPr/>
          </p:nvSpPr>
          <p:spPr>
            <a:xfrm>
              <a:off x="3028571" y="8687518"/>
              <a:ext cx="1192313" cy="819181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Tune set</a:t>
              </a:r>
              <a:b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20%</a:t>
              </a:r>
            </a:p>
          </p:txBody>
        </p:sp>
        <p:sp>
          <p:nvSpPr>
            <p:cNvPr id="105" name="Alternate Process 104"/>
            <p:cNvSpPr/>
            <p:nvPr/>
          </p:nvSpPr>
          <p:spPr>
            <a:xfrm>
              <a:off x="150888" y="9850586"/>
              <a:ext cx="1820537" cy="801746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C0504D">
                  <a:lumMod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Calibri"/>
                  <a:ea typeface=""/>
                  <a:cs typeface=""/>
                </a:rPr>
                <a:t>3 SVM kernels or</a:t>
              </a:r>
              <a:r>
                <a:rPr lang="en-US" sz="1400" b="1" kern="0" dirty="0">
                  <a:solidFill>
                    <a:prstClr val="white"/>
                  </a:solidFill>
                  <a:latin typeface="Calibri"/>
                  <a:ea typeface=""/>
                  <a:cs typeface=""/>
                </a:rPr>
                <a:t> 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Calibri"/>
                  <a:ea typeface=""/>
                  <a:cs typeface=""/>
                </a:rPr>
                <a:t>RF</a:t>
              </a:r>
            </a:p>
            <a:p>
              <a:pPr marL="0" marR="0" lvl="0" indent="0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Class weight normalization</a:t>
              </a:r>
            </a:p>
          </p:txBody>
        </p:sp>
        <p:sp>
          <p:nvSpPr>
            <p:cNvPr id="106" name="Alternate Process 105"/>
            <p:cNvSpPr/>
            <p:nvPr/>
          </p:nvSpPr>
          <p:spPr>
            <a:xfrm>
              <a:off x="3373472" y="9888437"/>
              <a:ext cx="1195150" cy="690931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Parameter dependent prediction</a:t>
              </a:r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flipH="1">
              <a:off x="2360614" y="7021858"/>
              <a:ext cx="0" cy="539453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08" name="Straight Arrow Connector 107"/>
            <p:cNvCxnSpPr/>
            <p:nvPr/>
          </p:nvCxnSpPr>
          <p:spPr>
            <a:xfrm flipH="1">
              <a:off x="960574" y="9517623"/>
              <a:ext cx="6978" cy="332963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11" name="Straight Arrow Connector 110"/>
            <p:cNvCxnSpPr/>
            <p:nvPr/>
          </p:nvCxnSpPr>
          <p:spPr>
            <a:xfrm>
              <a:off x="1965728" y="10227810"/>
              <a:ext cx="153459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12" name="Straight Arrow Connector 111"/>
            <p:cNvCxnSpPr/>
            <p:nvPr/>
          </p:nvCxnSpPr>
          <p:spPr>
            <a:xfrm flipV="1">
              <a:off x="3216467" y="10227810"/>
              <a:ext cx="180579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13" name="Elbow Connector 112"/>
            <p:cNvCxnSpPr>
              <a:stCxn id="112" idx="2"/>
            </p:cNvCxnSpPr>
            <p:nvPr/>
          </p:nvCxnSpPr>
          <p:spPr>
            <a:xfrm rot="5400000">
              <a:off x="3053440" y="9121087"/>
              <a:ext cx="185676" cy="956901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14" name="Right Brace 113"/>
            <p:cNvSpPr/>
            <p:nvPr/>
          </p:nvSpPr>
          <p:spPr>
            <a:xfrm rot="5400000">
              <a:off x="2397560" y="8903653"/>
              <a:ext cx="389471" cy="3952651"/>
            </a:xfrm>
            <a:prstGeom prst="rightBrace">
              <a:avLst>
                <a:gd name="adj1" fmla="val 38126"/>
                <a:gd name="adj2" fmla="val 50025"/>
              </a:avLst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94201" y="5762933"/>
              <a:ext cx="31865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SVM Training with Tuning</a:t>
              </a:r>
            </a:p>
          </p:txBody>
        </p:sp>
        <p:sp>
          <p:nvSpPr>
            <p:cNvPr id="116" name="Oval 115"/>
            <p:cNvSpPr>
              <a:spLocks noChangeAspect="1"/>
            </p:cNvSpPr>
            <p:nvPr/>
          </p:nvSpPr>
          <p:spPr>
            <a:xfrm>
              <a:off x="2112235" y="11180589"/>
              <a:ext cx="960120" cy="963084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Best</a:t>
              </a:r>
            </a:p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Model</a:t>
              </a:r>
            </a:p>
          </p:txBody>
        </p:sp>
        <p:cxnSp>
          <p:nvCxnSpPr>
            <p:cNvPr id="1261" name="Elbow Connector 1260"/>
            <p:cNvCxnSpPr>
              <a:stCxn id="101" idx="1"/>
            </p:cNvCxnSpPr>
            <p:nvPr/>
          </p:nvCxnSpPr>
          <p:spPr>
            <a:xfrm rot="10800000" flipV="1">
              <a:off x="980505" y="7914500"/>
              <a:ext cx="244792" cy="773018"/>
            </a:xfrm>
            <a:prstGeom prst="bentConnector2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78" name="Elbow Connector 1477"/>
            <p:cNvCxnSpPr>
              <a:stCxn id="101" idx="3"/>
              <a:endCxn id="104" idx="0"/>
            </p:cNvCxnSpPr>
            <p:nvPr/>
          </p:nvCxnSpPr>
          <p:spPr>
            <a:xfrm>
              <a:off x="3537719" y="7914500"/>
              <a:ext cx="87009" cy="773018"/>
            </a:xfrm>
            <a:prstGeom prst="bentConnector2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482" name="Rectangle 1481"/>
            <p:cNvSpPr/>
            <p:nvPr/>
          </p:nvSpPr>
          <p:spPr>
            <a:xfrm rot="16200000">
              <a:off x="-165430" y="8989792"/>
              <a:ext cx="857644" cy="253608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78937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4686057-756B-604E-8FB6-A1482BF81089}" vid="{F67C95DB-7D05-E643-B053-366C81FA61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281</TotalTime>
  <Words>168</Words>
  <Application>Microsoft Macintosh PowerPoint</Application>
  <PresentationFormat>Custom</PresentationFormat>
  <Paragraphs>68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Andale Mono</vt:lpstr>
      <vt:lpstr>Calibri</vt:lpstr>
      <vt:lpstr>Calibri Light</vt:lpstr>
      <vt:lpstr>Arial</vt:lpstr>
      <vt:lpstr>Theme1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 Umut CAGLAR</dc:creator>
  <cp:lastModifiedBy>Mehmet Umut CAGLAR</cp:lastModifiedBy>
  <cp:revision>43</cp:revision>
  <dcterms:created xsi:type="dcterms:W3CDTF">2016-10-27T06:05:51Z</dcterms:created>
  <dcterms:modified xsi:type="dcterms:W3CDTF">2017-04-14T06:51:39Z</dcterms:modified>
</cp:coreProperties>
</file>