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4"/>
  </p:sldMasterIdLst>
  <p:notesMasterIdLst>
    <p:notesMasterId r:id="rId19"/>
  </p:notesMasterIdLst>
  <p:handoutMasterIdLst>
    <p:handoutMasterId r:id="rId20"/>
  </p:handoutMasterIdLst>
  <p:sldIdLst>
    <p:sldId id="257" r:id="rId5"/>
    <p:sldId id="261" r:id="rId6"/>
    <p:sldId id="272" r:id="rId7"/>
    <p:sldId id="274" r:id="rId8"/>
    <p:sldId id="275" r:id="rId9"/>
    <p:sldId id="276" r:id="rId10"/>
    <p:sldId id="277" r:id="rId11"/>
    <p:sldId id="278" r:id="rId12"/>
    <p:sldId id="279" r:id="rId13"/>
    <p:sldId id="280" r:id="rId14"/>
    <p:sldId id="281" r:id="rId15"/>
    <p:sldId id="282" r:id="rId16"/>
    <p:sldId id="283"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8"/>
  </p:normalViewPr>
  <p:slideViewPr>
    <p:cSldViewPr snapToGrid="0" snapToObjects="1">
      <p:cViewPr varScale="1">
        <p:scale>
          <a:sx n="85" d="100"/>
          <a:sy n="85" d="100"/>
        </p:scale>
        <p:origin x="590" y="62"/>
      </p:cViewPr>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7939FE9-0B2E-4997-BA24-44FF9669BA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0AE1028-7A43-40A3-A2EC-124FFB073D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B3D3C9-ED3E-4430-A8CA-03711A676035}" type="datetimeFigureOut">
              <a:rPr lang="en-US" smtClean="0"/>
              <a:t>10/15/2024</a:t>
            </a:fld>
            <a:endParaRPr lang="en-US" dirty="0"/>
          </a:p>
        </p:txBody>
      </p:sp>
      <p:sp>
        <p:nvSpPr>
          <p:cNvPr id="4" name="Footer Placeholder 3">
            <a:extLst>
              <a:ext uri="{FF2B5EF4-FFF2-40B4-BE49-F238E27FC236}">
                <a16:creationId xmlns:a16="http://schemas.microsoft.com/office/drawing/2014/main" id="{8ACACB66-3B0A-415A-9449-9278044DA5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9B7EC22-6F70-469D-B720-84BF796C51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94CC5C-2831-4FAC-8076-6410B257E0B7}" type="slidenum">
              <a:rPr lang="en-US" smtClean="0"/>
              <a:t>‹#›</a:t>
            </a:fld>
            <a:endParaRPr lang="en-US" dirty="0"/>
          </a:p>
        </p:txBody>
      </p:sp>
    </p:spTree>
    <p:extLst>
      <p:ext uri="{BB962C8B-B14F-4D97-AF65-F5344CB8AC3E}">
        <p14:creationId xmlns:p14="http://schemas.microsoft.com/office/powerpoint/2010/main" val="950983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E67E2B-6215-4DB6-B113-75ACD1123374}" type="datetimeFigureOut">
              <a:rPr lang="en-US" smtClean="0"/>
              <a:t>10/15/2024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BC8106-034A-47C1-ADA6-0A1F9E0E7474}" type="slidenum">
              <a:rPr lang="en-US" smtClean="0"/>
              <a:t>‹#›</a:t>
            </a:fld>
            <a:endParaRPr lang="en-US" dirty="0"/>
          </a:p>
        </p:txBody>
      </p:sp>
    </p:spTree>
    <p:extLst>
      <p:ext uri="{BB962C8B-B14F-4D97-AF65-F5344CB8AC3E}">
        <p14:creationId xmlns:p14="http://schemas.microsoft.com/office/powerpoint/2010/main" val="2880787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1</a:t>
            </a:fld>
            <a:endParaRPr lang="en-US" dirty="0"/>
          </a:p>
        </p:txBody>
      </p:sp>
    </p:spTree>
    <p:extLst>
      <p:ext uri="{BB962C8B-B14F-4D97-AF65-F5344CB8AC3E}">
        <p14:creationId xmlns:p14="http://schemas.microsoft.com/office/powerpoint/2010/main" val="3095859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2</a:t>
            </a:fld>
            <a:endParaRPr lang="en-US" dirty="0"/>
          </a:p>
        </p:txBody>
      </p:sp>
    </p:spTree>
    <p:extLst>
      <p:ext uri="{BB962C8B-B14F-4D97-AF65-F5344CB8AC3E}">
        <p14:creationId xmlns:p14="http://schemas.microsoft.com/office/powerpoint/2010/main" val="3329823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3</a:t>
            </a:fld>
            <a:endParaRPr lang="en-US" dirty="0"/>
          </a:p>
        </p:txBody>
      </p:sp>
    </p:spTree>
    <p:extLst>
      <p:ext uri="{BB962C8B-B14F-4D97-AF65-F5344CB8AC3E}">
        <p14:creationId xmlns:p14="http://schemas.microsoft.com/office/powerpoint/2010/main" val="3673068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14</a:t>
            </a:fld>
            <a:endParaRPr lang="en-US" dirty="0"/>
          </a:p>
        </p:txBody>
      </p:sp>
    </p:spTree>
    <p:extLst>
      <p:ext uri="{BB962C8B-B14F-4D97-AF65-F5344CB8AC3E}">
        <p14:creationId xmlns:p14="http://schemas.microsoft.com/office/powerpoint/2010/main" val="497408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10/15/2024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7796242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10/15/2024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051425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10/15/2024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845499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10/15/2024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150405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10/15/2024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66594190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10/15/2024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332195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10/15/2024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269596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10/15/2024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592791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10/15/2024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809832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10/15/2024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84512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10/15/2024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63938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10/15/2024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015156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5" name="Picture 24" descr="person with bookbag staring out over the mountains">
            <a:extLst>
              <a:ext uri="{FF2B5EF4-FFF2-40B4-BE49-F238E27FC236}">
                <a16:creationId xmlns:a16="http://schemas.microsoft.com/office/drawing/2014/main" id="{0461DC49-1338-C24E-A3BB-5919AD12F596}"/>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0" y="10"/>
            <a:ext cx="12191999" cy="6859300"/>
          </a:xfrm>
          <a:prstGeom prst="rect">
            <a:avLst/>
          </a:prstGeom>
        </p:spPr>
      </p:pic>
      <p:sp>
        <p:nvSpPr>
          <p:cNvPr id="30" name="Rectangle 29">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34"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A5C93519-6B29-1346-9FCB-0835B80531A4}"/>
              </a:ext>
            </a:extLst>
          </p:cNvPr>
          <p:cNvSpPr>
            <a:spLocks noGrp="1"/>
          </p:cNvSpPr>
          <p:nvPr>
            <p:ph type="ctrTitle"/>
          </p:nvPr>
        </p:nvSpPr>
        <p:spPr>
          <a:xfrm>
            <a:off x="1915128" y="1788454"/>
            <a:ext cx="8361229" cy="2098226"/>
          </a:xfrm>
        </p:spPr>
        <p:txBody>
          <a:bodyPr>
            <a:normAutofit/>
          </a:bodyPr>
          <a:lstStyle/>
          <a:p>
            <a:r>
              <a:rPr lang="en-US" dirty="0">
                <a:solidFill>
                  <a:schemeClr val="bg2"/>
                </a:solidFill>
              </a:rPr>
              <a:t>WALMART </a:t>
            </a:r>
          </a:p>
        </p:txBody>
      </p:sp>
      <p:sp>
        <p:nvSpPr>
          <p:cNvPr id="4" name="Subtitle 3">
            <a:extLst>
              <a:ext uri="{FF2B5EF4-FFF2-40B4-BE49-F238E27FC236}">
                <a16:creationId xmlns:a16="http://schemas.microsoft.com/office/drawing/2014/main" id="{6E661E49-0788-40C2-A5B6-638ADED71159}"/>
              </a:ext>
            </a:extLst>
          </p:cNvPr>
          <p:cNvSpPr>
            <a:spLocks noGrp="1"/>
          </p:cNvSpPr>
          <p:nvPr>
            <p:ph type="subTitle" idx="1"/>
          </p:nvPr>
        </p:nvSpPr>
        <p:spPr>
          <a:xfrm>
            <a:off x="2679906" y="3956279"/>
            <a:ext cx="6831673" cy="1086237"/>
          </a:xfrm>
        </p:spPr>
        <p:txBody>
          <a:bodyPr>
            <a:normAutofit/>
          </a:bodyPr>
          <a:lstStyle/>
          <a:p>
            <a:r>
              <a:rPr lang="en-US" sz="1800" dirty="0">
                <a:solidFill>
                  <a:schemeClr val="bg2"/>
                </a:solidFill>
                <a:effectLst/>
                <a:latin typeface="Arial" panose="020B0604020202020204" pitchFamily="34" charset="0"/>
              </a:rPr>
              <a:t>Sales Performance Analysis of Walmart Stores Using Advanced MySQL Techniques </a:t>
            </a:r>
            <a:endParaRPr lang="en-US" dirty="0">
              <a:solidFill>
                <a:schemeClr val="bg2"/>
              </a:solidFill>
            </a:endParaRPr>
          </a:p>
        </p:txBody>
      </p:sp>
    </p:spTree>
    <p:extLst>
      <p:ext uri="{BB962C8B-B14F-4D97-AF65-F5344CB8AC3E}">
        <p14:creationId xmlns:p14="http://schemas.microsoft.com/office/powerpoint/2010/main" val="1546580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2D33D1-0432-B166-8546-8C8D861D7DD3}"/>
              </a:ext>
            </a:extLst>
          </p:cNvPr>
          <p:cNvSpPr txBox="1"/>
          <p:nvPr/>
        </p:nvSpPr>
        <p:spPr>
          <a:xfrm>
            <a:off x="1721224" y="219199"/>
            <a:ext cx="9475693" cy="923330"/>
          </a:xfrm>
          <a:prstGeom prst="rect">
            <a:avLst/>
          </a:prstGeom>
          <a:noFill/>
        </p:spPr>
        <p:txBody>
          <a:bodyPr wrap="square">
            <a:spAutoFit/>
          </a:bodyPr>
          <a:lstStyle/>
          <a:p>
            <a:pPr algn="ctr"/>
            <a:r>
              <a:rPr lang="en-US" sz="1800" b="1" dirty="0">
                <a:solidFill>
                  <a:srgbClr val="000000"/>
                </a:solidFill>
                <a:effectLst/>
                <a:latin typeface="Arial" panose="020B0604020202020204" pitchFamily="34" charset="0"/>
              </a:rPr>
              <a:t>TASK-7</a:t>
            </a:r>
          </a:p>
          <a:p>
            <a:r>
              <a:rPr lang="en-US" sz="1800" b="1" dirty="0">
                <a:solidFill>
                  <a:srgbClr val="000000"/>
                </a:solidFill>
                <a:effectLst/>
                <a:latin typeface="Arial" panose="020B0604020202020204" pitchFamily="34" charset="0"/>
              </a:rPr>
              <a:t>Walmart wants to know which product lines are preferred by different customer types(Member vs. Normal). </a:t>
            </a:r>
            <a:endParaRPr lang="en-IN" b="1" dirty="0"/>
          </a:p>
        </p:txBody>
      </p:sp>
      <p:sp>
        <p:nvSpPr>
          <p:cNvPr id="5" name="TextBox 4">
            <a:extLst>
              <a:ext uri="{FF2B5EF4-FFF2-40B4-BE49-F238E27FC236}">
                <a16:creationId xmlns:a16="http://schemas.microsoft.com/office/drawing/2014/main" id="{2D554E3B-B545-29BF-FAC2-DA6C38C2AFB6}"/>
              </a:ext>
            </a:extLst>
          </p:cNvPr>
          <p:cNvSpPr txBox="1"/>
          <p:nvPr/>
        </p:nvSpPr>
        <p:spPr>
          <a:xfrm>
            <a:off x="869577" y="2160494"/>
            <a:ext cx="6293223" cy="3570208"/>
          </a:xfrm>
          <a:prstGeom prst="rect">
            <a:avLst/>
          </a:prstGeom>
          <a:noFill/>
        </p:spPr>
        <p:txBody>
          <a:bodyPr wrap="square">
            <a:spAutoFit/>
          </a:bodyPr>
          <a:lstStyle/>
          <a:p>
            <a:pPr algn="ctr"/>
            <a:r>
              <a:rPr lang="en-IN" u="sng" dirty="0">
                <a:latin typeface="Comic Sans MS" panose="030F0702030302020204" pitchFamily="66" charset="0"/>
              </a:rPr>
              <a:t>SQL QUERY</a:t>
            </a:r>
          </a:p>
          <a:p>
            <a:r>
              <a:rPr lang="en-IN" sz="1600" dirty="0">
                <a:latin typeface="Comic Sans MS" panose="030F0702030302020204" pitchFamily="66" charset="0"/>
              </a:rPr>
              <a:t>Select</a:t>
            </a:r>
          </a:p>
          <a:p>
            <a:r>
              <a:rPr lang="en-IN" sz="1600" dirty="0" err="1">
                <a:latin typeface="Comic Sans MS" panose="030F0702030302020204" pitchFamily="66" charset="0"/>
              </a:rPr>
              <a:t>customer_type</a:t>
            </a:r>
            <a:r>
              <a:rPr lang="en-IN" sz="1600" dirty="0">
                <a:latin typeface="Comic Sans MS" panose="030F0702030302020204" pitchFamily="66" charset="0"/>
              </a:rPr>
              <a:t>, </a:t>
            </a:r>
          </a:p>
          <a:p>
            <a:r>
              <a:rPr lang="en-IN" sz="1600" dirty="0" err="1">
                <a:latin typeface="Comic Sans MS" panose="030F0702030302020204" pitchFamily="66" charset="0"/>
              </a:rPr>
              <a:t>product_line</a:t>
            </a:r>
            <a:r>
              <a:rPr lang="en-IN" sz="1600" dirty="0">
                <a:latin typeface="Comic Sans MS" panose="030F0702030302020204" pitchFamily="66" charset="0"/>
              </a:rPr>
              <a:t>, </a:t>
            </a:r>
          </a:p>
          <a:p>
            <a:r>
              <a:rPr lang="en-IN" sz="1600" dirty="0">
                <a:latin typeface="Comic Sans MS" panose="030F0702030302020204" pitchFamily="66" charset="0"/>
              </a:rPr>
              <a:t>count(</a:t>
            </a:r>
            <a:r>
              <a:rPr lang="en-IN" sz="1600" dirty="0" err="1">
                <a:latin typeface="Comic Sans MS" panose="030F0702030302020204" pitchFamily="66" charset="0"/>
              </a:rPr>
              <a:t>Product_line</a:t>
            </a:r>
            <a:r>
              <a:rPr lang="en-IN" sz="1600" dirty="0">
                <a:latin typeface="Comic Sans MS" panose="030F0702030302020204" pitchFamily="66" charset="0"/>
              </a:rPr>
              <a:t>) as </a:t>
            </a:r>
            <a:r>
              <a:rPr lang="en-IN" sz="1600" dirty="0" err="1">
                <a:latin typeface="Comic Sans MS" panose="030F0702030302020204" pitchFamily="66" charset="0"/>
              </a:rPr>
              <a:t>Good_line</a:t>
            </a:r>
            <a:r>
              <a:rPr lang="en-IN" sz="1600" dirty="0">
                <a:latin typeface="Comic Sans MS" panose="030F0702030302020204" pitchFamily="66" charset="0"/>
              </a:rPr>
              <a:t> </a:t>
            </a:r>
          </a:p>
          <a:p>
            <a:r>
              <a:rPr lang="en-IN" sz="1600" dirty="0">
                <a:latin typeface="Comic Sans MS" panose="030F0702030302020204" pitchFamily="66" charset="0"/>
              </a:rPr>
              <a:t>from </a:t>
            </a:r>
            <a:r>
              <a:rPr lang="en-IN" sz="1600" dirty="0" err="1">
                <a:latin typeface="Comic Sans MS" panose="030F0702030302020204" pitchFamily="66" charset="0"/>
              </a:rPr>
              <a:t>walmartsales</a:t>
            </a:r>
            <a:r>
              <a:rPr lang="en-IN" sz="1600" dirty="0">
                <a:latin typeface="Comic Sans MS" panose="030F0702030302020204" pitchFamily="66" charset="0"/>
              </a:rPr>
              <a:t> </a:t>
            </a:r>
          </a:p>
          <a:p>
            <a:r>
              <a:rPr lang="en-IN" sz="1600" dirty="0">
                <a:latin typeface="Comic Sans MS" panose="030F0702030302020204" pitchFamily="66" charset="0"/>
              </a:rPr>
              <a:t>group by </a:t>
            </a:r>
            <a:r>
              <a:rPr lang="en-IN" sz="1600" dirty="0" err="1">
                <a:latin typeface="Comic Sans MS" panose="030F0702030302020204" pitchFamily="66" charset="0"/>
              </a:rPr>
              <a:t>customer_type</a:t>
            </a:r>
            <a:r>
              <a:rPr lang="en-IN" sz="1600" dirty="0">
                <a:latin typeface="Comic Sans MS" panose="030F0702030302020204" pitchFamily="66" charset="0"/>
              </a:rPr>
              <a:t>, </a:t>
            </a:r>
            <a:r>
              <a:rPr lang="en-IN" sz="1600" dirty="0" err="1">
                <a:latin typeface="Comic Sans MS" panose="030F0702030302020204" pitchFamily="66" charset="0"/>
              </a:rPr>
              <a:t>product_line</a:t>
            </a:r>
            <a:r>
              <a:rPr lang="en-IN" sz="1600" dirty="0">
                <a:latin typeface="Comic Sans MS" panose="030F0702030302020204" pitchFamily="66" charset="0"/>
              </a:rPr>
              <a:t> </a:t>
            </a:r>
          </a:p>
          <a:p>
            <a:r>
              <a:rPr lang="en-IN" sz="1600" dirty="0">
                <a:latin typeface="Comic Sans MS" panose="030F0702030302020204" pitchFamily="66" charset="0"/>
              </a:rPr>
              <a:t>having </a:t>
            </a:r>
          </a:p>
          <a:p>
            <a:r>
              <a:rPr lang="en-IN" sz="1600" dirty="0">
                <a:latin typeface="Comic Sans MS" panose="030F0702030302020204" pitchFamily="66" charset="0"/>
              </a:rPr>
              <a:t>count(</a:t>
            </a:r>
            <a:r>
              <a:rPr lang="en-IN" sz="1600" dirty="0" err="1">
                <a:latin typeface="Comic Sans MS" panose="030F0702030302020204" pitchFamily="66" charset="0"/>
              </a:rPr>
              <a:t>Product_line</a:t>
            </a:r>
            <a:r>
              <a:rPr lang="en-IN" sz="1600" dirty="0">
                <a:latin typeface="Comic Sans MS" panose="030F0702030302020204" pitchFamily="66" charset="0"/>
              </a:rPr>
              <a:t>)=(select max(</a:t>
            </a:r>
            <a:r>
              <a:rPr lang="en-IN" sz="1600" dirty="0" err="1">
                <a:latin typeface="Comic Sans MS" panose="030F0702030302020204" pitchFamily="66" charset="0"/>
              </a:rPr>
              <a:t>good_line</a:t>
            </a:r>
            <a:r>
              <a:rPr lang="en-IN" sz="1600" dirty="0">
                <a:latin typeface="Comic Sans MS" panose="030F0702030302020204" pitchFamily="66" charset="0"/>
              </a:rPr>
              <a:t>)</a:t>
            </a:r>
          </a:p>
          <a:p>
            <a:r>
              <a:rPr lang="en-IN" sz="1600" dirty="0">
                <a:latin typeface="Comic Sans MS" panose="030F0702030302020204" pitchFamily="66" charset="0"/>
              </a:rPr>
              <a:t>from (select </a:t>
            </a:r>
            <a:r>
              <a:rPr lang="en-IN" sz="1600" dirty="0" err="1">
                <a:latin typeface="Comic Sans MS" panose="030F0702030302020204" pitchFamily="66" charset="0"/>
              </a:rPr>
              <a:t>customer_type</a:t>
            </a:r>
            <a:r>
              <a:rPr lang="en-IN" sz="1600" dirty="0">
                <a:latin typeface="Comic Sans MS" panose="030F0702030302020204" pitchFamily="66" charset="0"/>
              </a:rPr>
              <a:t>, </a:t>
            </a:r>
            <a:r>
              <a:rPr lang="en-IN" sz="1600" dirty="0" err="1">
                <a:latin typeface="Comic Sans MS" panose="030F0702030302020204" pitchFamily="66" charset="0"/>
              </a:rPr>
              <a:t>product_line</a:t>
            </a:r>
            <a:r>
              <a:rPr lang="en-IN" sz="1600" dirty="0">
                <a:latin typeface="Comic Sans MS" panose="030F0702030302020204" pitchFamily="66" charset="0"/>
              </a:rPr>
              <a:t>, count(</a:t>
            </a:r>
            <a:r>
              <a:rPr lang="en-IN" sz="1600" dirty="0" err="1">
                <a:latin typeface="Comic Sans MS" panose="030F0702030302020204" pitchFamily="66" charset="0"/>
              </a:rPr>
              <a:t>product_line</a:t>
            </a:r>
            <a:r>
              <a:rPr lang="en-IN" sz="1600" dirty="0">
                <a:latin typeface="Comic Sans MS" panose="030F0702030302020204" pitchFamily="66" charset="0"/>
              </a:rPr>
              <a:t>) as </a:t>
            </a:r>
            <a:r>
              <a:rPr lang="en-IN" sz="1600" dirty="0" err="1">
                <a:latin typeface="Comic Sans MS" panose="030F0702030302020204" pitchFamily="66" charset="0"/>
              </a:rPr>
              <a:t>Good_line</a:t>
            </a:r>
            <a:r>
              <a:rPr lang="en-IN" sz="1600" dirty="0">
                <a:latin typeface="Comic Sans MS" panose="030F0702030302020204" pitchFamily="66" charset="0"/>
              </a:rPr>
              <a:t> </a:t>
            </a:r>
          </a:p>
          <a:p>
            <a:r>
              <a:rPr lang="en-IN" sz="1600" dirty="0">
                <a:latin typeface="Comic Sans MS" panose="030F0702030302020204" pitchFamily="66" charset="0"/>
              </a:rPr>
              <a:t>from </a:t>
            </a:r>
            <a:r>
              <a:rPr lang="en-IN" sz="1600" dirty="0" err="1">
                <a:latin typeface="Comic Sans MS" panose="030F0702030302020204" pitchFamily="66" charset="0"/>
              </a:rPr>
              <a:t>walmartsales</a:t>
            </a:r>
            <a:r>
              <a:rPr lang="en-IN" sz="1600" dirty="0">
                <a:latin typeface="Comic Sans MS" panose="030F0702030302020204" pitchFamily="66" charset="0"/>
              </a:rPr>
              <a:t> </a:t>
            </a:r>
          </a:p>
          <a:p>
            <a:r>
              <a:rPr lang="en-IN" sz="1600" dirty="0">
                <a:latin typeface="Comic Sans MS" panose="030F0702030302020204" pitchFamily="66" charset="0"/>
              </a:rPr>
              <a:t>group by </a:t>
            </a:r>
            <a:r>
              <a:rPr lang="en-IN" sz="1600" dirty="0" err="1">
                <a:latin typeface="Comic Sans MS" panose="030F0702030302020204" pitchFamily="66" charset="0"/>
              </a:rPr>
              <a:t>customer_type</a:t>
            </a:r>
            <a:r>
              <a:rPr lang="en-IN" sz="1600" dirty="0">
                <a:latin typeface="Comic Sans MS" panose="030F0702030302020204" pitchFamily="66" charset="0"/>
              </a:rPr>
              <a:t>, </a:t>
            </a:r>
            <a:r>
              <a:rPr lang="en-IN" sz="1600" dirty="0" err="1">
                <a:latin typeface="Comic Sans MS" panose="030F0702030302020204" pitchFamily="66" charset="0"/>
              </a:rPr>
              <a:t>product_line</a:t>
            </a:r>
            <a:r>
              <a:rPr lang="en-IN" sz="1600" dirty="0">
                <a:latin typeface="Comic Sans MS" panose="030F0702030302020204" pitchFamily="66" charset="0"/>
              </a:rPr>
              <a:t>) as sub </a:t>
            </a:r>
          </a:p>
          <a:p>
            <a:r>
              <a:rPr lang="en-IN" sz="1600" dirty="0">
                <a:latin typeface="Comic Sans MS" panose="030F0702030302020204" pitchFamily="66" charset="0"/>
              </a:rPr>
              <a:t>where </a:t>
            </a:r>
            <a:r>
              <a:rPr lang="en-IN" sz="1600" dirty="0" err="1">
                <a:latin typeface="Comic Sans MS" panose="030F0702030302020204" pitchFamily="66" charset="0"/>
              </a:rPr>
              <a:t>customer_type</a:t>
            </a:r>
            <a:r>
              <a:rPr lang="en-IN" sz="1600" dirty="0">
                <a:latin typeface="Comic Sans MS" panose="030F0702030302020204" pitchFamily="66" charset="0"/>
              </a:rPr>
              <a:t>=</a:t>
            </a:r>
            <a:r>
              <a:rPr lang="en-IN" sz="1600" dirty="0" err="1">
                <a:latin typeface="Comic Sans MS" panose="030F0702030302020204" pitchFamily="66" charset="0"/>
              </a:rPr>
              <a:t>walmartsales.customer_type</a:t>
            </a:r>
            <a:r>
              <a:rPr lang="en-IN" sz="1600" dirty="0">
                <a:latin typeface="Comic Sans MS" panose="030F0702030302020204" pitchFamily="66" charset="0"/>
              </a:rPr>
              <a:t>); </a:t>
            </a:r>
            <a:endParaRPr lang="en-IN" dirty="0">
              <a:latin typeface="Comic Sans MS" panose="030F0702030302020204" pitchFamily="66" charset="0"/>
            </a:endParaRPr>
          </a:p>
        </p:txBody>
      </p:sp>
      <p:graphicFrame>
        <p:nvGraphicFramePr>
          <p:cNvPr id="6" name="Table 5">
            <a:extLst>
              <a:ext uri="{FF2B5EF4-FFF2-40B4-BE49-F238E27FC236}">
                <a16:creationId xmlns:a16="http://schemas.microsoft.com/office/drawing/2014/main" id="{CA2D5BBA-E99B-22A9-D7F9-C798D432B131}"/>
              </a:ext>
            </a:extLst>
          </p:cNvPr>
          <p:cNvGraphicFramePr>
            <a:graphicFrameLocks noGrp="1"/>
          </p:cNvGraphicFramePr>
          <p:nvPr>
            <p:extLst>
              <p:ext uri="{D42A27DB-BD31-4B8C-83A1-F6EECF244321}">
                <p14:modId xmlns:p14="http://schemas.microsoft.com/office/powerpoint/2010/main" val="4029972245"/>
              </p:ext>
            </p:extLst>
          </p:nvPr>
        </p:nvGraphicFramePr>
        <p:xfrm>
          <a:off x="7162800" y="1936376"/>
          <a:ext cx="4796118" cy="3585065"/>
        </p:xfrm>
        <a:graphic>
          <a:graphicData uri="http://schemas.openxmlformats.org/drawingml/2006/table">
            <a:tbl>
              <a:tblPr firstRow="1" bandRow="1">
                <a:tableStyleId>{5C22544A-7EE6-4342-B048-85BDC9FD1C3A}</a:tableStyleId>
              </a:tblPr>
              <a:tblGrid>
                <a:gridCol w="1598706">
                  <a:extLst>
                    <a:ext uri="{9D8B030D-6E8A-4147-A177-3AD203B41FA5}">
                      <a16:colId xmlns:a16="http://schemas.microsoft.com/office/drawing/2014/main" val="837457409"/>
                    </a:ext>
                  </a:extLst>
                </a:gridCol>
                <a:gridCol w="1598706">
                  <a:extLst>
                    <a:ext uri="{9D8B030D-6E8A-4147-A177-3AD203B41FA5}">
                      <a16:colId xmlns:a16="http://schemas.microsoft.com/office/drawing/2014/main" val="700612126"/>
                    </a:ext>
                  </a:extLst>
                </a:gridCol>
                <a:gridCol w="1598706">
                  <a:extLst>
                    <a:ext uri="{9D8B030D-6E8A-4147-A177-3AD203B41FA5}">
                      <a16:colId xmlns:a16="http://schemas.microsoft.com/office/drawing/2014/main" val="3779510235"/>
                    </a:ext>
                  </a:extLst>
                </a:gridCol>
              </a:tblGrid>
              <a:tr h="537883">
                <a:tc>
                  <a:txBody>
                    <a:bodyPr/>
                    <a:lstStyle/>
                    <a:p>
                      <a:pPr algn="ctr"/>
                      <a:r>
                        <a:rPr lang="en-IN" sz="1600" dirty="0" err="1"/>
                        <a:t>Customer_type</a:t>
                      </a:r>
                      <a:endParaRPr lang="en-IN" sz="1600" dirty="0"/>
                    </a:p>
                  </a:txBody>
                  <a:tcPr/>
                </a:tc>
                <a:tc>
                  <a:txBody>
                    <a:bodyPr/>
                    <a:lstStyle/>
                    <a:p>
                      <a:pPr algn="ctr"/>
                      <a:r>
                        <a:rPr lang="en-IN" sz="1600" dirty="0" err="1"/>
                        <a:t>Product_line</a:t>
                      </a:r>
                      <a:endParaRPr lang="en-IN" sz="1600" dirty="0"/>
                    </a:p>
                  </a:txBody>
                  <a:tcPr/>
                </a:tc>
                <a:tc>
                  <a:txBody>
                    <a:bodyPr/>
                    <a:lstStyle/>
                    <a:p>
                      <a:pPr algn="ctr"/>
                      <a:r>
                        <a:rPr lang="en-IN" sz="1600" dirty="0"/>
                        <a:t>Count</a:t>
                      </a:r>
                    </a:p>
                  </a:txBody>
                  <a:tcPr/>
                </a:tc>
                <a:extLst>
                  <a:ext uri="{0D108BD9-81ED-4DB2-BD59-A6C34878D82A}">
                    <a16:rowId xmlns:a16="http://schemas.microsoft.com/office/drawing/2014/main" val="1390729513"/>
                  </a:ext>
                </a:extLst>
              </a:tr>
              <a:tr h="1057017">
                <a:tc>
                  <a:txBody>
                    <a:bodyPr/>
                    <a:lstStyle/>
                    <a:p>
                      <a:pPr algn="ctr"/>
                      <a:r>
                        <a:rPr lang="en-IN" dirty="0"/>
                        <a:t>Normal</a:t>
                      </a:r>
                    </a:p>
                  </a:txBody>
                  <a:tcPr anchor="ctr"/>
                </a:tc>
                <a:tc>
                  <a:txBody>
                    <a:bodyPr/>
                    <a:lstStyle/>
                    <a:p>
                      <a:pPr algn="ctr"/>
                      <a:r>
                        <a:rPr lang="en-IN" dirty="0"/>
                        <a:t>Electronic accessories</a:t>
                      </a:r>
                    </a:p>
                  </a:txBody>
                  <a:tcPr anchor="ctr"/>
                </a:tc>
                <a:tc>
                  <a:txBody>
                    <a:bodyPr/>
                    <a:lstStyle/>
                    <a:p>
                      <a:pPr algn="ctr"/>
                      <a:r>
                        <a:rPr lang="en-IN" dirty="0"/>
                        <a:t>92</a:t>
                      </a:r>
                    </a:p>
                  </a:txBody>
                  <a:tcPr anchor="ctr"/>
                </a:tc>
                <a:extLst>
                  <a:ext uri="{0D108BD9-81ED-4DB2-BD59-A6C34878D82A}">
                    <a16:rowId xmlns:a16="http://schemas.microsoft.com/office/drawing/2014/main" val="3139352888"/>
                  </a:ext>
                </a:extLst>
              </a:tr>
              <a:tr h="933148">
                <a:tc>
                  <a:txBody>
                    <a:bodyPr/>
                    <a:lstStyle/>
                    <a:p>
                      <a:pPr algn="ctr"/>
                      <a:r>
                        <a:rPr lang="en-IN" dirty="0"/>
                        <a:t>Member</a:t>
                      </a:r>
                    </a:p>
                  </a:txBody>
                  <a:tcPr anchor="ctr"/>
                </a:tc>
                <a:tc>
                  <a:txBody>
                    <a:bodyPr/>
                    <a:lstStyle/>
                    <a:p>
                      <a:pPr algn="ctr"/>
                      <a:r>
                        <a:rPr lang="en-IN" dirty="0"/>
                        <a:t>Food and beverages</a:t>
                      </a:r>
                    </a:p>
                  </a:txBody>
                  <a:tcPr anchor="ctr"/>
                </a:tc>
                <a:tc>
                  <a:txBody>
                    <a:bodyPr/>
                    <a:lstStyle/>
                    <a:p>
                      <a:pPr algn="ctr"/>
                      <a:r>
                        <a:rPr lang="en-IN" dirty="0"/>
                        <a:t>94</a:t>
                      </a:r>
                    </a:p>
                  </a:txBody>
                  <a:tcPr anchor="ctr"/>
                </a:tc>
                <a:extLst>
                  <a:ext uri="{0D108BD9-81ED-4DB2-BD59-A6C34878D82A}">
                    <a16:rowId xmlns:a16="http://schemas.microsoft.com/office/drawing/2014/main" val="1587765215"/>
                  </a:ext>
                </a:extLst>
              </a:tr>
              <a:tr h="1057017">
                <a:tc>
                  <a:txBody>
                    <a:bodyPr/>
                    <a:lstStyle/>
                    <a:p>
                      <a:pPr algn="ctr"/>
                      <a:r>
                        <a:rPr lang="en-IN" dirty="0"/>
                        <a:t>Normal</a:t>
                      </a:r>
                    </a:p>
                  </a:txBody>
                  <a:tcPr anchor="ctr"/>
                </a:tc>
                <a:tc>
                  <a:txBody>
                    <a:bodyPr/>
                    <a:lstStyle/>
                    <a:p>
                      <a:pPr algn="ctr"/>
                      <a:r>
                        <a:rPr lang="en-IN" dirty="0"/>
                        <a:t>Fashion accessories</a:t>
                      </a:r>
                    </a:p>
                  </a:txBody>
                  <a:tcPr anchor="ctr"/>
                </a:tc>
                <a:tc>
                  <a:txBody>
                    <a:bodyPr/>
                    <a:lstStyle/>
                    <a:p>
                      <a:pPr algn="ctr"/>
                      <a:r>
                        <a:rPr lang="en-IN" dirty="0"/>
                        <a:t>92</a:t>
                      </a:r>
                    </a:p>
                  </a:txBody>
                  <a:tcPr anchor="ctr"/>
                </a:tc>
                <a:extLst>
                  <a:ext uri="{0D108BD9-81ED-4DB2-BD59-A6C34878D82A}">
                    <a16:rowId xmlns:a16="http://schemas.microsoft.com/office/drawing/2014/main" val="1953515232"/>
                  </a:ext>
                </a:extLst>
              </a:tr>
            </a:tbl>
          </a:graphicData>
        </a:graphic>
      </p:graphicFrame>
    </p:spTree>
    <p:extLst>
      <p:ext uri="{BB962C8B-B14F-4D97-AF65-F5344CB8AC3E}">
        <p14:creationId xmlns:p14="http://schemas.microsoft.com/office/powerpoint/2010/main" val="2580329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EB91F0-8193-F451-502D-94E036D2C445}"/>
              </a:ext>
            </a:extLst>
          </p:cNvPr>
          <p:cNvSpPr txBox="1"/>
          <p:nvPr/>
        </p:nvSpPr>
        <p:spPr>
          <a:xfrm>
            <a:off x="2142565" y="358588"/>
            <a:ext cx="8328211" cy="923330"/>
          </a:xfrm>
          <a:prstGeom prst="rect">
            <a:avLst/>
          </a:prstGeom>
          <a:noFill/>
        </p:spPr>
        <p:txBody>
          <a:bodyPr wrap="square">
            <a:spAutoFit/>
          </a:bodyPr>
          <a:lstStyle/>
          <a:p>
            <a:pPr algn="ctr"/>
            <a:r>
              <a:rPr lang="en-US" sz="1800" b="1" dirty="0">
                <a:solidFill>
                  <a:srgbClr val="000000"/>
                </a:solidFill>
                <a:effectLst/>
                <a:latin typeface="Arial" panose="020B0604020202020204" pitchFamily="34" charset="0"/>
              </a:rPr>
              <a:t>TASK-8</a:t>
            </a:r>
          </a:p>
          <a:p>
            <a:r>
              <a:rPr lang="en-US" sz="1800" b="1" dirty="0">
                <a:solidFill>
                  <a:srgbClr val="000000"/>
                </a:solidFill>
                <a:effectLst/>
                <a:latin typeface="Arial" panose="020B0604020202020204" pitchFamily="34" charset="0"/>
              </a:rPr>
              <a:t>Walmart needs to identify customers who made repeat purchases within a specific time frame </a:t>
            </a:r>
            <a:endParaRPr lang="en-IN" b="1" dirty="0"/>
          </a:p>
        </p:txBody>
      </p:sp>
      <p:sp>
        <p:nvSpPr>
          <p:cNvPr id="5" name="TextBox 4">
            <a:extLst>
              <a:ext uri="{FF2B5EF4-FFF2-40B4-BE49-F238E27FC236}">
                <a16:creationId xmlns:a16="http://schemas.microsoft.com/office/drawing/2014/main" id="{7A88E1D9-ECFC-DC5A-E6D0-954C07C8F436}"/>
              </a:ext>
            </a:extLst>
          </p:cNvPr>
          <p:cNvSpPr txBox="1"/>
          <p:nvPr/>
        </p:nvSpPr>
        <p:spPr>
          <a:xfrm>
            <a:off x="1129554" y="2210271"/>
            <a:ext cx="5459506" cy="2893100"/>
          </a:xfrm>
          <a:prstGeom prst="rect">
            <a:avLst/>
          </a:prstGeom>
          <a:noFill/>
        </p:spPr>
        <p:txBody>
          <a:bodyPr wrap="square">
            <a:spAutoFit/>
          </a:bodyPr>
          <a:lstStyle/>
          <a:p>
            <a:pPr algn="ctr"/>
            <a:r>
              <a:rPr lang="en-IN" u="sng" dirty="0">
                <a:latin typeface="Comic Sans MS" panose="030F0702030302020204" pitchFamily="66" charset="0"/>
              </a:rPr>
              <a:t>SQL QUERY</a:t>
            </a:r>
          </a:p>
          <a:p>
            <a:r>
              <a:rPr lang="en-IN" sz="1600" dirty="0">
                <a:latin typeface="Comic Sans MS" panose="030F0702030302020204" pitchFamily="66" charset="0"/>
              </a:rPr>
              <a:t>select </a:t>
            </a:r>
          </a:p>
          <a:p>
            <a:r>
              <a:rPr lang="en-IN" sz="1600" dirty="0" err="1">
                <a:latin typeface="Comic Sans MS" panose="030F0702030302020204" pitchFamily="66" charset="0"/>
              </a:rPr>
              <a:t>Customer_type</a:t>
            </a:r>
            <a:r>
              <a:rPr lang="en-IN" sz="1600" dirty="0">
                <a:latin typeface="Comic Sans MS" panose="030F0702030302020204" pitchFamily="66" charset="0"/>
              </a:rPr>
              <a:t>, </a:t>
            </a:r>
          </a:p>
          <a:p>
            <a:r>
              <a:rPr lang="en-IN" sz="1600" dirty="0">
                <a:latin typeface="Comic Sans MS" panose="030F0702030302020204" pitchFamily="66" charset="0"/>
              </a:rPr>
              <a:t>count(</a:t>
            </a:r>
            <a:r>
              <a:rPr lang="en-IN" sz="1600" dirty="0" err="1">
                <a:latin typeface="Comic Sans MS" panose="030F0702030302020204" pitchFamily="66" charset="0"/>
              </a:rPr>
              <a:t>Customer_type</a:t>
            </a:r>
            <a:r>
              <a:rPr lang="en-IN" sz="1600" dirty="0">
                <a:latin typeface="Comic Sans MS" panose="030F0702030302020204" pitchFamily="66" charset="0"/>
              </a:rPr>
              <a:t>) </a:t>
            </a:r>
          </a:p>
          <a:p>
            <a:r>
              <a:rPr lang="en-IN" sz="1600" dirty="0">
                <a:latin typeface="Comic Sans MS" panose="030F0702030302020204" pitchFamily="66" charset="0"/>
              </a:rPr>
              <a:t>from </a:t>
            </a:r>
            <a:r>
              <a:rPr lang="en-IN" sz="1600" dirty="0" err="1">
                <a:latin typeface="Comic Sans MS" panose="030F0702030302020204" pitchFamily="66" charset="0"/>
              </a:rPr>
              <a:t>walmartsales</a:t>
            </a:r>
            <a:r>
              <a:rPr lang="en-IN" sz="1600" dirty="0">
                <a:latin typeface="Comic Sans MS" panose="030F0702030302020204" pitchFamily="66" charset="0"/>
              </a:rPr>
              <a:t> </a:t>
            </a:r>
          </a:p>
          <a:p>
            <a:r>
              <a:rPr lang="en-IN" sz="1600" dirty="0">
                <a:latin typeface="Comic Sans MS" panose="030F0702030302020204" pitchFamily="66" charset="0"/>
              </a:rPr>
              <a:t>where date between '01-01-2019' and '31-01-2019' group by </a:t>
            </a:r>
            <a:r>
              <a:rPr lang="en-IN" sz="1600" dirty="0" err="1">
                <a:latin typeface="Comic Sans MS" panose="030F0702030302020204" pitchFamily="66" charset="0"/>
              </a:rPr>
              <a:t>customer_type</a:t>
            </a:r>
            <a:r>
              <a:rPr lang="en-IN" sz="1600" dirty="0">
                <a:latin typeface="Comic Sans MS" panose="030F0702030302020204" pitchFamily="66" charset="0"/>
              </a:rPr>
              <a:t> </a:t>
            </a:r>
          </a:p>
          <a:p>
            <a:r>
              <a:rPr lang="en-IN" sz="1600" dirty="0">
                <a:latin typeface="Comic Sans MS" panose="030F0702030302020204" pitchFamily="66" charset="0"/>
              </a:rPr>
              <a:t>order by count(</a:t>
            </a:r>
            <a:r>
              <a:rPr lang="en-IN" sz="1600" dirty="0" err="1">
                <a:latin typeface="Comic Sans MS" panose="030F0702030302020204" pitchFamily="66" charset="0"/>
              </a:rPr>
              <a:t>Customer_type</a:t>
            </a:r>
            <a:r>
              <a:rPr lang="en-IN" sz="1600" dirty="0">
                <a:latin typeface="Comic Sans MS" panose="030F0702030302020204" pitchFamily="66" charset="0"/>
              </a:rPr>
              <a:t>);</a:t>
            </a:r>
          </a:p>
          <a:p>
            <a:endParaRPr lang="en-IN" sz="1600" dirty="0"/>
          </a:p>
          <a:p>
            <a:pPr marL="285750" indent="-285750">
              <a:buFont typeface="Arial" panose="020B0604020202020204" pitchFamily="34" charset="0"/>
              <a:buChar char="•"/>
            </a:pPr>
            <a:r>
              <a:rPr lang="en-IN" b="1" dirty="0"/>
              <a:t>As repeated customers are calculated as referenced to </a:t>
            </a:r>
            <a:r>
              <a:rPr lang="en-IN" b="1" dirty="0" err="1"/>
              <a:t>customer_type</a:t>
            </a:r>
            <a:r>
              <a:rPr lang="en-IN" b="1" dirty="0"/>
              <a:t>.</a:t>
            </a:r>
          </a:p>
        </p:txBody>
      </p:sp>
      <p:graphicFrame>
        <p:nvGraphicFramePr>
          <p:cNvPr id="6" name="Table 5">
            <a:extLst>
              <a:ext uri="{FF2B5EF4-FFF2-40B4-BE49-F238E27FC236}">
                <a16:creationId xmlns:a16="http://schemas.microsoft.com/office/drawing/2014/main" id="{1203F41A-3532-89F5-0EFE-03B456998218}"/>
              </a:ext>
            </a:extLst>
          </p:cNvPr>
          <p:cNvGraphicFramePr>
            <a:graphicFrameLocks noGrp="1"/>
          </p:cNvGraphicFramePr>
          <p:nvPr>
            <p:extLst>
              <p:ext uri="{D42A27DB-BD31-4B8C-83A1-F6EECF244321}">
                <p14:modId xmlns:p14="http://schemas.microsoft.com/office/powerpoint/2010/main" val="2288068459"/>
              </p:ext>
            </p:extLst>
          </p:nvPr>
        </p:nvGraphicFramePr>
        <p:xfrm>
          <a:off x="7279340" y="2075329"/>
          <a:ext cx="3469341" cy="2958353"/>
        </p:xfrm>
        <a:graphic>
          <a:graphicData uri="http://schemas.openxmlformats.org/drawingml/2006/table">
            <a:tbl>
              <a:tblPr firstRow="1" bandRow="1">
                <a:tableStyleId>{5C22544A-7EE6-4342-B048-85BDC9FD1C3A}</a:tableStyleId>
              </a:tblPr>
              <a:tblGrid>
                <a:gridCol w="1670073">
                  <a:extLst>
                    <a:ext uri="{9D8B030D-6E8A-4147-A177-3AD203B41FA5}">
                      <a16:colId xmlns:a16="http://schemas.microsoft.com/office/drawing/2014/main" val="3631967366"/>
                    </a:ext>
                  </a:extLst>
                </a:gridCol>
                <a:gridCol w="1799268">
                  <a:extLst>
                    <a:ext uri="{9D8B030D-6E8A-4147-A177-3AD203B41FA5}">
                      <a16:colId xmlns:a16="http://schemas.microsoft.com/office/drawing/2014/main" val="3066022297"/>
                    </a:ext>
                  </a:extLst>
                </a:gridCol>
              </a:tblGrid>
              <a:tr h="906312">
                <a:tc>
                  <a:txBody>
                    <a:bodyPr/>
                    <a:lstStyle/>
                    <a:p>
                      <a:r>
                        <a:rPr lang="en-IN" dirty="0" err="1"/>
                        <a:t>Customer_type</a:t>
                      </a:r>
                      <a:endParaRPr lang="en-IN" dirty="0"/>
                    </a:p>
                  </a:txBody>
                  <a:tcPr/>
                </a:tc>
                <a:tc>
                  <a:txBody>
                    <a:bodyPr/>
                    <a:lstStyle/>
                    <a:p>
                      <a:r>
                        <a:rPr lang="en-IN" dirty="0" err="1"/>
                        <a:t>Repeat_count</a:t>
                      </a:r>
                      <a:endParaRPr lang="en-IN" dirty="0"/>
                    </a:p>
                  </a:txBody>
                  <a:tcPr/>
                </a:tc>
                <a:extLst>
                  <a:ext uri="{0D108BD9-81ED-4DB2-BD59-A6C34878D82A}">
                    <a16:rowId xmlns:a16="http://schemas.microsoft.com/office/drawing/2014/main" val="673004427"/>
                  </a:ext>
                </a:extLst>
              </a:tr>
              <a:tr h="1067910">
                <a:tc>
                  <a:txBody>
                    <a:bodyPr/>
                    <a:lstStyle/>
                    <a:p>
                      <a:pPr algn="ctr"/>
                      <a:r>
                        <a:rPr lang="en-IN" dirty="0"/>
                        <a:t>Normal</a:t>
                      </a:r>
                    </a:p>
                  </a:txBody>
                  <a:tcPr anchor="ctr"/>
                </a:tc>
                <a:tc>
                  <a:txBody>
                    <a:bodyPr/>
                    <a:lstStyle/>
                    <a:p>
                      <a:pPr algn="ctr"/>
                      <a:r>
                        <a:rPr lang="en-IN" dirty="0"/>
                        <a:t>499</a:t>
                      </a:r>
                    </a:p>
                  </a:txBody>
                  <a:tcPr anchor="ctr"/>
                </a:tc>
                <a:extLst>
                  <a:ext uri="{0D108BD9-81ED-4DB2-BD59-A6C34878D82A}">
                    <a16:rowId xmlns:a16="http://schemas.microsoft.com/office/drawing/2014/main" val="173924035"/>
                  </a:ext>
                </a:extLst>
              </a:tr>
              <a:tr h="984131">
                <a:tc>
                  <a:txBody>
                    <a:bodyPr/>
                    <a:lstStyle/>
                    <a:p>
                      <a:pPr algn="ctr"/>
                      <a:r>
                        <a:rPr lang="en-IN" dirty="0"/>
                        <a:t>Member</a:t>
                      </a:r>
                    </a:p>
                  </a:txBody>
                  <a:tcPr anchor="ctr"/>
                </a:tc>
                <a:tc>
                  <a:txBody>
                    <a:bodyPr/>
                    <a:lstStyle/>
                    <a:p>
                      <a:pPr algn="ctr"/>
                      <a:r>
                        <a:rPr lang="en-IN" dirty="0"/>
                        <a:t>501</a:t>
                      </a:r>
                    </a:p>
                  </a:txBody>
                  <a:tcPr anchor="ctr"/>
                </a:tc>
                <a:extLst>
                  <a:ext uri="{0D108BD9-81ED-4DB2-BD59-A6C34878D82A}">
                    <a16:rowId xmlns:a16="http://schemas.microsoft.com/office/drawing/2014/main" val="2680939846"/>
                  </a:ext>
                </a:extLst>
              </a:tr>
            </a:tbl>
          </a:graphicData>
        </a:graphic>
      </p:graphicFrame>
    </p:spTree>
    <p:extLst>
      <p:ext uri="{BB962C8B-B14F-4D97-AF65-F5344CB8AC3E}">
        <p14:creationId xmlns:p14="http://schemas.microsoft.com/office/powerpoint/2010/main" val="3761818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36C0D6-9052-54FA-8F7A-7A50C4E54780}"/>
              </a:ext>
            </a:extLst>
          </p:cNvPr>
          <p:cNvSpPr txBox="1"/>
          <p:nvPr/>
        </p:nvSpPr>
        <p:spPr>
          <a:xfrm>
            <a:off x="2196354" y="421341"/>
            <a:ext cx="8373034" cy="923330"/>
          </a:xfrm>
          <a:prstGeom prst="rect">
            <a:avLst/>
          </a:prstGeom>
          <a:noFill/>
        </p:spPr>
        <p:txBody>
          <a:bodyPr wrap="square">
            <a:spAutoFit/>
          </a:bodyPr>
          <a:lstStyle/>
          <a:p>
            <a:pPr algn="ctr"/>
            <a:r>
              <a:rPr lang="en-US" sz="1800" b="1" dirty="0">
                <a:solidFill>
                  <a:srgbClr val="000000"/>
                </a:solidFill>
                <a:effectLst/>
                <a:latin typeface="Arial" panose="020B0604020202020204" pitchFamily="34" charset="0"/>
              </a:rPr>
              <a:t>TASK-9</a:t>
            </a:r>
          </a:p>
          <a:p>
            <a:r>
              <a:rPr lang="en-US" sz="1800" b="1" dirty="0">
                <a:solidFill>
                  <a:srgbClr val="000000"/>
                </a:solidFill>
                <a:effectLst/>
                <a:latin typeface="Arial" panose="020B0604020202020204" pitchFamily="34" charset="0"/>
              </a:rPr>
              <a:t>Walmart wants to reward its top 5 customers who have generated the most sales Revenue. </a:t>
            </a:r>
            <a:endParaRPr lang="en-IN" b="1" dirty="0"/>
          </a:p>
        </p:txBody>
      </p:sp>
      <p:sp>
        <p:nvSpPr>
          <p:cNvPr id="5" name="TextBox 4">
            <a:extLst>
              <a:ext uri="{FF2B5EF4-FFF2-40B4-BE49-F238E27FC236}">
                <a16:creationId xmlns:a16="http://schemas.microsoft.com/office/drawing/2014/main" id="{27842CED-861F-8EE3-0BBB-D78487C6A9AD}"/>
              </a:ext>
            </a:extLst>
          </p:cNvPr>
          <p:cNvSpPr txBox="1"/>
          <p:nvPr/>
        </p:nvSpPr>
        <p:spPr>
          <a:xfrm>
            <a:off x="833718" y="2210797"/>
            <a:ext cx="4025153" cy="2369880"/>
          </a:xfrm>
          <a:prstGeom prst="rect">
            <a:avLst/>
          </a:prstGeom>
          <a:noFill/>
        </p:spPr>
        <p:txBody>
          <a:bodyPr wrap="square">
            <a:spAutoFit/>
          </a:bodyPr>
          <a:lstStyle/>
          <a:p>
            <a:pPr algn="ctr"/>
            <a:r>
              <a:rPr lang="en-IN" b="1" u="sng" dirty="0">
                <a:latin typeface="Comic Sans MS" panose="030F0702030302020204" pitchFamily="66" charset="0"/>
              </a:rPr>
              <a:t>SQL QUERY</a:t>
            </a:r>
          </a:p>
          <a:p>
            <a:endParaRPr lang="en-IN" b="1" u="sng" dirty="0">
              <a:latin typeface="Comic Sans MS" panose="030F0702030302020204" pitchFamily="66" charset="0"/>
            </a:endParaRPr>
          </a:p>
          <a:p>
            <a:r>
              <a:rPr lang="en-IN" sz="1600" dirty="0">
                <a:latin typeface="Comic Sans MS" panose="030F0702030302020204" pitchFamily="66" charset="0"/>
              </a:rPr>
              <a:t>select </a:t>
            </a:r>
            <a:r>
              <a:rPr lang="en-IN" sz="1600" dirty="0" err="1">
                <a:latin typeface="Comic Sans MS" panose="030F0702030302020204" pitchFamily="66" charset="0"/>
              </a:rPr>
              <a:t>customer_id</a:t>
            </a:r>
            <a:r>
              <a:rPr lang="en-IN" sz="1600" dirty="0">
                <a:latin typeface="Comic Sans MS" panose="030F0702030302020204" pitchFamily="66" charset="0"/>
              </a:rPr>
              <a:t>, </a:t>
            </a:r>
          </a:p>
          <a:p>
            <a:r>
              <a:rPr lang="en-IN" sz="1600" dirty="0" err="1">
                <a:latin typeface="Comic Sans MS" panose="030F0702030302020204" pitchFamily="66" charset="0"/>
              </a:rPr>
              <a:t>customer_type,city</a:t>
            </a:r>
            <a:r>
              <a:rPr lang="en-IN" sz="1600" dirty="0">
                <a:latin typeface="Comic Sans MS" panose="030F0702030302020204" pitchFamily="66" charset="0"/>
              </a:rPr>
              <a:t>,</a:t>
            </a:r>
          </a:p>
          <a:p>
            <a:r>
              <a:rPr lang="en-IN" sz="1600" dirty="0">
                <a:latin typeface="Comic Sans MS" panose="030F0702030302020204" pitchFamily="66" charset="0"/>
              </a:rPr>
              <a:t>sum(Quantity*total) as </a:t>
            </a:r>
            <a:r>
              <a:rPr lang="en-IN" sz="1600" dirty="0" err="1">
                <a:latin typeface="Comic Sans MS" panose="030F0702030302020204" pitchFamily="66" charset="0"/>
              </a:rPr>
              <a:t>Sales_volume</a:t>
            </a:r>
            <a:r>
              <a:rPr lang="en-IN" sz="1600" dirty="0">
                <a:latin typeface="Comic Sans MS" panose="030F0702030302020204" pitchFamily="66" charset="0"/>
              </a:rPr>
              <a:t> </a:t>
            </a:r>
          </a:p>
          <a:p>
            <a:r>
              <a:rPr lang="en-IN" sz="1600" dirty="0">
                <a:latin typeface="Comic Sans MS" panose="030F0702030302020204" pitchFamily="66" charset="0"/>
              </a:rPr>
              <a:t>from </a:t>
            </a:r>
            <a:r>
              <a:rPr lang="en-IN" sz="1600" dirty="0" err="1">
                <a:latin typeface="Comic Sans MS" panose="030F0702030302020204" pitchFamily="66" charset="0"/>
              </a:rPr>
              <a:t>walmartsales</a:t>
            </a:r>
            <a:r>
              <a:rPr lang="en-IN" sz="1600" dirty="0">
                <a:latin typeface="Comic Sans MS" panose="030F0702030302020204" pitchFamily="66" charset="0"/>
              </a:rPr>
              <a:t> </a:t>
            </a:r>
          </a:p>
          <a:p>
            <a:r>
              <a:rPr lang="en-IN" sz="1600" dirty="0">
                <a:latin typeface="Comic Sans MS" panose="030F0702030302020204" pitchFamily="66" charset="0"/>
              </a:rPr>
              <a:t>group by </a:t>
            </a:r>
            <a:r>
              <a:rPr lang="en-IN" sz="1600" dirty="0" err="1">
                <a:latin typeface="Comic Sans MS" panose="030F0702030302020204" pitchFamily="66" charset="0"/>
              </a:rPr>
              <a:t>Customer_ID</a:t>
            </a:r>
            <a:r>
              <a:rPr lang="en-IN" sz="1600" dirty="0">
                <a:latin typeface="Comic Sans MS" panose="030F0702030302020204" pitchFamily="66" charset="0"/>
              </a:rPr>
              <a:t> ,</a:t>
            </a:r>
            <a:r>
              <a:rPr lang="en-IN" sz="1600" dirty="0" err="1">
                <a:latin typeface="Comic Sans MS" panose="030F0702030302020204" pitchFamily="66" charset="0"/>
              </a:rPr>
              <a:t>customer_type,city</a:t>
            </a:r>
            <a:r>
              <a:rPr lang="en-IN" sz="1600" dirty="0">
                <a:latin typeface="Comic Sans MS" panose="030F0702030302020204" pitchFamily="66" charset="0"/>
              </a:rPr>
              <a:t> </a:t>
            </a:r>
          </a:p>
          <a:p>
            <a:r>
              <a:rPr lang="en-IN" sz="1600" dirty="0">
                <a:latin typeface="Comic Sans MS" panose="030F0702030302020204" pitchFamily="66" charset="0"/>
              </a:rPr>
              <a:t>order by </a:t>
            </a:r>
            <a:r>
              <a:rPr lang="en-IN" sz="1600" dirty="0" err="1">
                <a:latin typeface="Comic Sans MS" panose="030F0702030302020204" pitchFamily="66" charset="0"/>
              </a:rPr>
              <a:t>sales_volume</a:t>
            </a:r>
            <a:r>
              <a:rPr lang="en-IN" sz="1600" dirty="0">
                <a:latin typeface="Comic Sans MS" panose="030F0702030302020204" pitchFamily="66" charset="0"/>
              </a:rPr>
              <a:t> </a:t>
            </a:r>
            <a:r>
              <a:rPr lang="en-IN" sz="1600" dirty="0" err="1">
                <a:latin typeface="Comic Sans MS" panose="030F0702030302020204" pitchFamily="66" charset="0"/>
              </a:rPr>
              <a:t>desc</a:t>
            </a:r>
            <a:r>
              <a:rPr lang="en-IN" sz="1600" dirty="0">
                <a:latin typeface="Comic Sans MS" panose="030F0702030302020204" pitchFamily="66" charset="0"/>
              </a:rPr>
              <a:t> limit 5;</a:t>
            </a:r>
          </a:p>
        </p:txBody>
      </p:sp>
      <p:graphicFrame>
        <p:nvGraphicFramePr>
          <p:cNvPr id="6" name="Table 5">
            <a:extLst>
              <a:ext uri="{FF2B5EF4-FFF2-40B4-BE49-F238E27FC236}">
                <a16:creationId xmlns:a16="http://schemas.microsoft.com/office/drawing/2014/main" id="{2565BD95-D5A3-C87C-53DB-FB96E65083B6}"/>
              </a:ext>
            </a:extLst>
          </p:cNvPr>
          <p:cNvGraphicFramePr>
            <a:graphicFrameLocks noGrp="1"/>
          </p:cNvGraphicFramePr>
          <p:nvPr>
            <p:extLst>
              <p:ext uri="{D42A27DB-BD31-4B8C-83A1-F6EECF244321}">
                <p14:modId xmlns:p14="http://schemas.microsoft.com/office/powerpoint/2010/main" val="4166551800"/>
              </p:ext>
            </p:extLst>
          </p:nvPr>
        </p:nvGraphicFramePr>
        <p:xfrm>
          <a:off x="4796118" y="1748118"/>
          <a:ext cx="7264916" cy="2736027"/>
        </p:xfrm>
        <a:graphic>
          <a:graphicData uri="http://schemas.openxmlformats.org/drawingml/2006/table">
            <a:tbl>
              <a:tblPr firstRow="1" bandRow="1">
                <a:tableStyleId>{5C22544A-7EE6-4342-B048-85BDC9FD1C3A}</a:tableStyleId>
              </a:tblPr>
              <a:tblGrid>
                <a:gridCol w="1458976">
                  <a:extLst>
                    <a:ext uri="{9D8B030D-6E8A-4147-A177-3AD203B41FA5}">
                      <a16:colId xmlns:a16="http://schemas.microsoft.com/office/drawing/2014/main" val="4238078763"/>
                    </a:ext>
                  </a:extLst>
                </a:gridCol>
                <a:gridCol w="1695333">
                  <a:extLst>
                    <a:ext uri="{9D8B030D-6E8A-4147-A177-3AD203B41FA5}">
                      <a16:colId xmlns:a16="http://schemas.microsoft.com/office/drawing/2014/main" val="1482623151"/>
                    </a:ext>
                  </a:extLst>
                </a:gridCol>
                <a:gridCol w="1357632">
                  <a:extLst>
                    <a:ext uri="{9D8B030D-6E8A-4147-A177-3AD203B41FA5}">
                      <a16:colId xmlns:a16="http://schemas.microsoft.com/office/drawing/2014/main" val="1446440076"/>
                    </a:ext>
                  </a:extLst>
                </a:gridCol>
                <a:gridCol w="2752975">
                  <a:extLst>
                    <a:ext uri="{9D8B030D-6E8A-4147-A177-3AD203B41FA5}">
                      <a16:colId xmlns:a16="http://schemas.microsoft.com/office/drawing/2014/main" val="126444910"/>
                    </a:ext>
                  </a:extLst>
                </a:gridCol>
              </a:tblGrid>
              <a:tr h="537882">
                <a:tc>
                  <a:txBody>
                    <a:bodyPr/>
                    <a:lstStyle/>
                    <a:p>
                      <a:pPr algn="ctr"/>
                      <a:r>
                        <a:rPr lang="en-IN" dirty="0" err="1"/>
                        <a:t>Customer_id</a:t>
                      </a:r>
                      <a:endParaRPr lang="en-IN" dirty="0"/>
                    </a:p>
                  </a:txBody>
                  <a:tcPr/>
                </a:tc>
                <a:tc>
                  <a:txBody>
                    <a:bodyPr/>
                    <a:lstStyle/>
                    <a:p>
                      <a:pPr algn="ctr"/>
                      <a:r>
                        <a:rPr lang="en-IN" dirty="0" err="1"/>
                        <a:t>Customer_type</a:t>
                      </a:r>
                      <a:endParaRPr lang="en-IN" dirty="0"/>
                    </a:p>
                  </a:txBody>
                  <a:tcPr/>
                </a:tc>
                <a:tc>
                  <a:txBody>
                    <a:bodyPr/>
                    <a:lstStyle/>
                    <a:p>
                      <a:pPr algn="ctr"/>
                      <a:r>
                        <a:rPr lang="en-IN" dirty="0"/>
                        <a:t>City</a:t>
                      </a:r>
                    </a:p>
                  </a:txBody>
                  <a:tcPr/>
                </a:tc>
                <a:tc>
                  <a:txBody>
                    <a:bodyPr/>
                    <a:lstStyle/>
                    <a:p>
                      <a:pPr algn="ctr"/>
                      <a:r>
                        <a:rPr lang="en-IN" dirty="0" err="1"/>
                        <a:t>Sales_Volume</a:t>
                      </a:r>
                      <a:endParaRPr lang="en-IN" dirty="0"/>
                    </a:p>
                  </a:txBody>
                  <a:tcPr/>
                </a:tc>
                <a:extLst>
                  <a:ext uri="{0D108BD9-81ED-4DB2-BD59-A6C34878D82A}">
                    <a16:rowId xmlns:a16="http://schemas.microsoft.com/office/drawing/2014/main" val="1004031094"/>
                  </a:ext>
                </a:extLst>
              </a:tr>
              <a:tr h="439629">
                <a:tc>
                  <a:txBody>
                    <a:bodyPr/>
                    <a:lstStyle/>
                    <a:p>
                      <a:pPr algn="ctr"/>
                      <a:r>
                        <a:rPr lang="en-IN" dirty="0"/>
                        <a:t>3</a:t>
                      </a:r>
                    </a:p>
                  </a:txBody>
                  <a:tcPr anchor="ctr"/>
                </a:tc>
                <a:tc>
                  <a:txBody>
                    <a:bodyPr/>
                    <a:lstStyle/>
                    <a:p>
                      <a:pPr algn="ctr"/>
                      <a:r>
                        <a:rPr lang="en-IN" dirty="0"/>
                        <a:t>Member</a:t>
                      </a:r>
                    </a:p>
                  </a:txBody>
                  <a:tcPr anchor="ctr"/>
                </a:tc>
                <a:tc>
                  <a:txBody>
                    <a:bodyPr/>
                    <a:lstStyle/>
                    <a:p>
                      <a:pPr algn="ctr"/>
                      <a:r>
                        <a:rPr lang="en-IN" dirty="0"/>
                        <a:t>Naypyitaw</a:t>
                      </a:r>
                    </a:p>
                  </a:txBody>
                  <a:tcPr anchor="ctr"/>
                </a:tc>
                <a:tc>
                  <a:txBody>
                    <a:bodyPr/>
                    <a:lstStyle/>
                    <a:p>
                      <a:pPr algn="ctr"/>
                      <a:r>
                        <a:rPr lang="en-IN" dirty="0"/>
                        <a:t>71471.9751</a:t>
                      </a:r>
                    </a:p>
                  </a:txBody>
                  <a:tcPr anchor="ctr"/>
                </a:tc>
                <a:extLst>
                  <a:ext uri="{0D108BD9-81ED-4DB2-BD59-A6C34878D82A}">
                    <a16:rowId xmlns:a16="http://schemas.microsoft.com/office/drawing/2014/main" val="2348769371"/>
                  </a:ext>
                </a:extLst>
              </a:tr>
              <a:tr h="439629">
                <a:tc>
                  <a:txBody>
                    <a:bodyPr/>
                    <a:lstStyle/>
                    <a:p>
                      <a:pPr algn="ctr"/>
                      <a:r>
                        <a:rPr lang="en-IN" dirty="0"/>
                        <a:t>8</a:t>
                      </a:r>
                    </a:p>
                  </a:txBody>
                  <a:tcPr anchor="ctr"/>
                </a:tc>
                <a:tc>
                  <a:txBody>
                    <a:bodyPr/>
                    <a:lstStyle/>
                    <a:p>
                      <a:pPr algn="ctr"/>
                      <a:r>
                        <a:rPr lang="en-IN" dirty="0"/>
                        <a:t>Normal</a:t>
                      </a:r>
                    </a:p>
                  </a:txBody>
                  <a:tcPr anchor="ctr"/>
                </a:tc>
                <a:tc>
                  <a:txBody>
                    <a:bodyPr/>
                    <a:lstStyle/>
                    <a:p>
                      <a:pPr algn="ctr"/>
                      <a:r>
                        <a:rPr lang="en-IN" dirty="0"/>
                        <a:t>Yangon</a:t>
                      </a:r>
                    </a:p>
                  </a:txBody>
                  <a:tcPr anchor="ctr"/>
                </a:tc>
                <a:tc>
                  <a:txBody>
                    <a:bodyPr/>
                    <a:lstStyle/>
                    <a:p>
                      <a:pPr algn="ctr"/>
                      <a:r>
                        <a:rPr lang="en-IN" dirty="0"/>
                        <a:t>50058.2461</a:t>
                      </a:r>
                    </a:p>
                  </a:txBody>
                  <a:tcPr anchor="ctr"/>
                </a:tc>
                <a:extLst>
                  <a:ext uri="{0D108BD9-81ED-4DB2-BD59-A6C34878D82A}">
                    <a16:rowId xmlns:a16="http://schemas.microsoft.com/office/drawing/2014/main" val="330254343"/>
                  </a:ext>
                </a:extLst>
              </a:tr>
              <a:tr h="439629">
                <a:tc>
                  <a:txBody>
                    <a:bodyPr/>
                    <a:lstStyle/>
                    <a:p>
                      <a:pPr algn="ctr"/>
                      <a:r>
                        <a:rPr lang="en-IN" dirty="0"/>
                        <a:t>1</a:t>
                      </a:r>
                    </a:p>
                  </a:txBody>
                  <a:tcPr anchor="ctr"/>
                </a:tc>
                <a:tc>
                  <a:txBody>
                    <a:bodyPr/>
                    <a:lstStyle/>
                    <a:p>
                      <a:pPr algn="ctr"/>
                      <a:r>
                        <a:rPr lang="en-IN" dirty="0"/>
                        <a:t>Normal</a:t>
                      </a:r>
                    </a:p>
                  </a:txBody>
                  <a:tcPr anchor="ctr"/>
                </a:tc>
                <a:tc>
                  <a:txBody>
                    <a:bodyPr/>
                    <a:lstStyle/>
                    <a:p>
                      <a:pPr algn="ctr"/>
                      <a:r>
                        <a:rPr lang="en-IN" dirty="0"/>
                        <a:t>Naypyitaw</a:t>
                      </a:r>
                    </a:p>
                  </a:txBody>
                  <a:tcPr anchor="ctr"/>
                </a:tc>
                <a:tc>
                  <a:txBody>
                    <a:bodyPr/>
                    <a:lstStyle/>
                    <a:p>
                      <a:pPr algn="ctr"/>
                      <a:r>
                        <a:rPr lang="en-IN" dirty="0"/>
                        <a:t>43734.3585</a:t>
                      </a:r>
                    </a:p>
                  </a:txBody>
                  <a:tcPr anchor="ctr"/>
                </a:tc>
                <a:extLst>
                  <a:ext uri="{0D108BD9-81ED-4DB2-BD59-A6C34878D82A}">
                    <a16:rowId xmlns:a16="http://schemas.microsoft.com/office/drawing/2014/main" val="3435480621"/>
                  </a:ext>
                </a:extLst>
              </a:tr>
              <a:tr h="439629">
                <a:tc>
                  <a:txBody>
                    <a:bodyPr/>
                    <a:lstStyle/>
                    <a:p>
                      <a:pPr algn="ctr"/>
                      <a:r>
                        <a:rPr lang="en-IN" dirty="0"/>
                        <a:t>13</a:t>
                      </a:r>
                    </a:p>
                  </a:txBody>
                  <a:tcPr anchor="ctr"/>
                </a:tc>
                <a:tc>
                  <a:txBody>
                    <a:bodyPr/>
                    <a:lstStyle/>
                    <a:p>
                      <a:pPr algn="ctr"/>
                      <a:r>
                        <a:rPr lang="en-IN" dirty="0"/>
                        <a:t>Member</a:t>
                      </a:r>
                    </a:p>
                  </a:txBody>
                  <a:tcPr anchor="ctr"/>
                </a:tc>
                <a:tc>
                  <a:txBody>
                    <a:bodyPr/>
                    <a:lstStyle/>
                    <a:p>
                      <a:pPr algn="ctr"/>
                      <a:r>
                        <a:rPr lang="en-IN" dirty="0"/>
                        <a:t>Yangon</a:t>
                      </a:r>
                    </a:p>
                  </a:txBody>
                  <a:tcPr anchor="ctr"/>
                </a:tc>
                <a:tc>
                  <a:txBody>
                    <a:bodyPr/>
                    <a:lstStyle/>
                    <a:p>
                      <a:pPr algn="ctr"/>
                      <a:r>
                        <a:rPr lang="en-IN" dirty="0"/>
                        <a:t>43417.521</a:t>
                      </a:r>
                    </a:p>
                  </a:txBody>
                  <a:tcPr anchor="ctr"/>
                </a:tc>
                <a:extLst>
                  <a:ext uri="{0D108BD9-81ED-4DB2-BD59-A6C34878D82A}">
                    <a16:rowId xmlns:a16="http://schemas.microsoft.com/office/drawing/2014/main" val="134358400"/>
                  </a:ext>
                </a:extLst>
              </a:tr>
              <a:tr h="439629">
                <a:tc>
                  <a:txBody>
                    <a:bodyPr/>
                    <a:lstStyle/>
                    <a:p>
                      <a:pPr algn="ctr"/>
                      <a:r>
                        <a:rPr lang="en-IN" dirty="0"/>
                        <a:t>7</a:t>
                      </a:r>
                    </a:p>
                  </a:txBody>
                  <a:tcPr anchor="ctr"/>
                </a:tc>
                <a:tc>
                  <a:txBody>
                    <a:bodyPr/>
                    <a:lstStyle/>
                    <a:p>
                      <a:pPr algn="ctr"/>
                      <a:r>
                        <a:rPr lang="en-IN" dirty="0"/>
                        <a:t>Member</a:t>
                      </a:r>
                    </a:p>
                  </a:txBody>
                  <a:tcPr anchor="ctr"/>
                </a:tc>
                <a:tc>
                  <a:txBody>
                    <a:bodyPr/>
                    <a:lstStyle/>
                    <a:p>
                      <a:pPr algn="ctr"/>
                      <a:r>
                        <a:rPr lang="en-IN" dirty="0"/>
                        <a:t>Mandalay</a:t>
                      </a:r>
                    </a:p>
                  </a:txBody>
                  <a:tcPr anchor="ctr"/>
                </a:tc>
                <a:tc>
                  <a:txBody>
                    <a:bodyPr/>
                    <a:lstStyle/>
                    <a:p>
                      <a:pPr algn="ctr"/>
                      <a:r>
                        <a:rPr lang="en-IN" dirty="0"/>
                        <a:t>43349.51254</a:t>
                      </a:r>
                    </a:p>
                  </a:txBody>
                  <a:tcPr anchor="ctr"/>
                </a:tc>
                <a:extLst>
                  <a:ext uri="{0D108BD9-81ED-4DB2-BD59-A6C34878D82A}">
                    <a16:rowId xmlns:a16="http://schemas.microsoft.com/office/drawing/2014/main" val="1215676514"/>
                  </a:ext>
                </a:extLst>
              </a:tr>
            </a:tbl>
          </a:graphicData>
        </a:graphic>
      </p:graphicFrame>
    </p:spTree>
    <p:extLst>
      <p:ext uri="{BB962C8B-B14F-4D97-AF65-F5344CB8AC3E}">
        <p14:creationId xmlns:p14="http://schemas.microsoft.com/office/powerpoint/2010/main" val="1086870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291C91-1287-0A45-6352-30B449D0A565}"/>
              </a:ext>
            </a:extLst>
          </p:cNvPr>
          <p:cNvSpPr txBox="1"/>
          <p:nvPr/>
        </p:nvSpPr>
        <p:spPr>
          <a:xfrm>
            <a:off x="1963271" y="179295"/>
            <a:ext cx="8884023" cy="923330"/>
          </a:xfrm>
          <a:prstGeom prst="rect">
            <a:avLst/>
          </a:prstGeom>
          <a:noFill/>
        </p:spPr>
        <p:txBody>
          <a:bodyPr wrap="square">
            <a:spAutoFit/>
          </a:bodyPr>
          <a:lstStyle/>
          <a:p>
            <a:pPr algn="ctr"/>
            <a:r>
              <a:rPr lang="en-US" sz="1800" b="1" u="sng" dirty="0">
                <a:solidFill>
                  <a:srgbClr val="000000"/>
                </a:solidFill>
                <a:effectLst/>
                <a:latin typeface="Arial" panose="020B0604020202020204" pitchFamily="34" charset="0"/>
              </a:rPr>
              <a:t>TASK-10</a:t>
            </a:r>
          </a:p>
          <a:p>
            <a:r>
              <a:rPr lang="en-US" sz="1800" b="1" dirty="0">
                <a:solidFill>
                  <a:srgbClr val="000000"/>
                </a:solidFill>
                <a:effectLst/>
                <a:latin typeface="Arial" panose="020B0604020202020204" pitchFamily="34" charset="0"/>
              </a:rPr>
              <a:t>Walmart wants to analyze the sales patterns to determine which day of the week </a:t>
            </a:r>
            <a:endParaRPr lang="en-US" b="1" dirty="0"/>
          </a:p>
          <a:p>
            <a:r>
              <a:rPr lang="en-US" sz="1800" b="1" dirty="0">
                <a:solidFill>
                  <a:srgbClr val="000000"/>
                </a:solidFill>
                <a:effectLst/>
                <a:latin typeface="Arial" panose="020B0604020202020204" pitchFamily="34" charset="0"/>
              </a:rPr>
              <a:t>brings the highest sales.</a:t>
            </a:r>
            <a:endParaRPr lang="en-IN" b="1" dirty="0"/>
          </a:p>
        </p:txBody>
      </p:sp>
      <p:sp>
        <p:nvSpPr>
          <p:cNvPr id="5" name="TextBox 4">
            <a:extLst>
              <a:ext uri="{FF2B5EF4-FFF2-40B4-BE49-F238E27FC236}">
                <a16:creationId xmlns:a16="http://schemas.microsoft.com/office/drawing/2014/main" id="{4128A09A-46C1-0D79-6D95-59A6D4449BDD}"/>
              </a:ext>
            </a:extLst>
          </p:cNvPr>
          <p:cNvSpPr txBox="1"/>
          <p:nvPr/>
        </p:nvSpPr>
        <p:spPr>
          <a:xfrm>
            <a:off x="1380565" y="2690336"/>
            <a:ext cx="5271247" cy="2554545"/>
          </a:xfrm>
          <a:prstGeom prst="rect">
            <a:avLst/>
          </a:prstGeom>
          <a:noFill/>
        </p:spPr>
        <p:txBody>
          <a:bodyPr wrap="square">
            <a:spAutoFit/>
          </a:bodyPr>
          <a:lstStyle/>
          <a:p>
            <a:pPr algn="ctr"/>
            <a:r>
              <a:rPr lang="en-IN" sz="1600" b="1" u="sng" dirty="0">
                <a:latin typeface="Comic Sans MS" panose="030F0702030302020204" pitchFamily="66" charset="0"/>
              </a:rPr>
              <a:t>SQL QUERY</a:t>
            </a:r>
          </a:p>
          <a:p>
            <a:r>
              <a:rPr lang="en-IN" sz="1600" dirty="0">
                <a:latin typeface="Comic Sans MS" panose="030F0702030302020204" pitchFamily="66" charset="0"/>
              </a:rPr>
              <a:t>select </a:t>
            </a:r>
          </a:p>
          <a:p>
            <a:r>
              <a:rPr lang="en-IN" sz="1600" dirty="0" err="1">
                <a:latin typeface="Comic Sans MS" panose="030F0702030302020204" pitchFamily="66" charset="0"/>
              </a:rPr>
              <a:t>dayname</a:t>
            </a:r>
            <a:r>
              <a:rPr lang="en-IN" sz="1600" dirty="0">
                <a:latin typeface="Comic Sans MS" panose="030F0702030302020204" pitchFamily="66" charset="0"/>
              </a:rPr>
              <a:t>(</a:t>
            </a:r>
            <a:r>
              <a:rPr lang="en-IN" sz="1600" dirty="0" err="1">
                <a:latin typeface="Comic Sans MS" panose="030F0702030302020204" pitchFamily="66" charset="0"/>
              </a:rPr>
              <a:t>str_to_date</a:t>
            </a:r>
            <a:r>
              <a:rPr lang="en-IN" sz="1600" dirty="0">
                <a:latin typeface="Comic Sans MS" panose="030F0702030302020204" pitchFamily="66" charset="0"/>
              </a:rPr>
              <a:t>(date, "%d-%m-%y"))</a:t>
            </a:r>
          </a:p>
          <a:p>
            <a:r>
              <a:rPr lang="en-IN" sz="1600" dirty="0">
                <a:latin typeface="Comic Sans MS" panose="030F0702030302020204" pitchFamily="66" charset="0"/>
              </a:rPr>
              <a:t> as </a:t>
            </a:r>
            <a:r>
              <a:rPr lang="en-IN" sz="1600" dirty="0" err="1">
                <a:latin typeface="Comic Sans MS" panose="030F0702030302020204" pitchFamily="66" charset="0"/>
              </a:rPr>
              <a:t>Day_of_week</a:t>
            </a:r>
            <a:r>
              <a:rPr lang="en-IN" sz="1600" dirty="0">
                <a:latin typeface="Comic Sans MS" panose="030F0702030302020204" pitchFamily="66" charset="0"/>
              </a:rPr>
              <a:t>,</a:t>
            </a:r>
          </a:p>
          <a:p>
            <a:r>
              <a:rPr lang="en-IN" sz="1600" dirty="0">
                <a:latin typeface="Comic Sans MS" panose="030F0702030302020204" pitchFamily="66" charset="0"/>
              </a:rPr>
              <a:t>sum(total) as </a:t>
            </a:r>
            <a:r>
              <a:rPr lang="en-IN" sz="1600" dirty="0" err="1">
                <a:latin typeface="Comic Sans MS" panose="030F0702030302020204" pitchFamily="66" charset="0"/>
              </a:rPr>
              <a:t>total_sales</a:t>
            </a:r>
            <a:r>
              <a:rPr lang="en-IN" sz="1600" dirty="0">
                <a:latin typeface="Comic Sans MS" panose="030F0702030302020204" pitchFamily="66" charset="0"/>
              </a:rPr>
              <a:t> </a:t>
            </a:r>
          </a:p>
          <a:p>
            <a:r>
              <a:rPr lang="en-IN" sz="1600" dirty="0">
                <a:latin typeface="Comic Sans MS" panose="030F0702030302020204" pitchFamily="66" charset="0"/>
              </a:rPr>
              <a:t>from </a:t>
            </a:r>
            <a:r>
              <a:rPr lang="en-IN" sz="1600" dirty="0" err="1">
                <a:latin typeface="Comic Sans MS" panose="030F0702030302020204" pitchFamily="66" charset="0"/>
              </a:rPr>
              <a:t>walmartsales</a:t>
            </a:r>
            <a:endParaRPr lang="en-IN" sz="1600" dirty="0">
              <a:latin typeface="Comic Sans MS" panose="030F0702030302020204" pitchFamily="66" charset="0"/>
            </a:endParaRPr>
          </a:p>
          <a:p>
            <a:r>
              <a:rPr lang="en-IN" sz="1600" dirty="0">
                <a:latin typeface="Comic Sans MS" panose="030F0702030302020204" pitchFamily="66" charset="0"/>
              </a:rPr>
              <a:t>group by </a:t>
            </a:r>
            <a:r>
              <a:rPr lang="en-IN" sz="1600" dirty="0" err="1">
                <a:latin typeface="Comic Sans MS" panose="030F0702030302020204" pitchFamily="66" charset="0"/>
              </a:rPr>
              <a:t>Day_of_week</a:t>
            </a:r>
            <a:endParaRPr lang="en-IN" sz="1600" dirty="0">
              <a:latin typeface="Comic Sans MS" panose="030F0702030302020204" pitchFamily="66" charset="0"/>
            </a:endParaRPr>
          </a:p>
          <a:p>
            <a:r>
              <a:rPr lang="en-IN" sz="1600" dirty="0">
                <a:latin typeface="Comic Sans MS" panose="030F0702030302020204" pitchFamily="66" charset="0"/>
              </a:rPr>
              <a:t>order by field(Day_of_week,"Monday","Tuesday","Wednesday","Thursday","Friday","Saturday","Sunday");</a:t>
            </a:r>
          </a:p>
        </p:txBody>
      </p:sp>
      <p:graphicFrame>
        <p:nvGraphicFramePr>
          <p:cNvPr id="6" name="Table 5">
            <a:extLst>
              <a:ext uri="{FF2B5EF4-FFF2-40B4-BE49-F238E27FC236}">
                <a16:creationId xmlns:a16="http://schemas.microsoft.com/office/drawing/2014/main" id="{02BBBD2A-F744-2EA2-5F1D-9889FA98A9DB}"/>
              </a:ext>
            </a:extLst>
          </p:cNvPr>
          <p:cNvGraphicFramePr>
            <a:graphicFrameLocks noGrp="1"/>
          </p:cNvGraphicFramePr>
          <p:nvPr>
            <p:extLst>
              <p:ext uri="{D42A27DB-BD31-4B8C-83A1-F6EECF244321}">
                <p14:modId xmlns:p14="http://schemas.microsoft.com/office/powerpoint/2010/main" val="239718018"/>
              </p:ext>
            </p:extLst>
          </p:nvPr>
        </p:nvGraphicFramePr>
        <p:xfrm>
          <a:off x="6840070" y="1658471"/>
          <a:ext cx="4742330" cy="4141688"/>
        </p:xfrm>
        <a:graphic>
          <a:graphicData uri="http://schemas.openxmlformats.org/drawingml/2006/table">
            <a:tbl>
              <a:tblPr firstRow="1" bandRow="1">
                <a:tableStyleId>{5C22544A-7EE6-4342-B048-85BDC9FD1C3A}</a:tableStyleId>
              </a:tblPr>
              <a:tblGrid>
                <a:gridCol w="2371165">
                  <a:extLst>
                    <a:ext uri="{9D8B030D-6E8A-4147-A177-3AD203B41FA5}">
                      <a16:colId xmlns:a16="http://schemas.microsoft.com/office/drawing/2014/main" val="3095448092"/>
                    </a:ext>
                  </a:extLst>
                </a:gridCol>
                <a:gridCol w="2371165">
                  <a:extLst>
                    <a:ext uri="{9D8B030D-6E8A-4147-A177-3AD203B41FA5}">
                      <a16:colId xmlns:a16="http://schemas.microsoft.com/office/drawing/2014/main" val="1524699099"/>
                    </a:ext>
                  </a:extLst>
                </a:gridCol>
              </a:tblGrid>
              <a:tr h="517711">
                <a:tc>
                  <a:txBody>
                    <a:bodyPr/>
                    <a:lstStyle/>
                    <a:p>
                      <a:pPr algn="ctr"/>
                      <a:r>
                        <a:rPr lang="en-IN" dirty="0" err="1"/>
                        <a:t>Day_of_week</a:t>
                      </a:r>
                      <a:endParaRPr lang="en-IN" dirty="0"/>
                    </a:p>
                  </a:txBody>
                  <a:tcPr/>
                </a:tc>
                <a:tc>
                  <a:txBody>
                    <a:bodyPr/>
                    <a:lstStyle/>
                    <a:p>
                      <a:pPr algn="ctr"/>
                      <a:r>
                        <a:rPr lang="en-IN" dirty="0" err="1"/>
                        <a:t>Total_sales</a:t>
                      </a:r>
                      <a:endParaRPr lang="en-IN" dirty="0"/>
                    </a:p>
                  </a:txBody>
                  <a:tcPr/>
                </a:tc>
                <a:extLst>
                  <a:ext uri="{0D108BD9-81ED-4DB2-BD59-A6C34878D82A}">
                    <a16:rowId xmlns:a16="http://schemas.microsoft.com/office/drawing/2014/main" val="2474850654"/>
                  </a:ext>
                </a:extLst>
              </a:tr>
              <a:tr h="517711">
                <a:tc>
                  <a:txBody>
                    <a:bodyPr/>
                    <a:lstStyle/>
                    <a:p>
                      <a:pPr algn="ctr"/>
                      <a:r>
                        <a:rPr lang="en-IN" dirty="0"/>
                        <a:t>Monday</a:t>
                      </a:r>
                    </a:p>
                  </a:txBody>
                  <a:tcPr anchor="ctr"/>
                </a:tc>
                <a:tc>
                  <a:txBody>
                    <a:bodyPr/>
                    <a:lstStyle/>
                    <a:p>
                      <a:pPr algn="ctr"/>
                      <a:r>
                        <a:rPr lang="en-IN" dirty="0"/>
                        <a:t>56758.6634944</a:t>
                      </a:r>
                    </a:p>
                  </a:txBody>
                  <a:tcPr anchor="ctr"/>
                </a:tc>
                <a:extLst>
                  <a:ext uri="{0D108BD9-81ED-4DB2-BD59-A6C34878D82A}">
                    <a16:rowId xmlns:a16="http://schemas.microsoft.com/office/drawing/2014/main" val="159586083"/>
                  </a:ext>
                </a:extLst>
              </a:tr>
              <a:tr h="517711">
                <a:tc>
                  <a:txBody>
                    <a:bodyPr/>
                    <a:lstStyle/>
                    <a:p>
                      <a:pPr algn="ctr"/>
                      <a:r>
                        <a:rPr lang="en-IN" dirty="0"/>
                        <a:t>Tuesday</a:t>
                      </a:r>
                    </a:p>
                  </a:txBody>
                  <a:tcPr anchor="ctr"/>
                </a:tc>
                <a:tc>
                  <a:txBody>
                    <a:bodyPr/>
                    <a:lstStyle/>
                    <a:p>
                      <a:pPr algn="ctr"/>
                      <a:r>
                        <a:rPr lang="en-IN" dirty="0"/>
                        <a:t>40947.7424986</a:t>
                      </a:r>
                    </a:p>
                  </a:txBody>
                  <a:tcPr anchor="ctr"/>
                </a:tc>
                <a:extLst>
                  <a:ext uri="{0D108BD9-81ED-4DB2-BD59-A6C34878D82A}">
                    <a16:rowId xmlns:a16="http://schemas.microsoft.com/office/drawing/2014/main" val="2951361546"/>
                  </a:ext>
                </a:extLst>
              </a:tr>
              <a:tr h="517711">
                <a:tc>
                  <a:txBody>
                    <a:bodyPr/>
                    <a:lstStyle/>
                    <a:p>
                      <a:pPr algn="ctr"/>
                      <a:r>
                        <a:rPr lang="en-IN" dirty="0"/>
                        <a:t>Wednesday</a:t>
                      </a:r>
                    </a:p>
                  </a:txBody>
                  <a:tcPr anchor="ctr"/>
                </a:tc>
                <a:tc>
                  <a:txBody>
                    <a:bodyPr/>
                    <a:lstStyle/>
                    <a:p>
                      <a:pPr algn="ctr"/>
                      <a:r>
                        <a:rPr lang="en-IN" dirty="0"/>
                        <a:t>44292.40201</a:t>
                      </a:r>
                    </a:p>
                  </a:txBody>
                  <a:tcPr anchor="ctr"/>
                </a:tc>
                <a:extLst>
                  <a:ext uri="{0D108BD9-81ED-4DB2-BD59-A6C34878D82A}">
                    <a16:rowId xmlns:a16="http://schemas.microsoft.com/office/drawing/2014/main" val="3476557793"/>
                  </a:ext>
                </a:extLst>
              </a:tr>
              <a:tr h="517711">
                <a:tc>
                  <a:txBody>
                    <a:bodyPr/>
                    <a:lstStyle/>
                    <a:p>
                      <a:pPr algn="ctr"/>
                      <a:r>
                        <a:rPr lang="en-IN" dirty="0"/>
                        <a:t>Thursday</a:t>
                      </a:r>
                    </a:p>
                  </a:txBody>
                  <a:tcPr anchor="ctr"/>
                </a:tc>
                <a:tc>
                  <a:txBody>
                    <a:bodyPr/>
                    <a:lstStyle/>
                    <a:p>
                      <a:pPr algn="ctr"/>
                      <a:r>
                        <a:rPr lang="en-IN" dirty="0"/>
                        <a:t>47825.242502</a:t>
                      </a:r>
                    </a:p>
                  </a:txBody>
                  <a:tcPr anchor="ctr"/>
                </a:tc>
                <a:extLst>
                  <a:ext uri="{0D108BD9-81ED-4DB2-BD59-A6C34878D82A}">
                    <a16:rowId xmlns:a16="http://schemas.microsoft.com/office/drawing/2014/main" val="1822264422"/>
                  </a:ext>
                </a:extLst>
              </a:tr>
              <a:tr h="517711">
                <a:tc>
                  <a:txBody>
                    <a:bodyPr/>
                    <a:lstStyle/>
                    <a:p>
                      <a:pPr algn="ctr"/>
                      <a:r>
                        <a:rPr lang="en-IN" dirty="0"/>
                        <a:t>Friday</a:t>
                      </a:r>
                    </a:p>
                  </a:txBody>
                  <a:tcPr anchor="ctr"/>
                </a:tc>
                <a:tc>
                  <a:txBody>
                    <a:bodyPr/>
                    <a:lstStyle/>
                    <a:p>
                      <a:pPr algn="ctr"/>
                      <a:r>
                        <a:rPr lang="en-IN" dirty="0"/>
                        <a:t>46106.6654996</a:t>
                      </a:r>
                    </a:p>
                  </a:txBody>
                  <a:tcPr anchor="ctr"/>
                </a:tc>
                <a:extLst>
                  <a:ext uri="{0D108BD9-81ED-4DB2-BD59-A6C34878D82A}">
                    <a16:rowId xmlns:a16="http://schemas.microsoft.com/office/drawing/2014/main" val="2771006330"/>
                  </a:ext>
                </a:extLst>
              </a:tr>
              <a:tr h="517711">
                <a:tc>
                  <a:txBody>
                    <a:bodyPr/>
                    <a:lstStyle/>
                    <a:p>
                      <a:pPr algn="ctr"/>
                      <a:r>
                        <a:rPr lang="en-IN" dirty="0"/>
                        <a:t>Saturday</a:t>
                      </a:r>
                    </a:p>
                  </a:txBody>
                  <a:tcPr anchor="ctr"/>
                </a:tc>
                <a:tc>
                  <a:txBody>
                    <a:bodyPr/>
                    <a:lstStyle/>
                    <a:p>
                      <a:pPr algn="ctr"/>
                      <a:r>
                        <a:rPr lang="en-IN" dirty="0"/>
                        <a:t>40781.5905006</a:t>
                      </a:r>
                    </a:p>
                  </a:txBody>
                  <a:tcPr anchor="ctr"/>
                </a:tc>
                <a:extLst>
                  <a:ext uri="{0D108BD9-81ED-4DB2-BD59-A6C34878D82A}">
                    <a16:rowId xmlns:a16="http://schemas.microsoft.com/office/drawing/2014/main" val="2843122046"/>
                  </a:ext>
                </a:extLst>
              </a:tr>
              <a:tr h="517711">
                <a:tc>
                  <a:txBody>
                    <a:bodyPr/>
                    <a:lstStyle/>
                    <a:p>
                      <a:pPr algn="ctr"/>
                      <a:r>
                        <a:rPr lang="en-IN" dirty="0"/>
                        <a:t>Sunday</a:t>
                      </a:r>
                    </a:p>
                  </a:txBody>
                  <a:tcPr anchor="ctr"/>
                </a:tc>
                <a:tc>
                  <a:txBody>
                    <a:bodyPr/>
                    <a:lstStyle/>
                    <a:p>
                      <a:pPr algn="ctr"/>
                      <a:r>
                        <a:rPr lang="en-IN" dirty="0"/>
                        <a:t>46254.4425001</a:t>
                      </a:r>
                    </a:p>
                  </a:txBody>
                  <a:tcPr anchor="ctr"/>
                </a:tc>
                <a:extLst>
                  <a:ext uri="{0D108BD9-81ED-4DB2-BD59-A6C34878D82A}">
                    <a16:rowId xmlns:a16="http://schemas.microsoft.com/office/drawing/2014/main" val="4210428895"/>
                  </a:ext>
                </a:extLst>
              </a:tr>
            </a:tbl>
          </a:graphicData>
        </a:graphic>
      </p:graphicFrame>
    </p:spTree>
    <p:extLst>
      <p:ext uri="{BB962C8B-B14F-4D97-AF65-F5344CB8AC3E}">
        <p14:creationId xmlns:p14="http://schemas.microsoft.com/office/powerpoint/2010/main" val="2198919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Woman carrying briefcase heading down road">
            <a:extLst>
              <a:ext uri="{FF2B5EF4-FFF2-40B4-BE49-F238E27FC236}">
                <a16:creationId xmlns:a16="http://schemas.microsoft.com/office/drawing/2014/main" id="{6BE62510-A175-9D47-9EDF-D9FB6C162CE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0" y="10"/>
            <a:ext cx="12191980" cy="6859300"/>
          </a:xfrm>
          <a:prstGeom prst="rect">
            <a:avLst/>
          </a:prstGeom>
        </p:spPr>
      </p:pic>
      <p:sp>
        <p:nvSpPr>
          <p:cNvPr id="11" name="Rectangle 10">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15"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A5C93519-6B29-1346-9FCB-0835B80531A4}"/>
              </a:ext>
            </a:extLst>
          </p:cNvPr>
          <p:cNvSpPr>
            <a:spLocks noGrp="1"/>
          </p:cNvSpPr>
          <p:nvPr>
            <p:ph type="ctrTitle"/>
          </p:nvPr>
        </p:nvSpPr>
        <p:spPr>
          <a:xfrm>
            <a:off x="1915128" y="1788454"/>
            <a:ext cx="8361229" cy="2098226"/>
          </a:xfrm>
        </p:spPr>
        <p:txBody>
          <a:bodyPr>
            <a:normAutofit/>
          </a:bodyPr>
          <a:lstStyle/>
          <a:p>
            <a:r>
              <a:rPr lang="en-US" dirty="0">
                <a:solidFill>
                  <a:schemeClr val="bg2"/>
                </a:solidFill>
              </a:rPr>
              <a:t>Thank you</a:t>
            </a:r>
          </a:p>
        </p:txBody>
      </p:sp>
      <p:sp>
        <p:nvSpPr>
          <p:cNvPr id="3" name="Subtitle 2">
            <a:extLst>
              <a:ext uri="{FF2B5EF4-FFF2-40B4-BE49-F238E27FC236}">
                <a16:creationId xmlns:a16="http://schemas.microsoft.com/office/drawing/2014/main" id="{D698B4E1-5F4F-8E4F-97D2-0176CBCC4A51}"/>
              </a:ext>
            </a:extLst>
          </p:cNvPr>
          <p:cNvSpPr>
            <a:spLocks noGrp="1"/>
          </p:cNvSpPr>
          <p:nvPr>
            <p:ph type="subTitle" idx="1"/>
          </p:nvPr>
        </p:nvSpPr>
        <p:spPr>
          <a:xfrm>
            <a:off x="2679906" y="3956279"/>
            <a:ext cx="6831673" cy="1086237"/>
          </a:xfrm>
        </p:spPr>
        <p:txBody>
          <a:bodyPr>
            <a:normAutofit/>
          </a:bodyPr>
          <a:lstStyle/>
          <a:p>
            <a:r>
              <a:rPr lang="en-US" dirty="0">
                <a:solidFill>
                  <a:schemeClr val="bg2"/>
                </a:solidFill>
              </a:rPr>
              <a:t>PRESENTED BY - PRASHANT KUMAR JHA</a:t>
            </a:r>
          </a:p>
        </p:txBody>
      </p:sp>
    </p:spTree>
    <p:extLst>
      <p:ext uri="{BB962C8B-B14F-4D97-AF65-F5344CB8AC3E}">
        <p14:creationId xmlns:p14="http://schemas.microsoft.com/office/powerpoint/2010/main" val="1799120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0E807223-DF88-4D6D-970E-08919E5E02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2" name="Rectangle 91">
            <a:extLst>
              <a:ext uri="{FF2B5EF4-FFF2-40B4-BE49-F238E27FC236}">
                <a16:creationId xmlns:a16="http://schemas.microsoft.com/office/drawing/2014/main" id="{83B91B61-BFCA-4647-957E-A8269BE46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Content Placeholder 14" descr="Person laying down on a laptop">
            <a:extLst>
              <a:ext uri="{FF2B5EF4-FFF2-40B4-BE49-F238E27FC236}">
                <a16:creationId xmlns:a16="http://schemas.microsoft.com/office/drawing/2014/main" id="{C7F36DA5-3286-4EAB-8CE6-344245727B63}"/>
              </a:ext>
            </a:extLst>
          </p:cNvPr>
          <p:cNvPicPr>
            <a:picLocks noGrp="1" noChangeAspect="1"/>
          </p:cNvPicPr>
          <p:nvPr>
            <p:ph sz="half" idx="1"/>
          </p:nvPr>
        </p:nvPicPr>
        <p:blipFill rotWithShape="1">
          <a:blip r:embed="rId3" cstate="print">
            <a:extLst>
              <a:ext uri="{28A0092B-C50C-407E-A947-70E740481C1C}">
                <a14:useLocalDpi xmlns:a14="http://schemas.microsoft.com/office/drawing/2010/main"/>
              </a:ext>
            </a:extLst>
          </a:blip>
          <a:srcRect t="36" r="-1" b="-1"/>
          <a:stretch/>
        </p:blipFill>
        <p:spPr>
          <a:xfrm>
            <a:off x="-1" y="10"/>
            <a:ext cx="4373546" cy="6857990"/>
          </a:xfrm>
          <a:prstGeom prst="rect">
            <a:avLst/>
          </a:prstGeom>
        </p:spPr>
      </p:pic>
      <p:sp>
        <p:nvSpPr>
          <p:cNvPr id="94" name="Rectangle 93">
            <a:extLst>
              <a:ext uri="{FF2B5EF4-FFF2-40B4-BE49-F238E27FC236}">
                <a16:creationId xmlns:a16="http://schemas.microsoft.com/office/drawing/2014/main" id="{92D1D7C6-1C89-420C-8D35-483654167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Content Placeholder 6">
            <a:extLst>
              <a:ext uri="{FF2B5EF4-FFF2-40B4-BE49-F238E27FC236}">
                <a16:creationId xmlns:a16="http://schemas.microsoft.com/office/drawing/2014/main" id="{031812E5-41C2-7C7E-F05B-19AC5802659F}"/>
              </a:ext>
            </a:extLst>
          </p:cNvPr>
          <p:cNvSpPr>
            <a:spLocks noGrp="1"/>
          </p:cNvSpPr>
          <p:nvPr>
            <p:ph sz="half" idx="2"/>
          </p:nvPr>
        </p:nvSpPr>
        <p:spPr>
          <a:xfrm>
            <a:off x="5213364" y="1891554"/>
            <a:ext cx="6395929" cy="2250140"/>
          </a:xfrm>
        </p:spPr>
        <p:txBody>
          <a:bodyPr/>
          <a:lstStyle/>
          <a:p>
            <a:pPr marL="0" indent="0">
              <a:buNone/>
            </a:pPr>
            <a:r>
              <a:rPr lang="en-US" sz="1800" dirty="0">
                <a:solidFill>
                  <a:srgbClr val="000000"/>
                </a:solidFill>
                <a:effectLst/>
                <a:latin typeface="Comic Sans MS" panose="030F0702030302020204" pitchFamily="66" charset="0"/>
              </a:rPr>
              <a:t>Walmart, a major retail chain, operates across several cities, offering a wide range of products. The dataset provided contains detailed transaction data, including customer demographics, product lines, sales figures, and payment methods. This project will use advanced SQL techniques to uncover actionable insights into sales performance, customer behavior, and operational efficiencies. </a:t>
            </a:r>
            <a:endParaRPr lang="en-IN" dirty="0">
              <a:latin typeface="Comic Sans MS" panose="030F0702030302020204" pitchFamily="66" charset="0"/>
            </a:endParaRPr>
          </a:p>
        </p:txBody>
      </p:sp>
      <p:sp>
        <p:nvSpPr>
          <p:cNvPr id="9" name="Title 8">
            <a:extLst>
              <a:ext uri="{FF2B5EF4-FFF2-40B4-BE49-F238E27FC236}">
                <a16:creationId xmlns:a16="http://schemas.microsoft.com/office/drawing/2014/main" id="{4EBF2EFB-18B8-F1D1-4027-6720916D6196}"/>
              </a:ext>
            </a:extLst>
          </p:cNvPr>
          <p:cNvSpPr>
            <a:spLocks noGrp="1"/>
          </p:cNvSpPr>
          <p:nvPr>
            <p:ph type="title"/>
          </p:nvPr>
        </p:nvSpPr>
        <p:spPr>
          <a:xfrm>
            <a:off x="5576047" y="833718"/>
            <a:ext cx="4661647" cy="815788"/>
          </a:xfrm>
        </p:spPr>
        <p:txBody>
          <a:bodyPr>
            <a:normAutofit/>
          </a:bodyPr>
          <a:lstStyle/>
          <a:p>
            <a:r>
              <a:rPr lang="en-IN" sz="2800" b="1" u="sng" dirty="0"/>
              <a:t>WALMART STORES OVERVIEW</a:t>
            </a:r>
          </a:p>
        </p:txBody>
      </p:sp>
    </p:spTree>
    <p:extLst>
      <p:ext uri="{BB962C8B-B14F-4D97-AF65-F5344CB8AC3E}">
        <p14:creationId xmlns:p14="http://schemas.microsoft.com/office/powerpoint/2010/main" val="107679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9DB74EB-2A7D-443D-B969-8BF48F993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19036E77-5F7B-494E-A117-FEA947B35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ontent Placeholder 3">
            <a:extLst>
              <a:ext uri="{FF2B5EF4-FFF2-40B4-BE49-F238E27FC236}">
                <a16:creationId xmlns:a16="http://schemas.microsoft.com/office/drawing/2014/main" id="{2D1042BF-9085-F054-659B-457F0337B46B}"/>
              </a:ext>
            </a:extLst>
          </p:cNvPr>
          <p:cNvSpPr>
            <a:spLocks noGrp="1"/>
          </p:cNvSpPr>
          <p:nvPr>
            <p:ph idx="1"/>
          </p:nvPr>
        </p:nvSpPr>
        <p:spPr>
          <a:xfrm>
            <a:off x="1371599" y="842683"/>
            <a:ext cx="4123765" cy="905435"/>
          </a:xfrm>
        </p:spPr>
        <p:txBody>
          <a:bodyPr>
            <a:normAutofit/>
          </a:bodyPr>
          <a:lstStyle/>
          <a:p>
            <a:pPr marL="0" indent="0" algn="ctr">
              <a:buNone/>
            </a:pPr>
            <a:r>
              <a:rPr lang="en-IN" sz="3200" b="1" u="sng" dirty="0"/>
              <a:t>BUSINESS PROBLEM</a:t>
            </a:r>
          </a:p>
        </p:txBody>
      </p:sp>
      <p:sp>
        <p:nvSpPr>
          <p:cNvPr id="6" name="TextBox 5">
            <a:extLst>
              <a:ext uri="{FF2B5EF4-FFF2-40B4-BE49-F238E27FC236}">
                <a16:creationId xmlns:a16="http://schemas.microsoft.com/office/drawing/2014/main" id="{B0EBCD03-6714-4D88-7851-99726B9379A4}"/>
              </a:ext>
            </a:extLst>
          </p:cNvPr>
          <p:cNvSpPr txBox="1"/>
          <p:nvPr/>
        </p:nvSpPr>
        <p:spPr>
          <a:xfrm>
            <a:off x="502024" y="2136339"/>
            <a:ext cx="6427694" cy="2031325"/>
          </a:xfrm>
          <a:prstGeom prst="rect">
            <a:avLst/>
          </a:prstGeom>
          <a:noFill/>
        </p:spPr>
        <p:txBody>
          <a:bodyPr wrap="square">
            <a:spAutoFit/>
          </a:bodyPr>
          <a:lstStyle/>
          <a:p>
            <a:r>
              <a:rPr lang="en-US" sz="1800" dirty="0">
                <a:effectLst/>
                <a:latin typeface="Comic Sans MS" panose="030F0702030302020204" pitchFamily="66" charset="0"/>
              </a:rPr>
              <a:t>Walmart wants to optimize its sales strategies by analyzing historical transaction data across branches, customer types, payment methods, and product lines. To achieve this, advanced MySQL queries will be employed to answer challenging business questions related to sales performance , customer segmentation, and product trends. </a:t>
            </a:r>
            <a:endParaRPr lang="en-IN" dirty="0">
              <a:latin typeface="Comic Sans MS" panose="030F0702030302020204" pitchFamily="66" charset="0"/>
            </a:endParaRPr>
          </a:p>
        </p:txBody>
      </p:sp>
      <p:pic>
        <p:nvPicPr>
          <p:cNvPr id="8" name="Picture 7" descr="Person carrying rolling luggage">
            <a:extLst>
              <a:ext uri="{FF2B5EF4-FFF2-40B4-BE49-F238E27FC236}">
                <a16:creationId xmlns:a16="http://schemas.microsoft.com/office/drawing/2014/main" id="{3E07AA5F-8072-9541-85CB-0C9A4C1EBCD5}"/>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r="47" b="-2"/>
          <a:stretch/>
        </p:blipFill>
        <p:spPr>
          <a:xfrm>
            <a:off x="7712152" y="1613656"/>
            <a:ext cx="4379956" cy="3428990"/>
          </a:xfrm>
          <a:prstGeom prst="rect">
            <a:avLst/>
          </a:prstGeom>
        </p:spPr>
      </p:pic>
    </p:spTree>
    <p:extLst>
      <p:ext uri="{BB962C8B-B14F-4D97-AF65-F5344CB8AC3E}">
        <p14:creationId xmlns:p14="http://schemas.microsoft.com/office/powerpoint/2010/main" val="374513655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D8324-03C6-BE90-A81B-CDA8A18B25E8}"/>
              </a:ext>
            </a:extLst>
          </p:cNvPr>
          <p:cNvSpPr>
            <a:spLocks noGrp="1"/>
          </p:cNvSpPr>
          <p:nvPr>
            <p:ph type="title"/>
          </p:nvPr>
        </p:nvSpPr>
        <p:spPr/>
        <p:txBody>
          <a:bodyPr/>
          <a:lstStyle/>
          <a:p>
            <a:pPr algn="ctr"/>
            <a:r>
              <a:rPr lang="en-US" sz="1800" b="1" u="sng" dirty="0">
                <a:solidFill>
                  <a:srgbClr val="000000"/>
                </a:solidFill>
                <a:latin typeface="Arial" panose="020B0604020202020204" pitchFamily="34" charset="0"/>
              </a:rPr>
              <a:t>TASK-1</a:t>
            </a:r>
            <a:br>
              <a:rPr lang="en-US" sz="1800" b="1" dirty="0">
                <a:solidFill>
                  <a:srgbClr val="000000"/>
                </a:solidFill>
                <a:latin typeface="Arial" panose="020B0604020202020204" pitchFamily="34" charset="0"/>
              </a:rPr>
            </a:br>
            <a:r>
              <a:rPr lang="en-US" sz="1800" b="1" dirty="0">
                <a:solidFill>
                  <a:srgbClr val="000000"/>
                </a:solidFill>
                <a:latin typeface="Arial" panose="020B0604020202020204" pitchFamily="34" charset="0"/>
              </a:rPr>
              <a:t>W</a:t>
            </a:r>
            <a:r>
              <a:rPr lang="en-US" sz="1800" b="1" dirty="0">
                <a:solidFill>
                  <a:srgbClr val="000000"/>
                </a:solidFill>
                <a:effectLst/>
                <a:latin typeface="Arial" panose="020B0604020202020204" pitchFamily="34" charset="0"/>
              </a:rPr>
              <a:t>almart wants to identify which branch has exhibited the highest sales growth over time Analyze the total sales for each branch and compare the growth rate across months to find the top performer</a:t>
            </a:r>
            <a:endParaRPr lang="en-IN" b="1" dirty="0"/>
          </a:p>
        </p:txBody>
      </p:sp>
      <p:sp>
        <p:nvSpPr>
          <p:cNvPr id="3" name="Content Placeholder 2">
            <a:extLst>
              <a:ext uri="{FF2B5EF4-FFF2-40B4-BE49-F238E27FC236}">
                <a16:creationId xmlns:a16="http://schemas.microsoft.com/office/drawing/2014/main" id="{A9F6177A-1915-FD16-A3AE-F1F34B0874B9}"/>
              </a:ext>
            </a:extLst>
          </p:cNvPr>
          <p:cNvSpPr>
            <a:spLocks noGrp="1"/>
          </p:cNvSpPr>
          <p:nvPr>
            <p:ph sz="half" idx="1"/>
          </p:nvPr>
        </p:nvSpPr>
        <p:spPr/>
        <p:txBody>
          <a:bodyPr>
            <a:normAutofit/>
          </a:bodyPr>
          <a:lstStyle/>
          <a:p>
            <a:pPr marL="0" indent="0">
              <a:buNone/>
            </a:pPr>
            <a:r>
              <a:rPr lang="en-US" dirty="0">
                <a:latin typeface="Comic Sans MS" panose="030F0702030302020204" pitchFamily="66" charset="0"/>
              </a:rPr>
              <a:t>                 </a:t>
            </a:r>
            <a:r>
              <a:rPr lang="en-US" u="sng" dirty="0">
                <a:latin typeface="Comic Sans MS" panose="030F0702030302020204" pitchFamily="66" charset="0"/>
              </a:rPr>
              <a:t>SQL QUERY</a:t>
            </a:r>
          </a:p>
          <a:p>
            <a:pPr marL="0" indent="0">
              <a:lnSpc>
                <a:spcPct val="100000"/>
              </a:lnSpc>
              <a:buNone/>
            </a:pPr>
            <a:r>
              <a:rPr lang="en-US" sz="1600" dirty="0">
                <a:latin typeface="Comic Sans MS" panose="030F0702030302020204" pitchFamily="66" charset="0"/>
              </a:rPr>
              <a:t>with </a:t>
            </a:r>
          </a:p>
          <a:p>
            <a:pPr marL="0" indent="0">
              <a:lnSpc>
                <a:spcPct val="100000"/>
              </a:lnSpc>
              <a:buNone/>
            </a:pPr>
            <a:r>
              <a:rPr lang="en-US" sz="1600" dirty="0" err="1">
                <a:latin typeface="Comic Sans MS" panose="030F0702030302020204" pitchFamily="66" charset="0"/>
              </a:rPr>
              <a:t>Branchsales</a:t>
            </a:r>
            <a:r>
              <a:rPr lang="en-US" sz="1600" dirty="0">
                <a:latin typeface="Comic Sans MS" panose="030F0702030302020204" pitchFamily="66" charset="0"/>
              </a:rPr>
              <a:t> as (select branch , sum(total) as </a:t>
            </a:r>
            <a:r>
              <a:rPr lang="en-US" sz="1600" dirty="0" err="1">
                <a:latin typeface="Comic Sans MS" panose="030F0702030302020204" pitchFamily="66" charset="0"/>
              </a:rPr>
              <a:t>total_sales</a:t>
            </a:r>
            <a:r>
              <a:rPr lang="en-US" sz="1600" dirty="0">
                <a:latin typeface="Comic Sans MS" panose="030F0702030302020204" pitchFamily="66" charset="0"/>
              </a:rPr>
              <a:t> from </a:t>
            </a:r>
            <a:r>
              <a:rPr lang="en-US" sz="1600" dirty="0" err="1">
                <a:latin typeface="Comic Sans MS" panose="030F0702030302020204" pitchFamily="66" charset="0"/>
              </a:rPr>
              <a:t>walmartsales</a:t>
            </a:r>
            <a:r>
              <a:rPr lang="en-US" sz="1600" dirty="0">
                <a:latin typeface="Comic Sans MS" panose="030F0702030302020204" pitchFamily="66" charset="0"/>
              </a:rPr>
              <a:t> group by branch )select branch ,</a:t>
            </a:r>
            <a:r>
              <a:rPr lang="en-US" sz="1600" dirty="0" err="1">
                <a:latin typeface="Comic Sans MS" panose="030F0702030302020204" pitchFamily="66" charset="0"/>
              </a:rPr>
              <a:t>total_sales</a:t>
            </a:r>
            <a:r>
              <a:rPr lang="en-US" sz="1600" dirty="0">
                <a:latin typeface="Comic Sans MS" panose="030F0702030302020204" pitchFamily="66" charset="0"/>
              </a:rPr>
              <a:t> , lag(</a:t>
            </a:r>
            <a:r>
              <a:rPr lang="en-US" sz="1600" dirty="0" err="1">
                <a:latin typeface="Comic Sans MS" panose="030F0702030302020204" pitchFamily="66" charset="0"/>
              </a:rPr>
              <a:t>total_sales</a:t>
            </a:r>
            <a:r>
              <a:rPr lang="en-US" sz="1600" dirty="0">
                <a:latin typeface="Comic Sans MS" panose="030F0702030302020204" pitchFamily="66" charset="0"/>
              </a:rPr>
              <a:t>) over(order by </a:t>
            </a:r>
            <a:r>
              <a:rPr lang="en-US" sz="1600" dirty="0" err="1">
                <a:latin typeface="Comic Sans MS" panose="030F0702030302020204" pitchFamily="66" charset="0"/>
              </a:rPr>
              <a:t>total_sales</a:t>
            </a:r>
            <a:r>
              <a:rPr lang="en-US" sz="1600" dirty="0">
                <a:latin typeface="Comic Sans MS" panose="030F0702030302020204" pitchFamily="66" charset="0"/>
              </a:rPr>
              <a:t>) as </a:t>
            </a:r>
            <a:r>
              <a:rPr lang="en-US" sz="1600" dirty="0" err="1">
                <a:latin typeface="Comic Sans MS" panose="030F0702030302020204" pitchFamily="66" charset="0"/>
              </a:rPr>
              <a:t>prev_sales</a:t>
            </a:r>
            <a:r>
              <a:rPr lang="en-US" sz="1600" dirty="0">
                <a:latin typeface="Comic Sans MS" panose="030F0702030302020204" pitchFamily="66" charset="0"/>
              </a:rPr>
              <a:t>,(</a:t>
            </a:r>
            <a:r>
              <a:rPr lang="en-US" sz="1600" dirty="0" err="1">
                <a:latin typeface="Comic Sans MS" panose="030F0702030302020204" pitchFamily="66" charset="0"/>
              </a:rPr>
              <a:t>total_sales</a:t>
            </a:r>
            <a:r>
              <a:rPr lang="en-US" sz="1600" dirty="0">
                <a:latin typeface="Comic Sans MS" panose="030F0702030302020204" pitchFamily="66" charset="0"/>
              </a:rPr>
              <a:t>-lag(</a:t>
            </a:r>
            <a:r>
              <a:rPr lang="en-US" sz="1600" dirty="0" err="1">
                <a:latin typeface="Comic Sans MS" panose="030F0702030302020204" pitchFamily="66" charset="0"/>
              </a:rPr>
              <a:t>total_sales</a:t>
            </a:r>
            <a:r>
              <a:rPr lang="en-US" sz="1600" dirty="0">
                <a:latin typeface="Comic Sans MS" panose="030F0702030302020204" pitchFamily="66" charset="0"/>
              </a:rPr>
              <a:t>) over(order by </a:t>
            </a:r>
            <a:r>
              <a:rPr lang="en-US" sz="1600" dirty="0" err="1">
                <a:latin typeface="Comic Sans MS" panose="030F0702030302020204" pitchFamily="66" charset="0"/>
              </a:rPr>
              <a:t>total_sales</a:t>
            </a:r>
            <a:r>
              <a:rPr lang="en-US" sz="1600" dirty="0">
                <a:latin typeface="Comic Sans MS" panose="030F0702030302020204" pitchFamily="66" charset="0"/>
              </a:rPr>
              <a:t>))/(lag(</a:t>
            </a:r>
            <a:r>
              <a:rPr lang="en-US" sz="1600" dirty="0" err="1">
                <a:latin typeface="Comic Sans MS" panose="030F0702030302020204" pitchFamily="66" charset="0"/>
              </a:rPr>
              <a:t>total_sales</a:t>
            </a:r>
            <a:r>
              <a:rPr lang="en-US" sz="1600" dirty="0">
                <a:latin typeface="Comic Sans MS" panose="030F0702030302020204" pitchFamily="66" charset="0"/>
              </a:rPr>
              <a:t>) over(order by </a:t>
            </a:r>
            <a:r>
              <a:rPr lang="en-US" sz="1600" dirty="0" err="1">
                <a:latin typeface="Comic Sans MS" panose="030F0702030302020204" pitchFamily="66" charset="0"/>
              </a:rPr>
              <a:t>total_sales</a:t>
            </a:r>
            <a:r>
              <a:rPr lang="en-US" sz="1600" dirty="0">
                <a:latin typeface="Comic Sans MS" panose="030F0702030302020204" pitchFamily="66" charset="0"/>
              </a:rPr>
              <a:t>)) * 100 as </a:t>
            </a:r>
            <a:r>
              <a:rPr lang="en-US" sz="1600" dirty="0" err="1">
                <a:latin typeface="Comic Sans MS" panose="030F0702030302020204" pitchFamily="66" charset="0"/>
              </a:rPr>
              <a:t>growth_rate</a:t>
            </a:r>
            <a:r>
              <a:rPr lang="en-US" sz="1600" dirty="0">
                <a:latin typeface="Comic Sans MS" panose="030F0702030302020204" pitchFamily="66" charset="0"/>
              </a:rPr>
              <a:t> </a:t>
            </a:r>
          </a:p>
          <a:p>
            <a:pPr marL="0" indent="0">
              <a:lnSpc>
                <a:spcPct val="100000"/>
              </a:lnSpc>
              <a:buNone/>
            </a:pPr>
            <a:r>
              <a:rPr lang="en-US" sz="1600" dirty="0">
                <a:latin typeface="Comic Sans MS" panose="030F0702030302020204" pitchFamily="66" charset="0"/>
              </a:rPr>
              <a:t>from </a:t>
            </a:r>
            <a:r>
              <a:rPr lang="en-US" sz="1600" dirty="0" err="1">
                <a:latin typeface="Comic Sans MS" panose="030F0702030302020204" pitchFamily="66" charset="0"/>
              </a:rPr>
              <a:t>branchsales</a:t>
            </a:r>
            <a:r>
              <a:rPr lang="en-US" sz="1600" dirty="0">
                <a:latin typeface="Comic Sans MS" panose="030F0702030302020204" pitchFamily="66" charset="0"/>
              </a:rPr>
              <a:t>;</a:t>
            </a:r>
            <a:endParaRPr lang="en-IN" sz="1600" dirty="0">
              <a:latin typeface="Comic Sans MS" panose="030F0702030302020204" pitchFamily="66" charset="0"/>
            </a:endParaRPr>
          </a:p>
        </p:txBody>
      </p:sp>
      <p:graphicFrame>
        <p:nvGraphicFramePr>
          <p:cNvPr id="8" name="Content Placeholder 7">
            <a:extLst>
              <a:ext uri="{FF2B5EF4-FFF2-40B4-BE49-F238E27FC236}">
                <a16:creationId xmlns:a16="http://schemas.microsoft.com/office/drawing/2014/main" id="{B0A769A7-0E63-0189-0ECE-CD556A1C4C91}"/>
              </a:ext>
            </a:extLst>
          </p:cNvPr>
          <p:cNvGraphicFramePr>
            <a:graphicFrameLocks noGrp="1"/>
          </p:cNvGraphicFramePr>
          <p:nvPr>
            <p:ph sz="half" idx="2"/>
            <p:extLst>
              <p:ext uri="{D42A27DB-BD31-4B8C-83A1-F6EECF244321}">
                <p14:modId xmlns:p14="http://schemas.microsoft.com/office/powerpoint/2010/main" val="2424759253"/>
              </p:ext>
            </p:extLst>
          </p:nvPr>
        </p:nvGraphicFramePr>
        <p:xfrm>
          <a:off x="6257365" y="2626659"/>
          <a:ext cx="5645799" cy="2581836"/>
        </p:xfrm>
        <a:graphic>
          <a:graphicData uri="http://schemas.openxmlformats.org/drawingml/2006/table">
            <a:tbl>
              <a:tblPr firstRow="1" bandRow="1">
                <a:tableStyleId>{5C22544A-7EE6-4342-B048-85BDC9FD1C3A}</a:tableStyleId>
              </a:tblPr>
              <a:tblGrid>
                <a:gridCol w="875030">
                  <a:extLst>
                    <a:ext uri="{9D8B030D-6E8A-4147-A177-3AD203B41FA5}">
                      <a16:colId xmlns:a16="http://schemas.microsoft.com/office/drawing/2014/main" val="4243694661"/>
                    </a:ext>
                  </a:extLst>
                </a:gridCol>
                <a:gridCol w="1496106">
                  <a:extLst>
                    <a:ext uri="{9D8B030D-6E8A-4147-A177-3AD203B41FA5}">
                      <a16:colId xmlns:a16="http://schemas.microsoft.com/office/drawing/2014/main" val="4203087097"/>
                    </a:ext>
                  </a:extLst>
                </a:gridCol>
                <a:gridCol w="1541841">
                  <a:extLst>
                    <a:ext uri="{9D8B030D-6E8A-4147-A177-3AD203B41FA5}">
                      <a16:colId xmlns:a16="http://schemas.microsoft.com/office/drawing/2014/main" val="1644393461"/>
                    </a:ext>
                  </a:extLst>
                </a:gridCol>
                <a:gridCol w="1732822">
                  <a:extLst>
                    <a:ext uri="{9D8B030D-6E8A-4147-A177-3AD203B41FA5}">
                      <a16:colId xmlns:a16="http://schemas.microsoft.com/office/drawing/2014/main" val="3424520306"/>
                    </a:ext>
                  </a:extLst>
                </a:gridCol>
              </a:tblGrid>
              <a:tr h="645459">
                <a:tc>
                  <a:txBody>
                    <a:bodyPr/>
                    <a:lstStyle/>
                    <a:p>
                      <a:r>
                        <a:rPr lang="en-IN" sz="1400" dirty="0"/>
                        <a:t>BRANCH</a:t>
                      </a:r>
                    </a:p>
                  </a:txBody>
                  <a:tcPr/>
                </a:tc>
                <a:tc>
                  <a:txBody>
                    <a:bodyPr/>
                    <a:lstStyle/>
                    <a:p>
                      <a:pPr algn="ctr"/>
                      <a:r>
                        <a:rPr lang="en-IN" sz="1600" dirty="0" err="1"/>
                        <a:t>Total_sales</a:t>
                      </a:r>
                      <a:endParaRPr lang="en-IN" sz="1600" dirty="0"/>
                    </a:p>
                  </a:txBody>
                  <a:tcPr/>
                </a:tc>
                <a:tc>
                  <a:txBody>
                    <a:bodyPr/>
                    <a:lstStyle/>
                    <a:p>
                      <a:pPr algn="ctr"/>
                      <a:r>
                        <a:rPr lang="en-IN" sz="1600" dirty="0" err="1"/>
                        <a:t>Prev_sales</a:t>
                      </a:r>
                      <a:endParaRPr lang="en-IN" sz="1600" dirty="0"/>
                    </a:p>
                  </a:txBody>
                  <a:tcPr/>
                </a:tc>
                <a:tc>
                  <a:txBody>
                    <a:bodyPr/>
                    <a:lstStyle/>
                    <a:p>
                      <a:pPr algn="ctr"/>
                      <a:r>
                        <a:rPr lang="en-IN" sz="1600" dirty="0" err="1"/>
                        <a:t>Growth_rate</a:t>
                      </a:r>
                      <a:endParaRPr lang="en-IN" sz="1600" dirty="0"/>
                    </a:p>
                  </a:txBody>
                  <a:tcPr/>
                </a:tc>
                <a:extLst>
                  <a:ext uri="{0D108BD9-81ED-4DB2-BD59-A6C34878D82A}">
                    <a16:rowId xmlns:a16="http://schemas.microsoft.com/office/drawing/2014/main" val="3868718612"/>
                  </a:ext>
                </a:extLst>
              </a:tr>
              <a:tr h="645459">
                <a:tc>
                  <a:txBody>
                    <a:bodyPr/>
                    <a:lstStyle/>
                    <a:p>
                      <a:pPr algn="ctr"/>
                      <a:r>
                        <a:rPr lang="en-IN" dirty="0"/>
                        <a:t>B</a:t>
                      </a:r>
                    </a:p>
                  </a:txBody>
                  <a:tcPr anchor="ctr"/>
                </a:tc>
                <a:tc>
                  <a:txBody>
                    <a:bodyPr/>
                    <a:lstStyle/>
                    <a:p>
                      <a:pPr algn="ctr"/>
                      <a:r>
                        <a:rPr lang="en-IN" sz="1100" b="0" dirty="0"/>
                        <a:t>106197.6716</a:t>
                      </a:r>
                      <a:endParaRPr lang="en-IN" sz="800" b="0" dirty="0"/>
                    </a:p>
                  </a:txBody>
                  <a:tcPr anchor="ctr"/>
                </a:tc>
                <a:tc>
                  <a:txBody>
                    <a:bodyPr/>
                    <a:lstStyle/>
                    <a:p>
                      <a:pPr algn="ctr"/>
                      <a:r>
                        <a:rPr lang="en-IN" dirty="0"/>
                        <a:t>null</a:t>
                      </a:r>
                    </a:p>
                  </a:txBody>
                  <a:tcPr anchor="ctr"/>
                </a:tc>
                <a:tc>
                  <a:txBody>
                    <a:bodyPr/>
                    <a:lstStyle/>
                    <a:p>
                      <a:pPr algn="ctr"/>
                      <a:r>
                        <a:rPr lang="en-IN" dirty="0"/>
                        <a:t>null</a:t>
                      </a:r>
                    </a:p>
                  </a:txBody>
                  <a:tcPr anchor="ctr"/>
                </a:tc>
                <a:extLst>
                  <a:ext uri="{0D108BD9-81ED-4DB2-BD59-A6C34878D82A}">
                    <a16:rowId xmlns:a16="http://schemas.microsoft.com/office/drawing/2014/main" val="3153278288"/>
                  </a:ext>
                </a:extLst>
              </a:tr>
              <a:tr h="645459">
                <a:tc>
                  <a:txBody>
                    <a:bodyPr/>
                    <a:lstStyle/>
                    <a:p>
                      <a:pPr algn="ctr"/>
                      <a:r>
                        <a:rPr lang="en-IN" dirty="0"/>
                        <a:t>A</a:t>
                      </a:r>
                    </a:p>
                  </a:txBody>
                  <a:tcPr anchor="ctr"/>
                </a:tc>
                <a:tc>
                  <a:txBody>
                    <a:bodyPr/>
                    <a:lstStyle/>
                    <a:p>
                      <a:pPr algn="ctr"/>
                      <a:r>
                        <a:rPr lang="en-IN" sz="1200" b="0" dirty="0"/>
                        <a:t>106200.37051</a:t>
                      </a:r>
                      <a:endParaRPr lang="en-IN" sz="900" b="0" dirty="0"/>
                    </a:p>
                  </a:txBody>
                  <a:tcPr anchor="ctr"/>
                </a:tc>
                <a:tc>
                  <a:txBody>
                    <a:bodyPr/>
                    <a:lstStyle/>
                    <a:p>
                      <a:pPr algn="ctr"/>
                      <a:r>
                        <a:rPr lang="en-IN" sz="1100" b="0" dirty="0"/>
                        <a:t>106197.67196</a:t>
                      </a:r>
                      <a:endParaRPr lang="en-IN" sz="800" b="0" dirty="0"/>
                    </a:p>
                  </a:txBody>
                  <a:tcPr anchor="ctr"/>
                </a:tc>
                <a:tc>
                  <a:txBody>
                    <a:bodyPr/>
                    <a:lstStyle/>
                    <a:p>
                      <a:pPr algn="ctr"/>
                      <a:r>
                        <a:rPr lang="en-IN" sz="1050" b="0" dirty="0"/>
                        <a:t>0.002541016153484158</a:t>
                      </a:r>
                      <a:endParaRPr lang="en-IN" sz="900" b="0" dirty="0"/>
                    </a:p>
                  </a:txBody>
                  <a:tcPr anchor="ctr"/>
                </a:tc>
                <a:extLst>
                  <a:ext uri="{0D108BD9-81ED-4DB2-BD59-A6C34878D82A}">
                    <a16:rowId xmlns:a16="http://schemas.microsoft.com/office/drawing/2014/main" val="2921780208"/>
                  </a:ext>
                </a:extLst>
              </a:tr>
              <a:tr h="645459">
                <a:tc>
                  <a:txBody>
                    <a:bodyPr/>
                    <a:lstStyle/>
                    <a:p>
                      <a:pPr algn="ctr"/>
                      <a:r>
                        <a:rPr lang="en-IN" dirty="0"/>
                        <a:t>C</a:t>
                      </a:r>
                    </a:p>
                  </a:txBody>
                  <a:tcPr anchor="ctr"/>
                </a:tc>
                <a:tc>
                  <a:txBody>
                    <a:bodyPr/>
                    <a:lstStyle/>
                    <a:p>
                      <a:pPr algn="ctr"/>
                      <a:r>
                        <a:rPr lang="en-IN" sz="1100" b="0" dirty="0"/>
                        <a:t>110568.70644</a:t>
                      </a:r>
                      <a:endParaRPr lang="en-IN" sz="800" b="0" dirty="0"/>
                    </a:p>
                  </a:txBody>
                  <a:tcPr anchor="ctr"/>
                </a:tc>
                <a:tc>
                  <a:txBody>
                    <a:bodyPr/>
                    <a:lstStyle/>
                    <a:p>
                      <a:pPr algn="ctr"/>
                      <a:r>
                        <a:rPr lang="en-IN" sz="1100" b="0" dirty="0"/>
                        <a:t>106200.37051</a:t>
                      </a:r>
                      <a:endParaRPr lang="en-IN" sz="900" b="0" dirty="0"/>
                    </a:p>
                  </a:txBody>
                  <a:tcPr anchor="ctr"/>
                </a:tc>
                <a:tc>
                  <a:txBody>
                    <a:bodyPr/>
                    <a:lstStyle/>
                    <a:p>
                      <a:pPr algn="ctr"/>
                      <a:r>
                        <a:rPr lang="en-IN" sz="1100" b="0" dirty="0"/>
                        <a:t>4.113296384403698</a:t>
                      </a:r>
                      <a:endParaRPr lang="en-IN" sz="1000" b="0" dirty="0"/>
                    </a:p>
                  </a:txBody>
                  <a:tcPr anchor="ctr"/>
                </a:tc>
                <a:extLst>
                  <a:ext uri="{0D108BD9-81ED-4DB2-BD59-A6C34878D82A}">
                    <a16:rowId xmlns:a16="http://schemas.microsoft.com/office/drawing/2014/main" val="3984958731"/>
                  </a:ext>
                </a:extLst>
              </a:tr>
            </a:tbl>
          </a:graphicData>
        </a:graphic>
      </p:graphicFrame>
    </p:spTree>
    <p:extLst>
      <p:ext uri="{BB962C8B-B14F-4D97-AF65-F5344CB8AC3E}">
        <p14:creationId xmlns:p14="http://schemas.microsoft.com/office/powerpoint/2010/main" val="2149622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CCD104-3FAC-AC06-97D2-A26D9353D880}"/>
              </a:ext>
            </a:extLst>
          </p:cNvPr>
          <p:cNvSpPr txBox="1"/>
          <p:nvPr/>
        </p:nvSpPr>
        <p:spPr>
          <a:xfrm>
            <a:off x="2330824" y="600635"/>
            <a:ext cx="8713694" cy="1200329"/>
          </a:xfrm>
          <a:prstGeom prst="rect">
            <a:avLst/>
          </a:prstGeom>
          <a:noFill/>
        </p:spPr>
        <p:txBody>
          <a:bodyPr wrap="square">
            <a:spAutoFit/>
          </a:bodyPr>
          <a:lstStyle/>
          <a:p>
            <a:pPr algn="ctr"/>
            <a:r>
              <a:rPr lang="en-US" sz="1800" b="1" u="sng" dirty="0">
                <a:solidFill>
                  <a:srgbClr val="000000"/>
                </a:solidFill>
                <a:effectLst/>
                <a:latin typeface="Arial" panose="020B0604020202020204" pitchFamily="34" charset="0"/>
              </a:rPr>
              <a:t>TASK-2</a:t>
            </a:r>
          </a:p>
          <a:p>
            <a:r>
              <a:rPr lang="en-US" sz="1800" b="1" dirty="0">
                <a:solidFill>
                  <a:srgbClr val="000000"/>
                </a:solidFill>
                <a:effectLst/>
                <a:latin typeface="Arial" panose="020B0604020202020204" pitchFamily="34" charset="0"/>
              </a:rPr>
              <a:t>Walmart needs to determine which product line contributes the highest profit to each branch. The profit margin should be calculated based on the difference between the gross income and cost of goods sold.</a:t>
            </a:r>
            <a:endParaRPr lang="en-IN" b="1" dirty="0"/>
          </a:p>
        </p:txBody>
      </p:sp>
      <p:sp>
        <p:nvSpPr>
          <p:cNvPr id="5" name="TextBox 4">
            <a:extLst>
              <a:ext uri="{FF2B5EF4-FFF2-40B4-BE49-F238E27FC236}">
                <a16:creationId xmlns:a16="http://schemas.microsoft.com/office/drawing/2014/main" id="{1D4AC5D3-168D-F33C-BA51-83A2B0722F27}"/>
              </a:ext>
            </a:extLst>
          </p:cNvPr>
          <p:cNvSpPr txBox="1"/>
          <p:nvPr/>
        </p:nvSpPr>
        <p:spPr>
          <a:xfrm>
            <a:off x="959224" y="2026024"/>
            <a:ext cx="5593976" cy="3416320"/>
          </a:xfrm>
          <a:prstGeom prst="rect">
            <a:avLst/>
          </a:prstGeom>
          <a:noFill/>
        </p:spPr>
        <p:txBody>
          <a:bodyPr wrap="square">
            <a:spAutoFit/>
          </a:bodyPr>
          <a:lstStyle/>
          <a:p>
            <a:pPr algn="ctr"/>
            <a:r>
              <a:rPr lang="en-US" dirty="0">
                <a:latin typeface="Comic Sans MS" panose="030F0702030302020204" pitchFamily="66" charset="0"/>
              </a:rPr>
              <a:t> </a:t>
            </a:r>
            <a:r>
              <a:rPr lang="en-US" u="sng" dirty="0">
                <a:latin typeface="Comic Sans MS" panose="030F0702030302020204" pitchFamily="66" charset="0"/>
              </a:rPr>
              <a:t>SQL QUERY</a:t>
            </a:r>
          </a:p>
          <a:p>
            <a:r>
              <a:rPr lang="en-US" sz="1600" dirty="0">
                <a:latin typeface="Comic Sans MS" panose="030F0702030302020204" pitchFamily="66" charset="0"/>
              </a:rPr>
              <a:t>select </a:t>
            </a:r>
          </a:p>
          <a:p>
            <a:r>
              <a:rPr lang="en-US" sz="1600" dirty="0">
                <a:latin typeface="Comic Sans MS" panose="030F0702030302020204" pitchFamily="66" charset="0"/>
              </a:rPr>
              <a:t>branch,</a:t>
            </a:r>
          </a:p>
          <a:p>
            <a:r>
              <a:rPr lang="en-US" sz="1600" dirty="0">
                <a:latin typeface="Comic Sans MS" panose="030F0702030302020204" pitchFamily="66" charset="0"/>
              </a:rPr>
              <a:t> </a:t>
            </a:r>
            <a:r>
              <a:rPr lang="en-US" sz="1600" dirty="0" err="1">
                <a:latin typeface="Comic Sans MS" panose="030F0702030302020204" pitchFamily="66" charset="0"/>
              </a:rPr>
              <a:t>product_line</a:t>
            </a:r>
            <a:r>
              <a:rPr lang="en-US" sz="1600" dirty="0">
                <a:latin typeface="Comic Sans MS" panose="030F0702030302020204" pitchFamily="66" charset="0"/>
              </a:rPr>
              <a:t>,</a:t>
            </a:r>
          </a:p>
          <a:p>
            <a:r>
              <a:rPr lang="en-US" sz="1600" dirty="0">
                <a:latin typeface="Comic Sans MS" panose="030F0702030302020204" pitchFamily="66" charset="0"/>
              </a:rPr>
              <a:t>sum(</a:t>
            </a:r>
            <a:r>
              <a:rPr lang="en-US" sz="1600" dirty="0" err="1">
                <a:latin typeface="Comic Sans MS" panose="030F0702030302020204" pitchFamily="66" charset="0"/>
              </a:rPr>
              <a:t>gross_income</a:t>
            </a:r>
            <a:r>
              <a:rPr lang="en-US" sz="1600" dirty="0">
                <a:latin typeface="Comic Sans MS" panose="030F0702030302020204" pitchFamily="66" charset="0"/>
              </a:rPr>
              <a:t>-cogs) as </a:t>
            </a:r>
            <a:r>
              <a:rPr lang="en-US" sz="1600" dirty="0" err="1">
                <a:latin typeface="Comic Sans MS" panose="030F0702030302020204" pitchFamily="66" charset="0"/>
              </a:rPr>
              <a:t>max_profit</a:t>
            </a:r>
            <a:r>
              <a:rPr lang="en-US" sz="1600" dirty="0">
                <a:latin typeface="Comic Sans MS" panose="030F0702030302020204" pitchFamily="66" charset="0"/>
              </a:rPr>
              <a:t> </a:t>
            </a:r>
          </a:p>
          <a:p>
            <a:r>
              <a:rPr lang="en-US" sz="1600" dirty="0">
                <a:latin typeface="Comic Sans MS" panose="030F0702030302020204" pitchFamily="66" charset="0"/>
              </a:rPr>
              <a:t>from </a:t>
            </a:r>
            <a:r>
              <a:rPr lang="en-US" sz="1600" dirty="0" err="1">
                <a:latin typeface="Comic Sans MS" panose="030F0702030302020204" pitchFamily="66" charset="0"/>
              </a:rPr>
              <a:t>walmartsales</a:t>
            </a:r>
            <a:r>
              <a:rPr lang="en-US" sz="1600" dirty="0">
                <a:latin typeface="Comic Sans MS" panose="030F0702030302020204" pitchFamily="66" charset="0"/>
              </a:rPr>
              <a:t> group by branch, </a:t>
            </a:r>
            <a:r>
              <a:rPr lang="en-US" sz="1600" dirty="0" err="1">
                <a:latin typeface="Comic Sans MS" panose="030F0702030302020204" pitchFamily="66" charset="0"/>
              </a:rPr>
              <a:t>product_line</a:t>
            </a:r>
            <a:r>
              <a:rPr lang="en-US" sz="1600" dirty="0">
                <a:latin typeface="Comic Sans MS" panose="030F0702030302020204" pitchFamily="66" charset="0"/>
              </a:rPr>
              <a:t>    having sum(</a:t>
            </a:r>
            <a:r>
              <a:rPr lang="en-US" sz="1600" dirty="0" err="1">
                <a:latin typeface="Comic Sans MS" panose="030F0702030302020204" pitchFamily="66" charset="0"/>
              </a:rPr>
              <a:t>gross_income</a:t>
            </a:r>
            <a:r>
              <a:rPr lang="en-US" sz="1600" dirty="0">
                <a:latin typeface="Comic Sans MS" panose="030F0702030302020204" pitchFamily="66" charset="0"/>
              </a:rPr>
              <a:t>-cogs)=(select max(</a:t>
            </a:r>
            <a:r>
              <a:rPr lang="en-US" sz="1600" dirty="0" err="1">
                <a:latin typeface="Comic Sans MS" panose="030F0702030302020204" pitchFamily="66" charset="0"/>
              </a:rPr>
              <a:t>max_profit</a:t>
            </a:r>
            <a:r>
              <a:rPr lang="en-US" sz="1600" dirty="0">
                <a:latin typeface="Comic Sans MS" panose="030F0702030302020204" pitchFamily="66" charset="0"/>
              </a:rPr>
              <a:t> )    </a:t>
            </a:r>
          </a:p>
          <a:p>
            <a:r>
              <a:rPr lang="en-US" sz="1600" dirty="0">
                <a:latin typeface="Comic Sans MS" panose="030F0702030302020204" pitchFamily="66" charset="0"/>
              </a:rPr>
              <a:t>from (select branch, </a:t>
            </a:r>
            <a:r>
              <a:rPr lang="en-US" sz="1600" dirty="0" err="1">
                <a:latin typeface="Comic Sans MS" panose="030F0702030302020204" pitchFamily="66" charset="0"/>
              </a:rPr>
              <a:t>product_line,sum</a:t>
            </a:r>
            <a:r>
              <a:rPr lang="en-US" sz="1600" dirty="0">
                <a:latin typeface="Comic Sans MS" panose="030F0702030302020204" pitchFamily="66" charset="0"/>
              </a:rPr>
              <a:t>(</a:t>
            </a:r>
            <a:r>
              <a:rPr lang="en-US" sz="1600" dirty="0" err="1">
                <a:latin typeface="Comic Sans MS" panose="030F0702030302020204" pitchFamily="66" charset="0"/>
              </a:rPr>
              <a:t>gross_income</a:t>
            </a:r>
            <a:r>
              <a:rPr lang="en-US" sz="1600" dirty="0">
                <a:latin typeface="Comic Sans MS" panose="030F0702030302020204" pitchFamily="66" charset="0"/>
              </a:rPr>
              <a:t>-cogs) as </a:t>
            </a:r>
            <a:r>
              <a:rPr lang="en-US" sz="1600" dirty="0" err="1">
                <a:latin typeface="Comic Sans MS" panose="030F0702030302020204" pitchFamily="66" charset="0"/>
              </a:rPr>
              <a:t>max_profit</a:t>
            </a:r>
            <a:r>
              <a:rPr lang="en-US" sz="1600" dirty="0">
                <a:latin typeface="Comic Sans MS" panose="030F0702030302020204" pitchFamily="66" charset="0"/>
              </a:rPr>
              <a:t> </a:t>
            </a:r>
          </a:p>
          <a:p>
            <a:r>
              <a:rPr lang="en-US" sz="1600" dirty="0">
                <a:latin typeface="Comic Sans MS" panose="030F0702030302020204" pitchFamily="66" charset="0"/>
              </a:rPr>
              <a:t>from </a:t>
            </a:r>
            <a:r>
              <a:rPr lang="en-US" sz="1600" dirty="0" err="1">
                <a:latin typeface="Comic Sans MS" panose="030F0702030302020204" pitchFamily="66" charset="0"/>
              </a:rPr>
              <a:t>walmartsales</a:t>
            </a:r>
            <a:r>
              <a:rPr lang="en-US" sz="1600" dirty="0">
                <a:latin typeface="Comic Sans MS" panose="030F0702030302020204" pitchFamily="66" charset="0"/>
              </a:rPr>
              <a:t> group by branch, </a:t>
            </a:r>
            <a:r>
              <a:rPr lang="en-US" sz="1600" dirty="0" err="1">
                <a:latin typeface="Comic Sans MS" panose="030F0702030302020204" pitchFamily="66" charset="0"/>
              </a:rPr>
              <a:t>product_line</a:t>
            </a:r>
            <a:r>
              <a:rPr lang="en-US" sz="1600" dirty="0">
                <a:latin typeface="Comic Sans MS" panose="030F0702030302020204" pitchFamily="66" charset="0"/>
              </a:rPr>
              <a:t>) as sub    where branch= </a:t>
            </a:r>
            <a:r>
              <a:rPr lang="en-US" sz="1600" dirty="0" err="1">
                <a:latin typeface="Comic Sans MS" panose="030F0702030302020204" pitchFamily="66" charset="0"/>
              </a:rPr>
              <a:t>walmartsales.branch</a:t>
            </a:r>
            <a:r>
              <a:rPr lang="en-US" sz="1600" dirty="0">
                <a:latin typeface="Comic Sans MS" panose="030F0702030302020204" pitchFamily="66" charset="0"/>
              </a:rPr>
              <a:t> ) order by Branch    ;</a:t>
            </a:r>
            <a:endParaRPr lang="en-IN" sz="1600" dirty="0">
              <a:latin typeface="Comic Sans MS" panose="030F0702030302020204" pitchFamily="66" charset="0"/>
            </a:endParaRPr>
          </a:p>
        </p:txBody>
      </p:sp>
      <p:graphicFrame>
        <p:nvGraphicFramePr>
          <p:cNvPr id="6" name="Table 5">
            <a:extLst>
              <a:ext uri="{FF2B5EF4-FFF2-40B4-BE49-F238E27FC236}">
                <a16:creationId xmlns:a16="http://schemas.microsoft.com/office/drawing/2014/main" id="{F3F79469-B796-EF8C-A6AE-87DAD51A4EA4}"/>
              </a:ext>
            </a:extLst>
          </p:cNvPr>
          <p:cNvGraphicFramePr>
            <a:graphicFrameLocks noGrp="1"/>
          </p:cNvGraphicFramePr>
          <p:nvPr>
            <p:extLst>
              <p:ext uri="{D42A27DB-BD31-4B8C-83A1-F6EECF244321}">
                <p14:modId xmlns:p14="http://schemas.microsoft.com/office/powerpoint/2010/main" val="2257260064"/>
              </p:ext>
            </p:extLst>
          </p:nvPr>
        </p:nvGraphicFramePr>
        <p:xfrm>
          <a:off x="6813176" y="2678181"/>
          <a:ext cx="5159659" cy="2666004"/>
        </p:xfrm>
        <a:graphic>
          <a:graphicData uri="http://schemas.openxmlformats.org/drawingml/2006/table">
            <a:tbl>
              <a:tblPr firstRow="1" bandRow="1">
                <a:tableStyleId>{5C22544A-7EE6-4342-B048-85BDC9FD1C3A}</a:tableStyleId>
              </a:tblPr>
              <a:tblGrid>
                <a:gridCol w="1116102">
                  <a:extLst>
                    <a:ext uri="{9D8B030D-6E8A-4147-A177-3AD203B41FA5}">
                      <a16:colId xmlns:a16="http://schemas.microsoft.com/office/drawing/2014/main" val="3396969306"/>
                    </a:ext>
                  </a:extLst>
                </a:gridCol>
                <a:gridCol w="2120900">
                  <a:extLst>
                    <a:ext uri="{9D8B030D-6E8A-4147-A177-3AD203B41FA5}">
                      <a16:colId xmlns:a16="http://schemas.microsoft.com/office/drawing/2014/main" val="4268601889"/>
                    </a:ext>
                  </a:extLst>
                </a:gridCol>
                <a:gridCol w="1922657">
                  <a:extLst>
                    <a:ext uri="{9D8B030D-6E8A-4147-A177-3AD203B41FA5}">
                      <a16:colId xmlns:a16="http://schemas.microsoft.com/office/drawing/2014/main" val="2683446912"/>
                    </a:ext>
                  </a:extLst>
                </a:gridCol>
              </a:tblGrid>
              <a:tr h="857529">
                <a:tc>
                  <a:txBody>
                    <a:bodyPr/>
                    <a:lstStyle/>
                    <a:p>
                      <a:pPr algn="ctr"/>
                      <a:endParaRPr lang="en-IN" dirty="0"/>
                    </a:p>
                    <a:p>
                      <a:pPr algn="ctr"/>
                      <a:r>
                        <a:rPr lang="en-IN" dirty="0"/>
                        <a:t>BRANCH</a:t>
                      </a:r>
                    </a:p>
                  </a:txBody>
                  <a:tcPr/>
                </a:tc>
                <a:tc>
                  <a:txBody>
                    <a:bodyPr/>
                    <a:lstStyle/>
                    <a:p>
                      <a:endParaRPr lang="en-IN" dirty="0"/>
                    </a:p>
                    <a:p>
                      <a:pPr algn="ctr"/>
                      <a:r>
                        <a:rPr lang="en-IN" dirty="0" err="1"/>
                        <a:t>Product_line</a:t>
                      </a:r>
                      <a:endParaRPr lang="en-IN" dirty="0"/>
                    </a:p>
                  </a:txBody>
                  <a:tcPr/>
                </a:tc>
                <a:tc>
                  <a:txBody>
                    <a:bodyPr/>
                    <a:lstStyle/>
                    <a:p>
                      <a:endParaRPr lang="en-IN" dirty="0"/>
                    </a:p>
                    <a:p>
                      <a:pPr algn="ctr"/>
                      <a:r>
                        <a:rPr lang="en-IN" dirty="0" err="1"/>
                        <a:t>Max_profit</a:t>
                      </a:r>
                      <a:endParaRPr lang="en-IN" dirty="0"/>
                    </a:p>
                  </a:txBody>
                  <a:tcPr/>
                </a:tc>
                <a:extLst>
                  <a:ext uri="{0D108BD9-81ED-4DB2-BD59-A6C34878D82A}">
                    <a16:rowId xmlns:a16="http://schemas.microsoft.com/office/drawing/2014/main" val="4243142520"/>
                  </a:ext>
                </a:extLst>
              </a:tr>
              <a:tr h="602825">
                <a:tc>
                  <a:txBody>
                    <a:bodyPr/>
                    <a:lstStyle/>
                    <a:p>
                      <a:pPr algn="ctr"/>
                      <a:r>
                        <a:rPr lang="en-IN" dirty="0"/>
                        <a:t>A</a:t>
                      </a:r>
                    </a:p>
                  </a:txBody>
                  <a:tcPr anchor="ctr"/>
                </a:tc>
                <a:tc>
                  <a:txBody>
                    <a:bodyPr/>
                    <a:lstStyle/>
                    <a:p>
                      <a:pPr algn="ctr"/>
                      <a:r>
                        <a:rPr lang="en-IN" sz="1400" dirty="0"/>
                        <a:t>Health and beauty</a:t>
                      </a:r>
                    </a:p>
                  </a:txBody>
                  <a:tcPr anchor="ctr"/>
                </a:tc>
                <a:tc>
                  <a:txBody>
                    <a:bodyPr/>
                    <a:lstStyle/>
                    <a:p>
                      <a:pPr algn="ctr"/>
                      <a:r>
                        <a:rPr lang="en-IN" sz="1200" dirty="0"/>
                        <a:t>-</a:t>
                      </a:r>
                      <a:r>
                        <a:rPr lang="en-IN" sz="1400" dirty="0"/>
                        <a:t>11397.9672</a:t>
                      </a:r>
                      <a:endParaRPr lang="en-IN" sz="1200" dirty="0"/>
                    </a:p>
                  </a:txBody>
                  <a:tcPr anchor="ctr"/>
                </a:tc>
                <a:extLst>
                  <a:ext uri="{0D108BD9-81ED-4DB2-BD59-A6C34878D82A}">
                    <a16:rowId xmlns:a16="http://schemas.microsoft.com/office/drawing/2014/main" val="56957581"/>
                  </a:ext>
                </a:extLst>
              </a:tr>
              <a:tr h="602825">
                <a:tc>
                  <a:txBody>
                    <a:bodyPr/>
                    <a:lstStyle/>
                    <a:p>
                      <a:pPr algn="ctr"/>
                      <a:r>
                        <a:rPr lang="en-IN" dirty="0"/>
                        <a:t>B</a:t>
                      </a:r>
                    </a:p>
                  </a:txBody>
                  <a:tcPr anchor="ctr"/>
                </a:tc>
                <a:tc>
                  <a:txBody>
                    <a:bodyPr/>
                    <a:lstStyle/>
                    <a:p>
                      <a:pPr algn="ctr"/>
                      <a:r>
                        <a:rPr lang="en-IN" sz="1400" dirty="0"/>
                        <a:t>Food and beverages</a:t>
                      </a:r>
                    </a:p>
                  </a:txBody>
                  <a:tcPr anchor="ctr"/>
                </a:tc>
                <a:tc>
                  <a:txBody>
                    <a:bodyPr/>
                    <a:lstStyle/>
                    <a:p>
                      <a:pPr algn="ctr"/>
                      <a:r>
                        <a:rPr lang="en-IN" dirty="0"/>
                        <a:t>-</a:t>
                      </a:r>
                      <a:r>
                        <a:rPr lang="en-IN" sz="1400" dirty="0"/>
                        <a:t>13765.851495</a:t>
                      </a:r>
                      <a:endParaRPr lang="en-IN" dirty="0"/>
                    </a:p>
                  </a:txBody>
                  <a:tcPr anchor="ctr"/>
                </a:tc>
                <a:extLst>
                  <a:ext uri="{0D108BD9-81ED-4DB2-BD59-A6C34878D82A}">
                    <a16:rowId xmlns:a16="http://schemas.microsoft.com/office/drawing/2014/main" val="2424453067"/>
                  </a:ext>
                </a:extLst>
              </a:tr>
              <a:tr h="602825">
                <a:tc>
                  <a:txBody>
                    <a:bodyPr/>
                    <a:lstStyle/>
                    <a:p>
                      <a:pPr algn="ctr"/>
                      <a:r>
                        <a:rPr lang="en-IN" dirty="0"/>
                        <a:t>C</a:t>
                      </a:r>
                    </a:p>
                  </a:txBody>
                  <a:tcPr anchor="ctr"/>
                </a:tc>
                <a:tc>
                  <a:txBody>
                    <a:bodyPr/>
                    <a:lstStyle/>
                    <a:p>
                      <a:pPr algn="ctr"/>
                      <a:r>
                        <a:rPr lang="en-IN" sz="1400" dirty="0"/>
                        <a:t>Home and lifestyle</a:t>
                      </a:r>
                    </a:p>
                  </a:txBody>
                  <a:tcPr anchor="ctr"/>
                </a:tc>
                <a:tc>
                  <a:txBody>
                    <a:bodyPr/>
                    <a:lstStyle/>
                    <a:p>
                      <a:pPr algn="ctr"/>
                      <a:r>
                        <a:rPr lang="en-IN" dirty="0"/>
                        <a:t>-</a:t>
                      </a:r>
                      <a:r>
                        <a:rPr lang="en-IN" sz="1400" dirty="0"/>
                        <a:t>12572.16701</a:t>
                      </a:r>
                      <a:endParaRPr lang="en-IN" dirty="0"/>
                    </a:p>
                  </a:txBody>
                  <a:tcPr anchor="ctr"/>
                </a:tc>
                <a:extLst>
                  <a:ext uri="{0D108BD9-81ED-4DB2-BD59-A6C34878D82A}">
                    <a16:rowId xmlns:a16="http://schemas.microsoft.com/office/drawing/2014/main" val="2304202006"/>
                  </a:ext>
                </a:extLst>
              </a:tr>
            </a:tbl>
          </a:graphicData>
        </a:graphic>
      </p:graphicFrame>
    </p:spTree>
    <p:extLst>
      <p:ext uri="{BB962C8B-B14F-4D97-AF65-F5344CB8AC3E}">
        <p14:creationId xmlns:p14="http://schemas.microsoft.com/office/powerpoint/2010/main" val="1437662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B2BFE7-127C-0549-C91C-463BC2CB7FFC}"/>
              </a:ext>
            </a:extLst>
          </p:cNvPr>
          <p:cNvSpPr txBox="1"/>
          <p:nvPr/>
        </p:nvSpPr>
        <p:spPr>
          <a:xfrm>
            <a:off x="833718" y="1676400"/>
            <a:ext cx="4428563" cy="3524042"/>
          </a:xfrm>
          <a:prstGeom prst="rect">
            <a:avLst/>
          </a:prstGeom>
          <a:noFill/>
        </p:spPr>
        <p:txBody>
          <a:bodyPr wrap="square">
            <a:spAutoFit/>
          </a:bodyPr>
          <a:lstStyle/>
          <a:p>
            <a:pPr algn="ctr">
              <a:lnSpc>
                <a:spcPct val="150000"/>
              </a:lnSpc>
            </a:pPr>
            <a:r>
              <a:rPr lang="en-IN" u="sng" dirty="0">
                <a:latin typeface="Comic Sans MS" panose="030F0702030302020204" pitchFamily="66" charset="0"/>
              </a:rPr>
              <a:t>SQL QUERY</a:t>
            </a:r>
          </a:p>
          <a:p>
            <a:r>
              <a:rPr lang="en-IN" sz="1600" dirty="0">
                <a:latin typeface="Comic Sans MS" panose="030F0702030302020204" pitchFamily="66" charset="0"/>
              </a:rPr>
              <a:t>create view Ab </a:t>
            </a:r>
          </a:p>
          <a:p>
            <a:r>
              <a:rPr lang="en-IN" sz="1600" dirty="0">
                <a:latin typeface="Comic Sans MS" panose="030F0702030302020204" pitchFamily="66" charset="0"/>
              </a:rPr>
              <a:t>as select </a:t>
            </a:r>
            <a:r>
              <a:rPr lang="en-IN" sz="1600" dirty="0" err="1">
                <a:latin typeface="Comic Sans MS" panose="030F0702030302020204" pitchFamily="66" charset="0"/>
              </a:rPr>
              <a:t>customer_id</a:t>
            </a:r>
            <a:r>
              <a:rPr lang="en-IN" sz="1600" dirty="0">
                <a:latin typeface="Comic Sans MS" panose="030F0702030302020204" pitchFamily="66" charset="0"/>
              </a:rPr>
              <a:t> </a:t>
            </a:r>
          </a:p>
          <a:p>
            <a:r>
              <a:rPr lang="en-IN" sz="1600" dirty="0">
                <a:latin typeface="Comic Sans MS" panose="030F0702030302020204" pitchFamily="66" charset="0"/>
              </a:rPr>
              <a:t>,sum(total) as </a:t>
            </a:r>
            <a:r>
              <a:rPr lang="en-IN" sz="1600" dirty="0" err="1">
                <a:latin typeface="Comic Sans MS" panose="030F0702030302020204" pitchFamily="66" charset="0"/>
              </a:rPr>
              <a:t>Total_amount</a:t>
            </a:r>
            <a:r>
              <a:rPr lang="en-IN" sz="1600" dirty="0">
                <a:latin typeface="Comic Sans MS" panose="030F0702030302020204" pitchFamily="66" charset="0"/>
              </a:rPr>
              <a:t> </a:t>
            </a:r>
          </a:p>
          <a:p>
            <a:r>
              <a:rPr lang="en-IN" sz="1600" dirty="0">
                <a:latin typeface="Comic Sans MS" panose="030F0702030302020204" pitchFamily="66" charset="0"/>
              </a:rPr>
              <a:t>from </a:t>
            </a:r>
            <a:r>
              <a:rPr lang="en-IN" sz="1600" dirty="0" err="1">
                <a:latin typeface="Comic Sans MS" panose="030F0702030302020204" pitchFamily="66" charset="0"/>
              </a:rPr>
              <a:t>walmartsales</a:t>
            </a:r>
            <a:r>
              <a:rPr lang="en-IN" sz="1600" dirty="0">
                <a:latin typeface="Comic Sans MS" panose="030F0702030302020204" pitchFamily="66" charset="0"/>
              </a:rPr>
              <a:t> </a:t>
            </a:r>
          </a:p>
          <a:p>
            <a:r>
              <a:rPr lang="en-IN" sz="1600" dirty="0">
                <a:latin typeface="Comic Sans MS" panose="030F0702030302020204" pitchFamily="66" charset="0"/>
              </a:rPr>
              <a:t>group by </a:t>
            </a:r>
            <a:r>
              <a:rPr lang="en-IN" sz="1600" dirty="0" err="1">
                <a:latin typeface="Comic Sans MS" panose="030F0702030302020204" pitchFamily="66" charset="0"/>
              </a:rPr>
              <a:t>customer_id</a:t>
            </a:r>
            <a:endParaRPr lang="en-IN" sz="1600" dirty="0">
              <a:latin typeface="Comic Sans MS" panose="030F0702030302020204" pitchFamily="66" charset="0"/>
            </a:endParaRPr>
          </a:p>
          <a:p>
            <a:r>
              <a:rPr lang="en-IN" sz="1600" dirty="0">
                <a:latin typeface="Comic Sans MS" panose="030F0702030302020204" pitchFamily="66" charset="0"/>
              </a:rPr>
              <a:t> order by </a:t>
            </a:r>
            <a:r>
              <a:rPr lang="en-IN" sz="1600" dirty="0" err="1">
                <a:latin typeface="Comic Sans MS" panose="030F0702030302020204" pitchFamily="66" charset="0"/>
              </a:rPr>
              <a:t>customer_id</a:t>
            </a:r>
            <a:r>
              <a:rPr lang="en-IN" sz="1600" dirty="0">
                <a:latin typeface="Comic Sans MS" panose="030F0702030302020204" pitchFamily="66" charset="0"/>
              </a:rPr>
              <a:t>;</a:t>
            </a:r>
          </a:p>
          <a:p>
            <a:r>
              <a:rPr lang="en-IN" sz="1600" dirty="0">
                <a:latin typeface="Comic Sans MS" panose="030F0702030302020204" pitchFamily="66" charset="0"/>
              </a:rPr>
              <a:t>select* ,</a:t>
            </a:r>
          </a:p>
          <a:p>
            <a:r>
              <a:rPr lang="en-IN" sz="1600" dirty="0">
                <a:latin typeface="Comic Sans MS" panose="030F0702030302020204" pitchFamily="66" charset="0"/>
              </a:rPr>
              <a:t>Case </a:t>
            </a:r>
          </a:p>
          <a:p>
            <a:r>
              <a:rPr lang="en-IN" sz="1600" dirty="0">
                <a:latin typeface="Comic Sans MS" panose="030F0702030302020204" pitchFamily="66" charset="0"/>
              </a:rPr>
              <a:t>when </a:t>
            </a:r>
            <a:r>
              <a:rPr lang="en-IN" sz="1600" dirty="0" err="1">
                <a:latin typeface="Comic Sans MS" panose="030F0702030302020204" pitchFamily="66" charset="0"/>
              </a:rPr>
              <a:t>Total_amount</a:t>
            </a:r>
            <a:r>
              <a:rPr lang="en-IN" sz="1600" dirty="0">
                <a:latin typeface="Comic Sans MS" panose="030F0702030302020204" pitchFamily="66" charset="0"/>
              </a:rPr>
              <a:t> &lt; 21000 then 'Low’</a:t>
            </a:r>
          </a:p>
          <a:p>
            <a:r>
              <a:rPr lang="en-IN" sz="1600" dirty="0">
                <a:latin typeface="Comic Sans MS" panose="030F0702030302020204" pitchFamily="66" charset="0"/>
              </a:rPr>
              <a:t>when </a:t>
            </a:r>
            <a:r>
              <a:rPr lang="en-IN" sz="1600" dirty="0" err="1">
                <a:latin typeface="Comic Sans MS" panose="030F0702030302020204" pitchFamily="66" charset="0"/>
              </a:rPr>
              <a:t>Total_amount</a:t>
            </a:r>
            <a:r>
              <a:rPr lang="en-IN" sz="1600" dirty="0">
                <a:latin typeface="Comic Sans MS" panose="030F0702030302020204" pitchFamily="66" charset="0"/>
              </a:rPr>
              <a:t>&lt;23000 then 'Medium’</a:t>
            </a:r>
          </a:p>
          <a:p>
            <a:r>
              <a:rPr lang="en-IN" sz="1600" dirty="0">
                <a:latin typeface="Comic Sans MS" panose="030F0702030302020204" pitchFamily="66" charset="0"/>
              </a:rPr>
              <a:t>else 'High’</a:t>
            </a:r>
          </a:p>
          <a:p>
            <a:r>
              <a:rPr lang="en-IN" sz="1600" dirty="0">
                <a:latin typeface="Comic Sans MS" panose="030F0702030302020204" pitchFamily="66" charset="0"/>
              </a:rPr>
              <a:t>end as </a:t>
            </a:r>
            <a:r>
              <a:rPr lang="en-IN" sz="1600" dirty="0" err="1">
                <a:latin typeface="Comic Sans MS" panose="030F0702030302020204" pitchFamily="66" charset="0"/>
              </a:rPr>
              <a:t>typefrom</a:t>
            </a:r>
            <a:r>
              <a:rPr lang="en-IN" sz="1600" dirty="0">
                <a:latin typeface="Comic Sans MS" panose="030F0702030302020204" pitchFamily="66" charset="0"/>
              </a:rPr>
              <a:t> Ab;</a:t>
            </a:r>
            <a:endParaRPr lang="en-IN" dirty="0">
              <a:latin typeface="Comic Sans MS" panose="030F0702030302020204" pitchFamily="66" charset="0"/>
            </a:endParaRPr>
          </a:p>
        </p:txBody>
      </p:sp>
      <p:sp>
        <p:nvSpPr>
          <p:cNvPr id="5" name="TextBox 4">
            <a:extLst>
              <a:ext uri="{FF2B5EF4-FFF2-40B4-BE49-F238E27FC236}">
                <a16:creationId xmlns:a16="http://schemas.microsoft.com/office/drawing/2014/main" id="{247482B1-F662-B276-F7C2-A7E1BE046B8C}"/>
              </a:ext>
            </a:extLst>
          </p:cNvPr>
          <p:cNvSpPr txBox="1"/>
          <p:nvPr/>
        </p:nvSpPr>
        <p:spPr>
          <a:xfrm>
            <a:off x="1739153" y="197224"/>
            <a:ext cx="9206753" cy="1200329"/>
          </a:xfrm>
          <a:prstGeom prst="rect">
            <a:avLst/>
          </a:prstGeom>
          <a:noFill/>
        </p:spPr>
        <p:txBody>
          <a:bodyPr wrap="square">
            <a:spAutoFit/>
          </a:bodyPr>
          <a:lstStyle/>
          <a:p>
            <a:pPr algn="ctr"/>
            <a:r>
              <a:rPr lang="en-US" sz="1800" b="1" u="sng" dirty="0">
                <a:solidFill>
                  <a:srgbClr val="000000"/>
                </a:solidFill>
                <a:effectLst/>
                <a:latin typeface="Arial" panose="020B0604020202020204" pitchFamily="34" charset="0"/>
              </a:rPr>
              <a:t>TASK-3</a:t>
            </a:r>
          </a:p>
          <a:p>
            <a:r>
              <a:rPr lang="en-US" sz="1800" b="1" dirty="0">
                <a:solidFill>
                  <a:srgbClr val="000000"/>
                </a:solidFill>
                <a:effectLst/>
                <a:latin typeface="Arial" panose="020B0604020202020204" pitchFamily="34" charset="0"/>
              </a:rPr>
              <a:t>Walmart wants to segment customers based on their average spending behavior. Classify customers into three tiers: High, Medium, and Low spenders based on their total purchase amounts.</a:t>
            </a:r>
            <a:endParaRPr lang="en-IN" b="1" dirty="0"/>
          </a:p>
        </p:txBody>
      </p:sp>
      <p:graphicFrame>
        <p:nvGraphicFramePr>
          <p:cNvPr id="6" name="Table 5">
            <a:extLst>
              <a:ext uri="{FF2B5EF4-FFF2-40B4-BE49-F238E27FC236}">
                <a16:creationId xmlns:a16="http://schemas.microsoft.com/office/drawing/2014/main" id="{6D7BD600-AF83-04A0-A2D8-62FD98880504}"/>
              </a:ext>
            </a:extLst>
          </p:cNvPr>
          <p:cNvGraphicFramePr>
            <a:graphicFrameLocks noGrp="1"/>
          </p:cNvGraphicFramePr>
          <p:nvPr>
            <p:extLst>
              <p:ext uri="{D42A27DB-BD31-4B8C-83A1-F6EECF244321}">
                <p14:modId xmlns:p14="http://schemas.microsoft.com/office/powerpoint/2010/main" val="676735091"/>
              </p:ext>
            </p:extLst>
          </p:nvPr>
        </p:nvGraphicFramePr>
        <p:xfrm>
          <a:off x="5773271" y="1246094"/>
          <a:ext cx="5172635" cy="5495366"/>
        </p:xfrm>
        <a:graphic>
          <a:graphicData uri="http://schemas.openxmlformats.org/drawingml/2006/table">
            <a:tbl>
              <a:tblPr firstRow="1" bandRow="1">
                <a:tableStyleId>{5C22544A-7EE6-4342-B048-85BDC9FD1C3A}</a:tableStyleId>
              </a:tblPr>
              <a:tblGrid>
                <a:gridCol w="1308847">
                  <a:extLst>
                    <a:ext uri="{9D8B030D-6E8A-4147-A177-3AD203B41FA5}">
                      <a16:colId xmlns:a16="http://schemas.microsoft.com/office/drawing/2014/main" val="1481451817"/>
                    </a:ext>
                  </a:extLst>
                </a:gridCol>
                <a:gridCol w="2106706">
                  <a:extLst>
                    <a:ext uri="{9D8B030D-6E8A-4147-A177-3AD203B41FA5}">
                      <a16:colId xmlns:a16="http://schemas.microsoft.com/office/drawing/2014/main" val="664480016"/>
                    </a:ext>
                  </a:extLst>
                </a:gridCol>
                <a:gridCol w="1757082">
                  <a:extLst>
                    <a:ext uri="{9D8B030D-6E8A-4147-A177-3AD203B41FA5}">
                      <a16:colId xmlns:a16="http://schemas.microsoft.com/office/drawing/2014/main" val="2192388164"/>
                    </a:ext>
                  </a:extLst>
                </a:gridCol>
              </a:tblGrid>
              <a:tr h="373243">
                <a:tc>
                  <a:txBody>
                    <a:bodyPr/>
                    <a:lstStyle/>
                    <a:p>
                      <a:pPr algn="ctr"/>
                      <a:r>
                        <a:rPr lang="en-IN" sz="1600" dirty="0" err="1"/>
                        <a:t>Customer_Id</a:t>
                      </a:r>
                      <a:endParaRPr lang="en-IN" sz="1600" dirty="0"/>
                    </a:p>
                  </a:txBody>
                  <a:tcPr/>
                </a:tc>
                <a:tc>
                  <a:txBody>
                    <a:bodyPr/>
                    <a:lstStyle/>
                    <a:p>
                      <a:pPr algn="ctr"/>
                      <a:r>
                        <a:rPr lang="en-IN" dirty="0" err="1"/>
                        <a:t>Total_amount</a:t>
                      </a:r>
                      <a:endParaRPr lang="en-IN" dirty="0"/>
                    </a:p>
                  </a:txBody>
                  <a:tcPr/>
                </a:tc>
                <a:tc>
                  <a:txBody>
                    <a:bodyPr/>
                    <a:lstStyle/>
                    <a:p>
                      <a:pPr algn="ctr"/>
                      <a:r>
                        <a:rPr lang="en-IN" dirty="0"/>
                        <a:t>Type</a:t>
                      </a:r>
                    </a:p>
                  </a:txBody>
                  <a:tcPr/>
                </a:tc>
                <a:extLst>
                  <a:ext uri="{0D108BD9-81ED-4DB2-BD59-A6C34878D82A}">
                    <a16:rowId xmlns:a16="http://schemas.microsoft.com/office/drawing/2014/main" val="3488776844"/>
                  </a:ext>
                </a:extLst>
              </a:tr>
              <a:tr h="409908">
                <a:tc>
                  <a:txBody>
                    <a:bodyPr/>
                    <a:lstStyle/>
                    <a:p>
                      <a:r>
                        <a:rPr lang="en-IN" sz="1400" dirty="0"/>
                        <a:t>1</a:t>
                      </a:r>
                    </a:p>
                  </a:txBody>
                  <a:tcPr anchor="ctr"/>
                </a:tc>
                <a:tc>
                  <a:txBody>
                    <a:bodyPr/>
                    <a:lstStyle/>
                    <a:p>
                      <a:r>
                        <a:rPr lang="en-IN" sz="1200" dirty="0"/>
                        <a:t>22634.54549999999</a:t>
                      </a:r>
                      <a:endParaRPr lang="en-IN" dirty="0"/>
                    </a:p>
                  </a:txBody>
                  <a:tcPr anchor="ctr"/>
                </a:tc>
                <a:tc>
                  <a:txBody>
                    <a:bodyPr/>
                    <a:lstStyle/>
                    <a:p>
                      <a:pPr algn="ctr"/>
                      <a:r>
                        <a:rPr lang="en-IN" sz="1400" dirty="0"/>
                        <a:t>Medium</a:t>
                      </a:r>
                      <a:endParaRPr lang="en-IN" dirty="0"/>
                    </a:p>
                  </a:txBody>
                  <a:tcPr anchor="ctr"/>
                </a:tc>
                <a:extLst>
                  <a:ext uri="{0D108BD9-81ED-4DB2-BD59-A6C34878D82A}">
                    <a16:rowId xmlns:a16="http://schemas.microsoft.com/office/drawing/2014/main" val="2280109266"/>
                  </a:ext>
                </a:extLst>
              </a:tr>
              <a:tr h="382580">
                <a:tc>
                  <a:txBody>
                    <a:bodyPr/>
                    <a:lstStyle/>
                    <a:p>
                      <a:r>
                        <a:rPr lang="en-IN" sz="1400" dirty="0"/>
                        <a:t>2</a:t>
                      </a:r>
                    </a:p>
                  </a:txBody>
                  <a:tcPr anchor="ctr"/>
                </a:tc>
                <a:tc>
                  <a:txBody>
                    <a:bodyPr/>
                    <a:lstStyle/>
                    <a:p>
                      <a:r>
                        <a:rPr lang="en-IN" sz="1100" dirty="0"/>
                        <a:t>23392.277999999995</a:t>
                      </a:r>
                      <a:endParaRPr lang="en-IN" sz="600" dirty="0"/>
                    </a:p>
                  </a:txBody>
                  <a:tcPr anchor="ctr"/>
                </a:tc>
                <a:tc>
                  <a:txBody>
                    <a:bodyPr/>
                    <a:lstStyle/>
                    <a:p>
                      <a:pPr algn="ctr"/>
                      <a:r>
                        <a:rPr lang="en-IN" sz="1400" dirty="0"/>
                        <a:t>High</a:t>
                      </a:r>
                      <a:endParaRPr lang="en-IN" dirty="0"/>
                    </a:p>
                  </a:txBody>
                  <a:tcPr anchor="ctr"/>
                </a:tc>
                <a:extLst>
                  <a:ext uri="{0D108BD9-81ED-4DB2-BD59-A6C34878D82A}">
                    <a16:rowId xmlns:a16="http://schemas.microsoft.com/office/drawing/2014/main" val="493364057"/>
                  </a:ext>
                </a:extLst>
              </a:tr>
              <a:tr h="382580">
                <a:tc>
                  <a:txBody>
                    <a:bodyPr/>
                    <a:lstStyle/>
                    <a:p>
                      <a:r>
                        <a:rPr lang="en-IN" sz="1400" dirty="0"/>
                        <a:t>3</a:t>
                      </a:r>
                    </a:p>
                  </a:txBody>
                  <a:tcPr anchor="ctr"/>
                </a:tc>
                <a:tc>
                  <a:txBody>
                    <a:bodyPr/>
                    <a:lstStyle/>
                    <a:p>
                      <a:r>
                        <a:rPr lang="en-IN" sz="1100" dirty="0"/>
                        <a:t>23402.263499999997</a:t>
                      </a:r>
                      <a:endParaRPr lang="en-IN" sz="600" dirty="0"/>
                    </a:p>
                  </a:txBody>
                  <a:tcPr anchor="ctr"/>
                </a:tc>
                <a:tc>
                  <a:txBody>
                    <a:bodyPr/>
                    <a:lstStyle/>
                    <a:p>
                      <a:pPr algn="ctr"/>
                      <a:r>
                        <a:rPr lang="en-IN" sz="1400" dirty="0"/>
                        <a:t>High</a:t>
                      </a:r>
                      <a:endParaRPr lang="en-IN" dirty="0"/>
                    </a:p>
                  </a:txBody>
                  <a:tcPr anchor="ctr"/>
                </a:tc>
                <a:extLst>
                  <a:ext uri="{0D108BD9-81ED-4DB2-BD59-A6C34878D82A}">
                    <a16:rowId xmlns:a16="http://schemas.microsoft.com/office/drawing/2014/main" val="2037749625"/>
                  </a:ext>
                </a:extLst>
              </a:tr>
              <a:tr h="382580">
                <a:tc>
                  <a:txBody>
                    <a:bodyPr/>
                    <a:lstStyle/>
                    <a:p>
                      <a:r>
                        <a:rPr lang="en-IN" sz="1400" dirty="0"/>
                        <a:t>4</a:t>
                      </a:r>
                    </a:p>
                  </a:txBody>
                  <a:tcPr anchor="ctr"/>
                </a:tc>
                <a:tc>
                  <a:txBody>
                    <a:bodyPr/>
                    <a:lstStyle/>
                    <a:p>
                      <a:r>
                        <a:rPr lang="en-IN" sz="1100" dirty="0"/>
                        <a:t>17656.715999999997</a:t>
                      </a:r>
                      <a:endParaRPr lang="en-IN" dirty="0"/>
                    </a:p>
                  </a:txBody>
                  <a:tcPr anchor="ctr"/>
                </a:tc>
                <a:tc>
                  <a:txBody>
                    <a:bodyPr/>
                    <a:lstStyle/>
                    <a:p>
                      <a:pPr algn="ctr"/>
                      <a:r>
                        <a:rPr lang="en-IN" sz="1400" dirty="0"/>
                        <a:t>Low</a:t>
                      </a:r>
                      <a:endParaRPr lang="en-IN" dirty="0"/>
                    </a:p>
                  </a:txBody>
                  <a:tcPr anchor="ctr"/>
                </a:tc>
                <a:extLst>
                  <a:ext uri="{0D108BD9-81ED-4DB2-BD59-A6C34878D82A}">
                    <a16:rowId xmlns:a16="http://schemas.microsoft.com/office/drawing/2014/main" val="3342709018"/>
                  </a:ext>
                </a:extLst>
              </a:tr>
              <a:tr h="311035">
                <a:tc>
                  <a:txBody>
                    <a:bodyPr/>
                    <a:lstStyle/>
                    <a:p>
                      <a:r>
                        <a:rPr lang="en-IN" sz="1400" dirty="0"/>
                        <a:t>5</a:t>
                      </a:r>
                    </a:p>
                  </a:txBody>
                  <a:tcPr anchor="ctr"/>
                </a:tc>
                <a:tc>
                  <a:txBody>
                    <a:bodyPr/>
                    <a:lstStyle/>
                    <a:p>
                      <a:r>
                        <a:rPr lang="en-IN" sz="1100" dirty="0"/>
                        <a:t>19632.039</a:t>
                      </a:r>
                      <a:endParaRPr lang="en-IN" sz="800" dirty="0"/>
                    </a:p>
                  </a:txBody>
                  <a:tcPr anchor="ctr"/>
                </a:tc>
                <a:tc>
                  <a:txBody>
                    <a:bodyPr/>
                    <a:lstStyle/>
                    <a:p>
                      <a:pPr algn="ctr"/>
                      <a:r>
                        <a:rPr lang="en-IN" sz="1400" dirty="0"/>
                        <a:t>Low</a:t>
                      </a:r>
                      <a:endParaRPr lang="en-IN" dirty="0"/>
                    </a:p>
                  </a:txBody>
                  <a:tcPr anchor="ctr"/>
                </a:tc>
                <a:extLst>
                  <a:ext uri="{0D108BD9-81ED-4DB2-BD59-A6C34878D82A}">
                    <a16:rowId xmlns:a16="http://schemas.microsoft.com/office/drawing/2014/main" val="586144838"/>
                  </a:ext>
                </a:extLst>
              </a:tr>
              <a:tr h="311035">
                <a:tc>
                  <a:txBody>
                    <a:bodyPr/>
                    <a:lstStyle/>
                    <a:p>
                      <a:r>
                        <a:rPr lang="en-IN" sz="1400" dirty="0"/>
                        <a:t>6</a:t>
                      </a:r>
                    </a:p>
                  </a:txBody>
                  <a:tcPr anchor="ctr"/>
                </a:tc>
                <a:tc>
                  <a:txBody>
                    <a:bodyPr/>
                    <a:lstStyle/>
                    <a:p>
                      <a:r>
                        <a:rPr lang="en-IN" sz="1100" dirty="0"/>
                        <a:t>20693.9565</a:t>
                      </a:r>
                      <a:endParaRPr lang="en-IN" dirty="0"/>
                    </a:p>
                  </a:txBody>
                  <a:tcPr anchor="ctr"/>
                </a:tc>
                <a:tc>
                  <a:txBody>
                    <a:bodyPr/>
                    <a:lstStyle/>
                    <a:p>
                      <a:pPr algn="ctr"/>
                      <a:r>
                        <a:rPr lang="en-IN" sz="1400" dirty="0"/>
                        <a:t>Low</a:t>
                      </a:r>
                      <a:endParaRPr lang="en-IN" dirty="0"/>
                    </a:p>
                  </a:txBody>
                  <a:tcPr anchor="ctr"/>
                </a:tc>
                <a:extLst>
                  <a:ext uri="{0D108BD9-81ED-4DB2-BD59-A6C34878D82A}">
                    <a16:rowId xmlns:a16="http://schemas.microsoft.com/office/drawing/2014/main" val="806595"/>
                  </a:ext>
                </a:extLst>
              </a:tr>
              <a:tr h="311035">
                <a:tc>
                  <a:txBody>
                    <a:bodyPr/>
                    <a:lstStyle/>
                    <a:p>
                      <a:r>
                        <a:rPr lang="en-IN" sz="1400" dirty="0"/>
                        <a:t>7</a:t>
                      </a:r>
                    </a:p>
                  </a:txBody>
                  <a:tcPr anchor="ctr"/>
                </a:tc>
                <a:tc>
                  <a:txBody>
                    <a:bodyPr/>
                    <a:lstStyle/>
                    <a:p>
                      <a:r>
                        <a:rPr lang="en-IN" sz="1050" dirty="0"/>
                        <a:t>20628.089999999997</a:t>
                      </a:r>
                      <a:endParaRPr lang="en-IN" dirty="0"/>
                    </a:p>
                  </a:txBody>
                  <a:tcPr anchor="ctr"/>
                </a:tc>
                <a:tc>
                  <a:txBody>
                    <a:bodyPr/>
                    <a:lstStyle/>
                    <a:p>
                      <a:pPr algn="ctr"/>
                      <a:r>
                        <a:rPr lang="en-IN" sz="1400" dirty="0"/>
                        <a:t>Low</a:t>
                      </a:r>
                    </a:p>
                  </a:txBody>
                  <a:tcPr anchor="ctr"/>
                </a:tc>
                <a:extLst>
                  <a:ext uri="{0D108BD9-81ED-4DB2-BD59-A6C34878D82A}">
                    <a16:rowId xmlns:a16="http://schemas.microsoft.com/office/drawing/2014/main" val="1783141344"/>
                  </a:ext>
                </a:extLst>
              </a:tr>
              <a:tr h="311035">
                <a:tc>
                  <a:txBody>
                    <a:bodyPr/>
                    <a:lstStyle/>
                    <a:p>
                      <a:r>
                        <a:rPr lang="en-IN" sz="1400" dirty="0"/>
                        <a:t>8</a:t>
                      </a:r>
                    </a:p>
                  </a:txBody>
                  <a:tcPr anchor="ctr"/>
                </a:tc>
                <a:tc>
                  <a:txBody>
                    <a:bodyPr/>
                    <a:lstStyle/>
                    <a:p>
                      <a:r>
                        <a:rPr lang="en-IN" sz="1050" dirty="0"/>
                        <a:t>26634.341999999997</a:t>
                      </a:r>
                      <a:endParaRPr lang="en-IN" dirty="0"/>
                    </a:p>
                  </a:txBody>
                  <a:tcPr anchor="ctr"/>
                </a:tc>
                <a:tc>
                  <a:txBody>
                    <a:bodyPr/>
                    <a:lstStyle/>
                    <a:p>
                      <a:pPr algn="ctr"/>
                      <a:r>
                        <a:rPr lang="en-IN" sz="1400" dirty="0"/>
                        <a:t>High</a:t>
                      </a:r>
                      <a:endParaRPr lang="en-IN" dirty="0"/>
                    </a:p>
                  </a:txBody>
                  <a:tcPr anchor="ctr"/>
                </a:tc>
                <a:extLst>
                  <a:ext uri="{0D108BD9-81ED-4DB2-BD59-A6C34878D82A}">
                    <a16:rowId xmlns:a16="http://schemas.microsoft.com/office/drawing/2014/main" val="810890346"/>
                  </a:ext>
                </a:extLst>
              </a:tr>
              <a:tr h="311035">
                <a:tc>
                  <a:txBody>
                    <a:bodyPr/>
                    <a:lstStyle/>
                    <a:p>
                      <a:r>
                        <a:rPr lang="en-IN" sz="1400" dirty="0"/>
                        <a:t>9</a:t>
                      </a:r>
                    </a:p>
                  </a:txBody>
                  <a:tcPr anchor="ctr"/>
                </a:tc>
                <a:tc>
                  <a:txBody>
                    <a:bodyPr/>
                    <a:lstStyle/>
                    <a:p>
                      <a:r>
                        <a:rPr lang="en-IN" sz="1050" dirty="0"/>
                        <a:t>19661.596500000003</a:t>
                      </a:r>
                      <a:endParaRPr lang="en-IN" dirty="0"/>
                    </a:p>
                  </a:txBody>
                  <a:tcPr anchor="ctr"/>
                </a:tc>
                <a:tc>
                  <a:txBody>
                    <a:bodyPr/>
                    <a:lstStyle/>
                    <a:p>
                      <a:pPr algn="ctr"/>
                      <a:r>
                        <a:rPr lang="en-IN" sz="1400" dirty="0"/>
                        <a:t>Low</a:t>
                      </a:r>
                      <a:endParaRPr lang="en-IN" dirty="0"/>
                    </a:p>
                  </a:txBody>
                  <a:tcPr anchor="ctr"/>
                </a:tc>
                <a:extLst>
                  <a:ext uri="{0D108BD9-81ED-4DB2-BD59-A6C34878D82A}">
                    <a16:rowId xmlns:a16="http://schemas.microsoft.com/office/drawing/2014/main" val="2987299776"/>
                  </a:ext>
                </a:extLst>
              </a:tr>
              <a:tr h="311035">
                <a:tc>
                  <a:txBody>
                    <a:bodyPr/>
                    <a:lstStyle/>
                    <a:p>
                      <a:r>
                        <a:rPr lang="en-IN" sz="1400" dirty="0"/>
                        <a:t>10</a:t>
                      </a:r>
                    </a:p>
                  </a:txBody>
                  <a:tcPr anchor="ctr"/>
                </a:tc>
                <a:tc>
                  <a:txBody>
                    <a:bodyPr/>
                    <a:lstStyle/>
                    <a:p>
                      <a:r>
                        <a:rPr lang="en-IN" sz="1100" dirty="0"/>
                        <a:t>20723.934</a:t>
                      </a:r>
                      <a:endParaRPr lang="en-IN" dirty="0"/>
                    </a:p>
                  </a:txBody>
                  <a:tcPr anchor="ctr"/>
                </a:tc>
                <a:tc>
                  <a:txBody>
                    <a:bodyPr/>
                    <a:lstStyle/>
                    <a:p>
                      <a:pPr algn="ctr"/>
                      <a:r>
                        <a:rPr lang="en-IN" sz="1400" dirty="0"/>
                        <a:t>Low</a:t>
                      </a:r>
                      <a:endParaRPr lang="en-IN" dirty="0"/>
                    </a:p>
                  </a:txBody>
                  <a:tcPr anchor="ctr"/>
                </a:tc>
                <a:extLst>
                  <a:ext uri="{0D108BD9-81ED-4DB2-BD59-A6C34878D82A}">
                    <a16:rowId xmlns:a16="http://schemas.microsoft.com/office/drawing/2014/main" val="3659981827"/>
                  </a:ext>
                </a:extLst>
              </a:tr>
              <a:tr h="311035">
                <a:tc>
                  <a:txBody>
                    <a:bodyPr/>
                    <a:lstStyle/>
                    <a:p>
                      <a:r>
                        <a:rPr lang="en-IN" sz="1400" dirty="0"/>
                        <a:t>11</a:t>
                      </a:r>
                    </a:p>
                  </a:txBody>
                  <a:tcPr anchor="ctr"/>
                </a:tc>
                <a:tc>
                  <a:txBody>
                    <a:bodyPr/>
                    <a:lstStyle/>
                    <a:p>
                      <a:r>
                        <a:rPr lang="en-IN" sz="1100" dirty="0"/>
                        <a:t>21398.8215</a:t>
                      </a:r>
                      <a:endParaRPr lang="en-IN" dirty="0"/>
                    </a:p>
                  </a:txBody>
                  <a:tcPr anchor="ctr"/>
                </a:tc>
                <a:tc>
                  <a:txBody>
                    <a:bodyPr/>
                    <a:lstStyle/>
                    <a:p>
                      <a:pPr algn="ctr"/>
                      <a:r>
                        <a:rPr lang="en-IN" sz="1400" dirty="0"/>
                        <a:t>Medium</a:t>
                      </a:r>
                      <a:endParaRPr lang="en-IN" dirty="0"/>
                    </a:p>
                  </a:txBody>
                  <a:tcPr anchor="ctr"/>
                </a:tc>
                <a:extLst>
                  <a:ext uri="{0D108BD9-81ED-4DB2-BD59-A6C34878D82A}">
                    <a16:rowId xmlns:a16="http://schemas.microsoft.com/office/drawing/2014/main" val="2355932330"/>
                  </a:ext>
                </a:extLst>
              </a:tr>
              <a:tr h="382580">
                <a:tc>
                  <a:txBody>
                    <a:bodyPr/>
                    <a:lstStyle/>
                    <a:p>
                      <a:r>
                        <a:rPr lang="en-IN" sz="1400" dirty="0"/>
                        <a:t>12</a:t>
                      </a:r>
                    </a:p>
                  </a:txBody>
                  <a:tcPr anchor="ctr"/>
                </a:tc>
                <a:tc>
                  <a:txBody>
                    <a:bodyPr/>
                    <a:lstStyle/>
                    <a:p>
                      <a:r>
                        <a:rPr lang="en-IN" sz="1100" dirty="0"/>
                        <a:t>21720.646500000003</a:t>
                      </a:r>
                      <a:endParaRPr lang="en-IN" sz="600" dirty="0"/>
                    </a:p>
                  </a:txBody>
                  <a:tcPr anchor="ctr"/>
                </a:tc>
                <a:tc>
                  <a:txBody>
                    <a:bodyPr/>
                    <a:lstStyle/>
                    <a:p>
                      <a:pPr algn="ctr"/>
                      <a:r>
                        <a:rPr lang="en-IN" sz="1400" dirty="0"/>
                        <a:t>Medium</a:t>
                      </a:r>
                      <a:endParaRPr lang="en-IN" dirty="0"/>
                    </a:p>
                  </a:txBody>
                  <a:tcPr anchor="ctr"/>
                </a:tc>
                <a:extLst>
                  <a:ext uri="{0D108BD9-81ED-4DB2-BD59-A6C34878D82A}">
                    <a16:rowId xmlns:a16="http://schemas.microsoft.com/office/drawing/2014/main" val="2152647931"/>
                  </a:ext>
                </a:extLst>
              </a:tr>
              <a:tr h="311035">
                <a:tc>
                  <a:txBody>
                    <a:bodyPr/>
                    <a:lstStyle/>
                    <a:p>
                      <a:r>
                        <a:rPr lang="en-IN" sz="1400" dirty="0"/>
                        <a:t>13</a:t>
                      </a:r>
                      <a:endParaRPr lang="en-IN" dirty="0"/>
                    </a:p>
                  </a:txBody>
                  <a:tcPr anchor="ctr"/>
                </a:tc>
                <a:tc>
                  <a:txBody>
                    <a:bodyPr/>
                    <a:lstStyle/>
                    <a:p>
                      <a:r>
                        <a:rPr lang="en-IN" sz="1100" dirty="0"/>
                        <a:t>21063.6615</a:t>
                      </a:r>
                      <a:endParaRPr lang="en-IN" dirty="0"/>
                    </a:p>
                  </a:txBody>
                  <a:tcPr anchor="ctr"/>
                </a:tc>
                <a:tc>
                  <a:txBody>
                    <a:bodyPr/>
                    <a:lstStyle/>
                    <a:p>
                      <a:pPr algn="ctr"/>
                      <a:r>
                        <a:rPr lang="en-IN" sz="1400" dirty="0"/>
                        <a:t>Medium</a:t>
                      </a:r>
                      <a:endParaRPr lang="en-IN" dirty="0"/>
                    </a:p>
                  </a:txBody>
                  <a:tcPr anchor="ctr"/>
                </a:tc>
                <a:extLst>
                  <a:ext uri="{0D108BD9-81ED-4DB2-BD59-A6C34878D82A}">
                    <a16:rowId xmlns:a16="http://schemas.microsoft.com/office/drawing/2014/main" val="63310592"/>
                  </a:ext>
                </a:extLst>
              </a:tr>
              <a:tr h="382580">
                <a:tc>
                  <a:txBody>
                    <a:bodyPr/>
                    <a:lstStyle/>
                    <a:p>
                      <a:r>
                        <a:rPr lang="en-IN" sz="1400" dirty="0"/>
                        <a:t>14</a:t>
                      </a:r>
                      <a:endParaRPr lang="en-IN" dirty="0"/>
                    </a:p>
                  </a:txBody>
                  <a:tcPr anchor="ctr"/>
                </a:tc>
                <a:tc>
                  <a:txBody>
                    <a:bodyPr/>
                    <a:lstStyle/>
                    <a:p>
                      <a:r>
                        <a:rPr lang="en-IN" sz="1100" dirty="0"/>
                        <a:t>21049.402500000004</a:t>
                      </a:r>
                      <a:endParaRPr lang="en-IN" dirty="0"/>
                    </a:p>
                  </a:txBody>
                  <a:tcPr anchor="ctr"/>
                </a:tc>
                <a:tc>
                  <a:txBody>
                    <a:bodyPr/>
                    <a:lstStyle/>
                    <a:p>
                      <a:pPr algn="ctr"/>
                      <a:r>
                        <a:rPr lang="en-IN" sz="1400" dirty="0"/>
                        <a:t>Medium</a:t>
                      </a:r>
                      <a:endParaRPr lang="en-IN" dirty="0"/>
                    </a:p>
                  </a:txBody>
                  <a:tcPr anchor="ctr"/>
                </a:tc>
                <a:extLst>
                  <a:ext uri="{0D108BD9-81ED-4DB2-BD59-A6C34878D82A}">
                    <a16:rowId xmlns:a16="http://schemas.microsoft.com/office/drawing/2014/main" val="2215479391"/>
                  </a:ext>
                </a:extLst>
              </a:tr>
              <a:tr h="311035">
                <a:tc>
                  <a:txBody>
                    <a:bodyPr/>
                    <a:lstStyle/>
                    <a:p>
                      <a:r>
                        <a:rPr lang="en-IN" sz="1400" dirty="0"/>
                        <a:t>15</a:t>
                      </a:r>
                    </a:p>
                  </a:txBody>
                  <a:tcPr anchor="ctr"/>
                </a:tc>
                <a:tc>
                  <a:txBody>
                    <a:bodyPr/>
                    <a:lstStyle/>
                    <a:p>
                      <a:r>
                        <a:rPr lang="en-IN" sz="1100" dirty="0"/>
                        <a:t>22674.45599999999</a:t>
                      </a:r>
                      <a:endParaRPr lang="en-IN" dirty="0"/>
                    </a:p>
                  </a:txBody>
                  <a:tcPr anchor="ctr"/>
                </a:tc>
                <a:tc>
                  <a:txBody>
                    <a:bodyPr/>
                    <a:lstStyle/>
                    <a:p>
                      <a:pPr algn="ctr"/>
                      <a:r>
                        <a:rPr lang="en-IN" sz="1400" dirty="0"/>
                        <a:t>Medium</a:t>
                      </a:r>
                      <a:endParaRPr lang="en-IN" sz="1600" dirty="0"/>
                    </a:p>
                  </a:txBody>
                  <a:tcPr anchor="ctr"/>
                </a:tc>
                <a:extLst>
                  <a:ext uri="{0D108BD9-81ED-4DB2-BD59-A6C34878D82A}">
                    <a16:rowId xmlns:a16="http://schemas.microsoft.com/office/drawing/2014/main" val="3060529537"/>
                  </a:ext>
                </a:extLst>
              </a:tr>
            </a:tbl>
          </a:graphicData>
        </a:graphic>
      </p:graphicFrame>
    </p:spTree>
    <p:extLst>
      <p:ext uri="{BB962C8B-B14F-4D97-AF65-F5344CB8AC3E}">
        <p14:creationId xmlns:p14="http://schemas.microsoft.com/office/powerpoint/2010/main" val="3057401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EA0E48-477D-8695-22A2-529D4E719A6F}"/>
              </a:ext>
            </a:extLst>
          </p:cNvPr>
          <p:cNvSpPr txBox="1"/>
          <p:nvPr/>
        </p:nvSpPr>
        <p:spPr>
          <a:xfrm>
            <a:off x="2115670" y="206188"/>
            <a:ext cx="8659905" cy="923330"/>
          </a:xfrm>
          <a:prstGeom prst="rect">
            <a:avLst/>
          </a:prstGeom>
          <a:noFill/>
        </p:spPr>
        <p:txBody>
          <a:bodyPr wrap="square">
            <a:spAutoFit/>
          </a:bodyPr>
          <a:lstStyle/>
          <a:p>
            <a:pPr algn="ctr"/>
            <a:r>
              <a:rPr lang="en-US" b="1" u="sng" dirty="0">
                <a:solidFill>
                  <a:srgbClr val="000000"/>
                </a:solidFill>
                <a:latin typeface="Arial" panose="020B0604020202020204" pitchFamily="34" charset="0"/>
              </a:rPr>
              <a:t>TASK-4</a:t>
            </a:r>
          </a:p>
          <a:p>
            <a:r>
              <a:rPr lang="en-US" sz="1800" b="1" dirty="0">
                <a:solidFill>
                  <a:srgbClr val="000000"/>
                </a:solidFill>
                <a:effectLst/>
                <a:latin typeface="Arial" panose="020B0604020202020204" pitchFamily="34" charset="0"/>
              </a:rPr>
              <a:t>Walmart suspects that some transactions have unusually high or low sales compared to the average for the product line. Identify these anomalies. </a:t>
            </a:r>
            <a:endParaRPr lang="en-IN" b="1" dirty="0"/>
          </a:p>
        </p:txBody>
      </p:sp>
      <p:sp>
        <p:nvSpPr>
          <p:cNvPr id="5" name="TextBox 4">
            <a:extLst>
              <a:ext uri="{FF2B5EF4-FFF2-40B4-BE49-F238E27FC236}">
                <a16:creationId xmlns:a16="http://schemas.microsoft.com/office/drawing/2014/main" id="{FD30F790-892E-1BDA-F647-4BFF8F18CB94}"/>
              </a:ext>
            </a:extLst>
          </p:cNvPr>
          <p:cNvSpPr txBox="1"/>
          <p:nvPr/>
        </p:nvSpPr>
        <p:spPr>
          <a:xfrm>
            <a:off x="1658471" y="1720840"/>
            <a:ext cx="9798423" cy="5170646"/>
          </a:xfrm>
          <a:prstGeom prst="rect">
            <a:avLst/>
          </a:prstGeom>
          <a:noFill/>
        </p:spPr>
        <p:txBody>
          <a:bodyPr wrap="square">
            <a:spAutoFit/>
          </a:bodyPr>
          <a:lstStyle/>
          <a:p>
            <a:pPr algn="ctr"/>
            <a:r>
              <a:rPr lang="en-IN" b="1" u="sng" dirty="0">
                <a:latin typeface="Comic Sans MS" panose="030F0702030302020204" pitchFamily="66" charset="0"/>
              </a:rPr>
              <a:t>SQL-QUERY</a:t>
            </a:r>
          </a:p>
          <a:p>
            <a:r>
              <a:rPr lang="en-IN" sz="1600" dirty="0">
                <a:latin typeface="Comic Sans MS" panose="030F0702030302020204" pitchFamily="66" charset="0"/>
              </a:rPr>
              <a:t>WITH </a:t>
            </a:r>
            <a:r>
              <a:rPr lang="en-IN" sz="1600" dirty="0" err="1">
                <a:latin typeface="Comic Sans MS" panose="030F0702030302020204" pitchFamily="66" charset="0"/>
              </a:rPr>
              <a:t>AverageSales</a:t>
            </a:r>
            <a:r>
              <a:rPr lang="en-IN" sz="1600" dirty="0">
                <a:latin typeface="Comic Sans MS" panose="030F0702030302020204" pitchFamily="66" charset="0"/>
              </a:rPr>
              <a:t> AS (SELECT  </a:t>
            </a:r>
            <a:r>
              <a:rPr lang="en-IN" sz="1600" dirty="0" err="1">
                <a:latin typeface="Comic Sans MS" panose="030F0702030302020204" pitchFamily="66" charset="0"/>
              </a:rPr>
              <a:t>product_line</a:t>
            </a:r>
            <a:r>
              <a:rPr lang="en-IN" sz="1600" dirty="0">
                <a:latin typeface="Comic Sans MS" panose="030F0702030302020204" pitchFamily="66" charset="0"/>
              </a:rPr>
              <a:t>, AVG(Total) AS </a:t>
            </a:r>
            <a:r>
              <a:rPr lang="en-IN" sz="1600" dirty="0" err="1">
                <a:latin typeface="Comic Sans MS" panose="030F0702030302020204" pitchFamily="66" charset="0"/>
              </a:rPr>
              <a:t>Avg_Sales</a:t>
            </a:r>
            <a:endParaRPr lang="en-IN" sz="1600" dirty="0">
              <a:latin typeface="Comic Sans MS" panose="030F0702030302020204" pitchFamily="66" charset="0"/>
            </a:endParaRPr>
          </a:p>
          <a:p>
            <a:r>
              <a:rPr lang="en-IN" sz="1600" dirty="0">
                <a:latin typeface="Comic Sans MS" panose="030F0702030302020204" pitchFamily="66" charset="0"/>
              </a:rPr>
              <a:t> FROM </a:t>
            </a:r>
            <a:r>
              <a:rPr lang="en-IN" sz="1600" dirty="0" err="1">
                <a:latin typeface="Comic Sans MS" panose="030F0702030302020204" pitchFamily="66" charset="0"/>
              </a:rPr>
              <a:t>walmartsales</a:t>
            </a:r>
            <a:r>
              <a:rPr lang="en-IN" sz="1600" dirty="0">
                <a:latin typeface="Comic Sans MS" panose="030F0702030302020204" pitchFamily="66" charset="0"/>
              </a:rPr>
              <a:t>  GROUP BY </a:t>
            </a:r>
            <a:r>
              <a:rPr lang="en-IN" sz="1600" dirty="0" err="1">
                <a:latin typeface="Comic Sans MS" panose="030F0702030302020204" pitchFamily="66" charset="0"/>
              </a:rPr>
              <a:t>product_line</a:t>
            </a:r>
            <a:r>
              <a:rPr lang="en-IN" sz="1600" dirty="0">
                <a:latin typeface="Comic Sans MS" panose="030F0702030302020204" pitchFamily="66" charset="0"/>
              </a:rPr>
              <a:t>)</a:t>
            </a:r>
          </a:p>
          <a:p>
            <a:endParaRPr lang="en-IN" sz="1600" dirty="0"/>
          </a:p>
          <a:p>
            <a:r>
              <a:rPr lang="en-IN" b="1" dirty="0"/>
              <a:t>: Identify anomalies in sales transactions</a:t>
            </a:r>
          </a:p>
          <a:p>
            <a:endParaRPr lang="en-IN" dirty="0"/>
          </a:p>
          <a:p>
            <a:r>
              <a:rPr lang="en-IN" sz="1600" dirty="0">
                <a:latin typeface="Comic Sans MS" panose="030F0702030302020204" pitchFamily="66" charset="0"/>
              </a:rPr>
              <a:t>SELECT     </a:t>
            </a:r>
          </a:p>
          <a:p>
            <a:r>
              <a:rPr lang="en-IN" sz="1600" dirty="0" err="1">
                <a:latin typeface="Comic Sans MS" panose="030F0702030302020204" pitchFamily="66" charset="0"/>
              </a:rPr>
              <a:t>w.Customer_type</a:t>
            </a:r>
            <a:r>
              <a:rPr lang="en-IN" sz="1600" dirty="0">
                <a:latin typeface="Comic Sans MS" panose="030F0702030302020204" pitchFamily="66" charset="0"/>
              </a:rPr>
              <a:t>,      </a:t>
            </a:r>
          </a:p>
          <a:p>
            <a:r>
              <a:rPr lang="en-IN" sz="1600" dirty="0" err="1">
                <a:latin typeface="Comic Sans MS" panose="030F0702030302020204" pitchFamily="66" charset="0"/>
              </a:rPr>
              <a:t>w.product_line</a:t>
            </a:r>
            <a:r>
              <a:rPr lang="en-IN" sz="1600" dirty="0">
                <a:latin typeface="Comic Sans MS" panose="030F0702030302020204" pitchFamily="66" charset="0"/>
              </a:rPr>
              <a:t>,      </a:t>
            </a:r>
          </a:p>
          <a:p>
            <a:r>
              <a:rPr lang="en-IN" sz="1600" dirty="0" err="1">
                <a:latin typeface="Comic Sans MS" panose="030F0702030302020204" pitchFamily="66" charset="0"/>
              </a:rPr>
              <a:t>w.Total</a:t>
            </a:r>
            <a:r>
              <a:rPr lang="en-IN" sz="1600" dirty="0">
                <a:latin typeface="Comic Sans MS" panose="030F0702030302020204" pitchFamily="66" charset="0"/>
              </a:rPr>
              <a:t>,     </a:t>
            </a:r>
          </a:p>
          <a:p>
            <a:r>
              <a:rPr lang="en-IN" sz="1600" dirty="0">
                <a:latin typeface="Comic Sans MS" panose="030F0702030302020204" pitchFamily="66" charset="0"/>
              </a:rPr>
              <a:t> </a:t>
            </a:r>
            <a:r>
              <a:rPr lang="en-IN" sz="1600" dirty="0" err="1">
                <a:latin typeface="Comic Sans MS" panose="030F0702030302020204" pitchFamily="66" charset="0"/>
              </a:rPr>
              <a:t>a.Avg_Sales</a:t>
            </a:r>
            <a:r>
              <a:rPr lang="en-IN" sz="1600" dirty="0">
                <a:latin typeface="Comic Sans MS" panose="030F0702030302020204" pitchFamily="66" charset="0"/>
              </a:rPr>
              <a:t>,   </a:t>
            </a:r>
          </a:p>
          <a:p>
            <a:r>
              <a:rPr lang="en-IN" sz="1600" dirty="0">
                <a:latin typeface="Comic Sans MS" panose="030F0702030302020204" pitchFamily="66" charset="0"/>
              </a:rPr>
              <a:t> CASE         </a:t>
            </a:r>
          </a:p>
          <a:p>
            <a:r>
              <a:rPr lang="en-IN" sz="1600" dirty="0">
                <a:latin typeface="Comic Sans MS" panose="030F0702030302020204" pitchFamily="66" charset="0"/>
              </a:rPr>
              <a:t>WHEN </a:t>
            </a:r>
            <a:r>
              <a:rPr lang="en-IN" sz="1600" dirty="0" err="1">
                <a:latin typeface="Comic Sans MS" panose="030F0702030302020204" pitchFamily="66" charset="0"/>
              </a:rPr>
              <a:t>w.Total</a:t>
            </a:r>
            <a:r>
              <a:rPr lang="en-IN" sz="1600" dirty="0">
                <a:latin typeface="Comic Sans MS" panose="030F0702030302020204" pitchFamily="66" charset="0"/>
              </a:rPr>
              <a:t> &gt; (</a:t>
            </a:r>
            <a:r>
              <a:rPr lang="en-IN" sz="1600" dirty="0" err="1">
                <a:latin typeface="Comic Sans MS" panose="030F0702030302020204" pitchFamily="66" charset="0"/>
              </a:rPr>
              <a:t>a.Avg_Sales</a:t>
            </a:r>
            <a:r>
              <a:rPr lang="en-IN" sz="1600" dirty="0">
                <a:latin typeface="Comic Sans MS" panose="030F0702030302020204" pitchFamily="66" charset="0"/>
              </a:rPr>
              <a:t> * 2) THEN 'High Anomaly'          </a:t>
            </a:r>
          </a:p>
          <a:p>
            <a:r>
              <a:rPr lang="en-IN" sz="1600" dirty="0">
                <a:latin typeface="Comic Sans MS" panose="030F0702030302020204" pitchFamily="66" charset="0"/>
              </a:rPr>
              <a:t>WHEN </a:t>
            </a:r>
            <a:r>
              <a:rPr lang="en-IN" sz="1600" dirty="0" err="1">
                <a:latin typeface="Comic Sans MS" panose="030F0702030302020204" pitchFamily="66" charset="0"/>
              </a:rPr>
              <a:t>w.Total</a:t>
            </a:r>
            <a:r>
              <a:rPr lang="en-IN" sz="1600" dirty="0">
                <a:latin typeface="Comic Sans MS" panose="030F0702030302020204" pitchFamily="66" charset="0"/>
              </a:rPr>
              <a:t> &lt; (</a:t>
            </a:r>
            <a:r>
              <a:rPr lang="en-IN" sz="1600" dirty="0" err="1">
                <a:latin typeface="Comic Sans MS" panose="030F0702030302020204" pitchFamily="66" charset="0"/>
              </a:rPr>
              <a:t>a.Avg_Sales</a:t>
            </a:r>
            <a:r>
              <a:rPr lang="en-IN" sz="1600" dirty="0">
                <a:latin typeface="Comic Sans MS" panose="030F0702030302020204" pitchFamily="66" charset="0"/>
              </a:rPr>
              <a:t> / 2) THEN 'Low Anomaly’</a:t>
            </a:r>
          </a:p>
          <a:p>
            <a:r>
              <a:rPr lang="en-IN" sz="1600" dirty="0">
                <a:latin typeface="Comic Sans MS" panose="030F0702030302020204" pitchFamily="66" charset="0"/>
              </a:rPr>
              <a:t> ELSE 'Normal'    </a:t>
            </a:r>
          </a:p>
          <a:p>
            <a:r>
              <a:rPr lang="en-IN" sz="1600" dirty="0">
                <a:latin typeface="Comic Sans MS" panose="030F0702030302020204" pitchFamily="66" charset="0"/>
              </a:rPr>
              <a:t>END AS </a:t>
            </a:r>
            <a:r>
              <a:rPr lang="en-IN" sz="1600" dirty="0" err="1">
                <a:latin typeface="Comic Sans MS" panose="030F0702030302020204" pitchFamily="66" charset="0"/>
              </a:rPr>
              <a:t>Anomaly_Status</a:t>
            </a:r>
            <a:r>
              <a:rPr lang="en-IN" sz="1600" dirty="0">
                <a:latin typeface="Comic Sans MS" panose="030F0702030302020204" pitchFamily="66" charset="0"/>
              </a:rPr>
              <a:t> FROM </a:t>
            </a:r>
            <a:r>
              <a:rPr lang="en-IN" sz="1600" dirty="0" err="1">
                <a:latin typeface="Comic Sans MS" panose="030F0702030302020204" pitchFamily="66" charset="0"/>
              </a:rPr>
              <a:t>walmartsales</a:t>
            </a:r>
            <a:r>
              <a:rPr lang="en-IN" sz="1600" dirty="0">
                <a:latin typeface="Comic Sans MS" panose="030F0702030302020204" pitchFamily="66" charset="0"/>
              </a:rPr>
              <a:t> w JOIN </a:t>
            </a:r>
            <a:r>
              <a:rPr lang="en-IN" sz="1600" dirty="0" err="1">
                <a:latin typeface="Comic Sans MS" panose="030F0702030302020204" pitchFamily="66" charset="0"/>
              </a:rPr>
              <a:t>AverageSales</a:t>
            </a:r>
            <a:r>
              <a:rPr lang="en-IN" sz="1600" dirty="0">
                <a:latin typeface="Comic Sans MS" panose="030F0702030302020204" pitchFamily="66" charset="0"/>
              </a:rPr>
              <a:t> a ON </a:t>
            </a:r>
            <a:r>
              <a:rPr lang="en-IN" sz="1600" dirty="0" err="1">
                <a:latin typeface="Comic Sans MS" panose="030F0702030302020204" pitchFamily="66" charset="0"/>
              </a:rPr>
              <a:t>w.product_line</a:t>
            </a:r>
            <a:r>
              <a:rPr lang="en-IN" sz="1600" dirty="0">
                <a:latin typeface="Comic Sans MS" panose="030F0702030302020204" pitchFamily="66" charset="0"/>
              </a:rPr>
              <a:t> = </a:t>
            </a:r>
            <a:r>
              <a:rPr lang="en-IN" sz="1600" dirty="0" err="1">
                <a:latin typeface="Comic Sans MS" panose="030F0702030302020204" pitchFamily="66" charset="0"/>
              </a:rPr>
              <a:t>a.product_line</a:t>
            </a:r>
            <a:r>
              <a:rPr lang="en-IN" sz="1600" dirty="0">
                <a:latin typeface="Comic Sans MS" panose="030F0702030302020204" pitchFamily="66" charset="0"/>
              </a:rPr>
              <a:t> WHERE </a:t>
            </a:r>
            <a:r>
              <a:rPr lang="en-IN" sz="1600" dirty="0" err="1">
                <a:latin typeface="Comic Sans MS" panose="030F0702030302020204" pitchFamily="66" charset="0"/>
              </a:rPr>
              <a:t>w.Total</a:t>
            </a:r>
            <a:r>
              <a:rPr lang="en-IN" sz="1600" dirty="0">
                <a:latin typeface="Comic Sans MS" panose="030F0702030302020204" pitchFamily="66" charset="0"/>
              </a:rPr>
              <a:t> &gt; (</a:t>
            </a:r>
            <a:r>
              <a:rPr lang="en-IN" sz="1600" dirty="0" err="1">
                <a:latin typeface="Comic Sans MS" panose="030F0702030302020204" pitchFamily="66" charset="0"/>
              </a:rPr>
              <a:t>a.Avg_Sales</a:t>
            </a:r>
            <a:r>
              <a:rPr lang="en-IN" sz="1600" dirty="0">
                <a:latin typeface="Comic Sans MS" panose="030F0702030302020204" pitchFamily="66" charset="0"/>
              </a:rPr>
              <a:t> * 2) OR </a:t>
            </a:r>
            <a:r>
              <a:rPr lang="en-IN" sz="1600" dirty="0" err="1">
                <a:latin typeface="Comic Sans MS" panose="030F0702030302020204" pitchFamily="66" charset="0"/>
              </a:rPr>
              <a:t>w.Total</a:t>
            </a:r>
            <a:r>
              <a:rPr lang="en-IN" sz="1600" dirty="0">
                <a:latin typeface="Comic Sans MS" panose="030F0702030302020204" pitchFamily="66" charset="0"/>
              </a:rPr>
              <a:t> &lt; (</a:t>
            </a:r>
            <a:r>
              <a:rPr lang="en-IN" sz="1600" dirty="0" err="1">
                <a:latin typeface="Comic Sans MS" panose="030F0702030302020204" pitchFamily="66" charset="0"/>
              </a:rPr>
              <a:t>a.Avg_Sales</a:t>
            </a:r>
            <a:r>
              <a:rPr lang="en-IN" sz="1600" dirty="0">
                <a:latin typeface="Comic Sans MS" panose="030F0702030302020204" pitchFamily="66" charset="0"/>
              </a:rPr>
              <a:t> / 2)  -- ORDER BY </a:t>
            </a:r>
            <a:r>
              <a:rPr lang="en-IN" sz="1600" dirty="0" err="1">
                <a:latin typeface="Comic Sans MS" panose="030F0702030302020204" pitchFamily="66" charset="0"/>
              </a:rPr>
              <a:t>Anomaly_Status</a:t>
            </a:r>
            <a:r>
              <a:rPr lang="en-IN" sz="1600" dirty="0">
                <a:latin typeface="Comic Sans MS" panose="030F0702030302020204" pitchFamily="66" charset="0"/>
              </a:rPr>
              <a:t>, </a:t>
            </a:r>
            <a:r>
              <a:rPr lang="en-IN" sz="1600" dirty="0" err="1">
                <a:latin typeface="Comic Sans MS" panose="030F0702030302020204" pitchFamily="66" charset="0"/>
              </a:rPr>
              <a:t>w.Total</a:t>
            </a:r>
            <a:r>
              <a:rPr lang="en-IN" sz="1600" dirty="0">
                <a:latin typeface="Comic Sans MS" panose="030F0702030302020204" pitchFamily="66" charset="0"/>
              </a:rPr>
              <a:t> DESC; </a:t>
            </a:r>
            <a:r>
              <a:rPr lang="en-IN" sz="1600" b="1" dirty="0">
                <a:latin typeface="Comic Sans MS" panose="030F0702030302020204" pitchFamily="66" charset="0"/>
              </a:rPr>
              <a:t>-Filter for anomalies </a:t>
            </a:r>
          </a:p>
          <a:p>
            <a:endParaRPr lang="en-IN" dirty="0"/>
          </a:p>
          <a:p>
            <a:r>
              <a:rPr lang="en-IN" b="1" dirty="0"/>
              <a:t> -- Order by anomaly status and sales amount</a:t>
            </a:r>
          </a:p>
        </p:txBody>
      </p:sp>
    </p:spTree>
    <p:extLst>
      <p:ext uri="{BB962C8B-B14F-4D97-AF65-F5344CB8AC3E}">
        <p14:creationId xmlns:p14="http://schemas.microsoft.com/office/powerpoint/2010/main" val="2765930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9DF455-86AE-30BB-CC76-93C72F3279CA}"/>
              </a:ext>
            </a:extLst>
          </p:cNvPr>
          <p:cNvSpPr txBox="1"/>
          <p:nvPr/>
        </p:nvSpPr>
        <p:spPr>
          <a:xfrm>
            <a:off x="3119718" y="304800"/>
            <a:ext cx="7395882" cy="923330"/>
          </a:xfrm>
          <a:prstGeom prst="rect">
            <a:avLst/>
          </a:prstGeom>
          <a:noFill/>
        </p:spPr>
        <p:txBody>
          <a:bodyPr wrap="square">
            <a:spAutoFit/>
          </a:bodyPr>
          <a:lstStyle/>
          <a:p>
            <a:pPr algn="ctr"/>
            <a:r>
              <a:rPr lang="en-US" sz="1800" b="1" u="sng" dirty="0">
                <a:solidFill>
                  <a:srgbClr val="000000"/>
                </a:solidFill>
                <a:effectLst/>
                <a:latin typeface="Arial" panose="020B0604020202020204" pitchFamily="34" charset="0"/>
              </a:rPr>
              <a:t>TASK-5</a:t>
            </a:r>
          </a:p>
          <a:p>
            <a:r>
              <a:rPr lang="en-US" sz="1800" b="1" dirty="0">
                <a:solidFill>
                  <a:srgbClr val="000000"/>
                </a:solidFill>
                <a:effectLst/>
                <a:latin typeface="Arial" panose="020B0604020202020204" pitchFamily="34" charset="0"/>
              </a:rPr>
              <a:t>Walmart needs to determine the most popular payment method in each city to tailor marketing strategies</a:t>
            </a:r>
            <a:r>
              <a:rPr lang="en-US" sz="1800" dirty="0">
                <a:solidFill>
                  <a:srgbClr val="000000"/>
                </a:solidFill>
                <a:effectLst/>
                <a:latin typeface="Arial" panose="020B0604020202020204" pitchFamily="34" charset="0"/>
              </a:rPr>
              <a:t>. </a:t>
            </a:r>
            <a:endParaRPr lang="en-IN" dirty="0"/>
          </a:p>
        </p:txBody>
      </p:sp>
      <p:sp>
        <p:nvSpPr>
          <p:cNvPr id="5" name="TextBox 4">
            <a:extLst>
              <a:ext uri="{FF2B5EF4-FFF2-40B4-BE49-F238E27FC236}">
                <a16:creationId xmlns:a16="http://schemas.microsoft.com/office/drawing/2014/main" id="{265236EF-BA87-C127-CF0F-E0174A119F79}"/>
              </a:ext>
            </a:extLst>
          </p:cNvPr>
          <p:cNvSpPr txBox="1"/>
          <p:nvPr/>
        </p:nvSpPr>
        <p:spPr>
          <a:xfrm>
            <a:off x="1048871" y="2274838"/>
            <a:ext cx="4796117" cy="3323987"/>
          </a:xfrm>
          <a:prstGeom prst="rect">
            <a:avLst/>
          </a:prstGeom>
          <a:noFill/>
        </p:spPr>
        <p:txBody>
          <a:bodyPr wrap="square">
            <a:spAutoFit/>
          </a:bodyPr>
          <a:lstStyle/>
          <a:p>
            <a:pPr algn="ctr"/>
            <a:r>
              <a:rPr lang="en-IN" dirty="0">
                <a:latin typeface="Comic Sans MS" panose="030F0702030302020204" pitchFamily="66" charset="0"/>
              </a:rPr>
              <a:t> </a:t>
            </a:r>
            <a:r>
              <a:rPr lang="en-IN" b="1" u="sng" dirty="0">
                <a:latin typeface="Comic Sans MS" panose="030F0702030302020204" pitchFamily="66" charset="0"/>
              </a:rPr>
              <a:t>SQL QUERY</a:t>
            </a:r>
          </a:p>
          <a:p>
            <a:r>
              <a:rPr lang="en-IN" sz="1600" dirty="0">
                <a:latin typeface="Comic Sans MS" panose="030F0702030302020204" pitchFamily="66" charset="0"/>
              </a:rPr>
              <a:t>SELECT city, payment,</a:t>
            </a:r>
          </a:p>
          <a:p>
            <a:r>
              <a:rPr lang="en-IN" sz="1600" dirty="0">
                <a:latin typeface="Comic Sans MS" panose="030F0702030302020204" pitchFamily="66" charset="0"/>
              </a:rPr>
              <a:t> COUNT(*) AS </a:t>
            </a:r>
            <a:r>
              <a:rPr lang="en-IN" sz="1600" dirty="0" err="1">
                <a:latin typeface="Comic Sans MS" panose="030F0702030302020204" pitchFamily="66" charset="0"/>
              </a:rPr>
              <a:t>transaction_count</a:t>
            </a:r>
            <a:endParaRPr lang="en-IN" sz="1600" dirty="0">
              <a:latin typeface="Comic Sans MS" panose="030F0702030302020204" pitchFamily="66" charset="0"/>
            </a:endParaRPr>
          </a:p>
          <a:p>
            <a:r>
              <a:rPr lang="en-IN" sz="1600" dirty="0">
                <a:latin typeface="Comic Sans MS" panose="030F0702030302020204" pitchFamily="66" charset="0"/>
              </a:rPr>
              <a:t> FROM </a:t>
            </a:r>
            <a:r>
              <a:rPr lang="en-IN" sz="1600" dirty="0" err="1">
                <a:latin typeface="Comic Sans MS" panose="030F0702030302020204" pitchFamily="66" charset="0"/>
              </a:rPr>
              <a:t>walmartsales</a:t>
            </a:r>
            <a:endParaRPr lang="en-IN" sz="1600" dirty="0">
              <a:latin typeface="Comic Sans MS" panose="030F0702030302020204" pitchFamily="66" charset="0"/>
            </a:endParaRPr>
          </a:p>
          <a:p>
            <a:r>
              <a:rPr lang="en-IN" sz="1600" dirty="0">
                <a:latin typeface="Comic Sans MS" panose="030F0702030302020204" pitchFamily="66" charset="0"/>
              </a:rPr>
              <a:t>GROUP BY city, payment </a:t>
            </a:r>
          </a:p>
          <a:p>
            <a:r>
              <a:rPr lang="en-IN" sz="1600" dirty="0">
                <a:latin typeface="Comic Sans MS" panose="030F0702030302020204" pitchFamily="66" charset="0"/>
              </a:rPr>
              <a:t>HAVING    </a:t>
            </a:r>
          </a:p>
          <a:p>
            <a:r>
              <a:rPr lang="en-IN" sz="1600" dirty="0">
                <a:latin typeface="Comic Sans MS" panose="030F0702030302020204" pitchFamily="66" charset="0"/>
              </a:rPr>
              <a:t>COUNT(*) = (SELECT MAX(</a:t>
            </a:r>
            <a:r>
              <a:rPr lang="en-IN" sz="1600" dirty="0" err="1">
                <a:latin typeface="Comic Sans MS" panose="030F0702030302020204" pitchFamily="66" charset="0"/>
              </a:rPr>
              <a:t>transaction_count</a:t>
            </a:r>
            <a:r>
              <a:rPr lang="en-IN" sz="1600" dirty="0">
                <a:latin typeface="Comic Sans MS" panose="030F0702030302020204" pitchFamily="66" charset="0"/>
              </a:rPr>
              <a:t>)  </a:t>
            </a:r>
          </a:p>
          <a:p>
            <a:r>
              <a:rPr lang="en-IN" sz="1600" dirty="0">
                <a:latin typeface="Comic Sans MS" panose="030F0702030302020204" pitchFamily="66" charset="0"/>
              </a:rPr>
              <a:t>FROM (SELECT city, payment, COUNT(*) AS </a:t>
            </a:r>
            <a:r>
              <a:rPr lang="en-IN" sz="1600" dirty="0" err="1">
                <a:latin typeface="Comic Sans MS" panose="030F0702030302020204" pitchFamily="66" charset="0"/>
              </a:rPr>
              <a:t>transaction_count</a:t>
            </a:r>
            <a:endParaRPr lang="en-IN" sz="1600" dirty="0">
              <a:latin typeface="Comic Sans MS" panose="030F0702030302020204" pitchFamily="66" charset="0"/>
            </a:endParaRPr>
          </a:p>
          <a:p>
            <a:r>
              <a:rPr lang="en-IN" sz="1600" dirty="0">
                <a:latin typeface="Comic Sans MS" panose="030F0702030302020204" pitchFamily="66" charset="0"/>
              </a:rPr>
              <a:t>FROM </a:t>
            </a:r>
            <a:r>
              <a:rPr lang="en-IN" sz="1600" dirty="0" err="1">
                <a:latin typeface="Comic Sans MS" panose="030F0702030302020204" pitchFamily="66" charset="0"/>
              </a:rPr>
              <a:t>walmartsales</a:t>
            </a:r>
            <a:endParaRPr lang="en-IN" sz="1600" dirty="0">
              <a:latin typeface="Comic Sans MS" panose="030F0702030302020204" pitchFamily="66" charset="0"/>
            </a:endParaRPr>
          </a:p>
          <a:p>
            <a:r>
              <a:rPr lang="en-IN" sz="1600" dirty="0">
                <a:latin typeface="Comic Sans MS" panose="030F0702030302020204" pitchFamily="66" charset="0"/>
              </a:rPr>
              <a:t>GROUP BY city, payment) AS subquery</a:t>
            </a:r>
          </a:p>
          <a:p>
            <a:r>
              <a:rPr lang="en-IN" sz="1600" dirty="0">
                <a:latin typeface="Comic Sans MS" panose="030F0702030302020204" pitchFamily="66" charset="0"/>
              </a:rPr>
              <a:t>WHERE city = </a:t>
            </a:r>
            <a:r>
              <a:rPr lang="en-IN" sz="1600" dirty="0" err="1">
                <a:latin typeface="Comic Sans MS" panose="030F0702030302020204" pitchFamily="66" charset="0"/>
              </a:rPr>
              <a:t>walmartsales.city</a:t>
            </a:r>
            <a:r>
              <a:rPr lang="en-IN" sz="1600" dirty="0">
                <a:latin typeface="Comic Sans MS" panose="030F0702030302020204" pitchFamily="66" charset="0"/>
              </a:rPr>
              <a:t>)</a:t>
            </a:r>
          </a:p>
          <a:p>
            <a:r>
              <a:rPr lang="en-IN" sz="1600" dirty="0">
                <a:latin typeface="Comic Sans MS" panose="030F0702030302020204" pitchFamily="66" charset="0"/>
              </a:rPr>
              <a:t>ORDER BY </a:t>
            </a:r>
            <a:r>
              <a:rPr lang="en-IN" sz="1600" dirty="0" err="1">
                <a:latin typeface="Comic Sans MS" panose="030F0702030302020204" pitchFamily="66" charset="0"/>
              </a:rPr>
              <a:t>city,transaction_count</a:t>
            </a:r>
            <a:r>
              <a:rPr lang="en-IN" sz="1600" dirty="0">
                <a:latin typeface="Comic Sans MS" panose="030F0702030302020204" pitchFamily="66" charset="0"/>
              </a:rPr>
              <a:t> DESC; </a:t>
            </a:r>
          </a:p>
        </p:txBody>
      </p:sp>
      <p:graphicFrame>
        <p:nvGraphicFramePr>
          <p:cNvPr id="6" name="Table 5">
            <a:extLst>
              <a:ext uri="{FF2B5EF4-FFF2-40B4-BE49-F238E27FC236}">
                <a16:creationId xmlns:a16="http://schemas.microsoft.com/office/drawing/2014/main" id="{6D6AC4A7-2C3B-10BA-7CD9-4DF0CC8C09F1}"/>
              </a:ext>
            </a:extLst>
          </p:cNvPr>
          <p:cNvGraphicFramePr>
            <a:graphicFrameLocks noGrp="1"/>
          </p:cNvGraphicFramePr>
          <p:nvPr>
            <p:extLst>
              <p:ext uri="{D42A27DB-BD31-4B8C-83A1-F6EECF244321}">
                <p14:modId xmlns:p14="http://schemas.microsoft.com/office/powerpoint/2010/main" val="2176975832"/>
              </p:ext>
            </p:extLst>
          </p:nvPr>
        </p:nvGraphicFramePr>
        <p:xfrm>
          <a:off x="6185647" y="2528047"/>
          <a:ext cx="5576046" cy="3163112"/>
        </p:xfrm>
        <a:graphic>
          <a:graphicData uri="http://schemas.openxmlformats.org/drawingml/2006/table">
            <a:tbl>
              <a:tblPr firstRow="1" bandRow="1">
                <a:tableStyleId>{5C22544A-7EE6-4342-B048-85BDC9FD1C3A}</a:tableStyleId>
              </a:tblPr>
              <a:tblGrid>
                <a:gridCol w="1858682">
                  <a:extLst>
                    <a:ext uri="{9D8B030D-6E8A-4147-A177-3AD203B41FA5}">
                      <a16:colId xmlns:a16="http://schemas.microsoft.com/office/drawing/2014/main" val="2091053791"/>
                    </a:ext>
                  </a:extLst>
                </a:gridCol>
                <a:gridCol w="1834777">
                  <a:extLst>
                    <a:ext uri="{9D8B030D-6E8A-4147-A177-3AD203B41FA5}">
                      <a16:colId xmlns:a16="http://schemas.microsoft.com/office/drawing/2014/main" val="1181209197"/>
                    </a:ext>
                  </a:extLst>
                </a:gridCol>
                <a:gridCol w="1882587">
                  <a:extLst>
                    <a:ext uri="{9D8B030D-6E8A-4147-A177-3AD203B41FA5}">
                      <a16:colId xmlns:a16="http://schemas.microsoft.com/office/drawing/2014/main" val="267364838"/>
                    </a:ext>
                  </a:extLst>
                </a:gridCol>
              </a:tblGrid>
              <a:tr h="711439">
                <a:tc>
                  <a:txBody>
                    <a:bodyPr/>
                    <a:lstStyle/>
                    <a:p>
                      <a:pPr algn="ctr"/>
                      <a:r>
                        <a:rPr lang="en-IN" dirty="0"/>
                        <a:t>CITY</a:t>
                      </a:r>
                    </a:p>
                  </a:txBody>
                  <a:tcPr/>
                </a:tc>
                <a:tc>
                  <a:txBody>
                    <a:bodyPr/>
                    <a:lstStyle/>
                    <a:p>
                      <a:pPr algn="ctr"/>
                      <a:r>
                        <a:rPr lang="en-IN" dirty="0"/>
                        <a:t>Payment</a:t>
                      </a:r>
                    </a:p>
                  </a:txBody>
                  <a:tcPr/>
                </a:tc>
                <a:tc>
                  <a:txBody>
                    <a:bodyPr/>
                    <a:lstStyle/>
                    <a:p>
                      <a:pPr algn="ctr"/>
                      <a:r>
                        <a:rPr lang="en-IN" dirty="0"/>
                        <a:t>Transaction count</a:t>
                      </a:r>
                    </a:p>
                  </a:txBody>
                  <a:tcPr/>
                </a:tc>
                <a:extLst>
                  <a:ext uri="{0D108BD9-81ED-4DB2-BD59-A6C34878D82A}">
                    <a16:rowId xmlns:a16="http://schemas.microsoft.com/office/drawing/2014/main" val="1590065418"/>
                  </a:ext>
                </a:extLst>
              </a:tr>
              <a:tr h="773216">
                <a:tc>
                  <a:txBody>
                    <a:bodyPr/>
                    <a:lstStyle/>
                    <a:p>
                      <a:pPr algn="ctr"/>
                      <a:r>
                        <a:rPr lang="en-IN" dirty="0"/>
                        <a:t>Mandalay</a:t>
                      </a:r>
                    </a:p>
                  </a:txBody>
                  <a:tcPr anchor="ctr"/>
                </a:tc>
                <a:tc>
                  <a:txBody>
                    <a:bodyPr/>
                    <a:lstStyle/>
                    <a:p>
                      <a:pPr algn="ctr"/>
                      <a:r>
                        <a:rPr lang="en-IN" dirty="0"/>
                        <a:t>E-wallet</a:t>
                      </a:r>
                    </a:p>
                  </a:txBody>
                  <a:tcPr anchor="ctr"/>
                </a:tc>
                <a:tc>
                  <a:txBody>
                    <a:bodyPr/>
                    <a:lstStyle/>
                    <a:p>
                      <a:pPr algn="ctr"/>
                      <a:r>
                        <a:rPr lang="en-IN" dirty="0"/>
                        <a:t>113</a:t>
                      </a:r>
                    </a:p>
                  </a:txBody>
                  <a:tcPr anchor="ctr"/>
                </a:tc>
                <a:extLst>
                  <a:ext uri="{0D108BD9-81ED-4DB2-BD59-A6C34878D82A}">
                    <a16:rowId xmlns:a16="http://schemas.microsoft.com/office/drawing/2014/main" val="1524574005"/>
                  </a:ext>
                </a:extLst>
              </a:tr>
              <a:tr h="820546">
                <a:tc>
                  <a:txBody>
                    <a:bodyPr/>
                    <a:lstStyle/>
                    <a:p>
                      <a:pPr algn="ctr"/>
                      <a:r>
                        <a:rPr lang="en-IN" dirty="0"/>
                        <a:t>Naypyitaw</a:t>
                      </a:r>
                    </a:p>
                  </a:txBody>
                  <a:tcPr anchor="ctr"/>
                </a:tc>
                <a:tc>
                  <a:txBody>
                    <a:bodyPr/>
                    <a:lstStyle/>
                    <a:p>
                      <a:pPr algn="ctr"/>
                      <a:r>
                        <a:rPr lang="en-IN" dirty="0"/>
                        <a:t>Cash</a:t>
                      </a:r>
                    </a:p>
                  </a:txBody>
                  <a:tcPr anchor="ctr"/>
                </a:tc>
                <a:tc>
                  <a:txBody>
                    <a:bodyPr/>
                    <a:lstStyle/>
                    <a:p>
                      <a:pPr algn="ctr"/>
                      <a:r>
                        <a:rPr lang="en-IN" dirty="0"/>
                        <a:t>124</a:t>
                      </a:r>
                    </a:p>
                  </a:txBody>
                  <a:tcPr anchor="ctr"/>
                </a:tc>
                <a:extLst>
                  <a:ext uri="{0D108BD9-81ED-4DB2-BD59-A6C34878D82A}">
                    <a16:rowId xmlns:a16="http://schemas.microsoft.com/office/drawing/2014/main" val="935369211"/>
                  </a:ext>
                </a:extLst>
              </a:tr>
              <a:tr h="857911">
                <a:tc>
                  <a:txBody>
                    <a:bodyPr/>
                    <a:lstStyle/>
                    <a:p>
                      <a:pPr algn="ctr"/>
                      <a:r>
                        <a:rPr lang="en-IN" dirty="0"/>
                        <a:t>Yangon</a:t>
                      </a:r>
                    </a:p>
                  </a:txBody>
                  <a:tcPr anchor="ctr"/>
                </a:tc>
                <a:tc>
                  <a:txBody>
                    <a:bodyPr/>
                    <a:lstStyle/>
                    <a:p>
                      <a:pPr algn="ctr"/>
                      <a:r>
                        <a:rPr lang="en-IN" dirty="0"/>
                        <a:t>E-wallet</a:t>
                      </a:r>
                    </a:p>
                  </a:txBody>
                  <a:tcPr anchor="ctr"/>
                </a:tc>
                <a:tc>
                  <a:txBody>
                    <a:bodyPr/>
                    <a:lstStyle/>
                    <a:p>
                      <a:pPr algn="ctr"/>
                      <a:r>
                        <a:rPr lang="en-IN" dirty="0"/>
                        <a:t>126</a:t>
                      </a:r>
                    </a:p>
                  </a:txBody>
                  <a:tcPr anchor="ctr"/>
                </a:tc>
                <a:extLst>
                  <a:ext uri="{0D108BD9-81ED-4DB2-BD59-A6C34878D82A}">
                    <a16:rowId xmlns:a16="http://schemas.microsoft.com/office/drawing/2014/main" val="1399769378"/>
                  </a:ext>
                </a:extLst>
              </a:tr>
            </a:tbl>
          </a:graphicData>
        </a:graphic>
      </p:graphicFrame>
    </p:spTree>
    <p:extLst>
      <p:ext uri="{BB962C8B-B14F-4D97-AF65-F5344CB8AC3E}">
        <p14:creationId xmlns:p14="http://schemas.microsoft.com/office/powerpoint/2010/main" val="1625565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DD5748-1733-31FC-3BDD-93D5E75FEDED}"/>
              </a:ext>
            </a:extLst>
          </p:cNvPr>
          <p:cNvSpPr txBox="1"/>
          <p:nvPr/>
        </p:nvSpPr>
        <p:spPr>
          <a:xfrm>
            <a:off x="1900518" y="340659"/>
            <a:ext cx="8901953" cy="923330"/>
          </a:xfrm>
          <a:prstGeom prst="rect">
            <a:avLst/>
          </a:prstGeom>
          <a:noFill/>
        </p:spPr>
        <p:txBody>
          <a:bodyPr wrap="square">
            <a:spAutoFit/>
          </a:bodyPr>
          <a:lstStyle/>
          <a:p>
            <a:pPr algn="ctr"/>
            <a:r>
              <a:rPr lang="en-US" b="1" dirty="0">
                <a:solidFill>
                  <a:srgbClr val="000000"/>
                </a:solidFill>
                <a:latin typeface="Arial" panose="020B0604020202020204" pitchFamily="34" charset="0"/>
              </a:rPr>
              <a:t>TASK-6</a:t>
            </a:r>
          </a:p>
          <a:p>
            <a:r>
              <a:rPr lang="en-US" sz="1800" b="1" dirty="0">
                <a:solidFill>
                  <a:srgbClr val="000000"/>
                </a:solidFill>
                <a:effectLst/>
                <a:latin typeface="Arial" panose="020B0604020202020204" pitchFamily="34" charset="0"/>
              </a:rPr>
              <a:t>Walmart wants to understand the sales distribution between male and female customers on a monthly basis. </a:t>
            </a:r>
            <a:endParaRPr lang="en-IN" b="1" dirty="0"/>
          </a:p>
        </p:txBody>
      </p:sp>
      <p:sp>
        <p:nvSpPr>
          <p:cNvPr id="5" name="TextBox 4">
            <a:extLst>
              <a:ext uri="{FF2B5EF4-FFF2-40B4-BE49-F238E27FC236}">
                <a16:creationId xmlns:a16="http://schemas.microsoft.com/office/drawing/2014/main" id="{03DE9C7A-06F5-0E86-654D-B8A1BB9ADE94}"/>
              </a:ext>
            </a:extLst>
          </p:cNvPr>
          <p:cNvSpPr txBox="1"/>
          <p:nvPr/>
        </p:nvSpPr>
        <p:spPr>
          <a:xfrm>
            <a:off x="1165412" y="1502688"/>
            <a:ext cx="5818094" cy="5324535"/>
          </a:xfrm>
          <a:prstGeom prst="rect">
            <a:avLst/>
          </a:prstGeom>
          <a:noFill/>
        </p:spPr>
        <p:txBody>
          <a:bodyPr wrap="square">
            <a:spAutoFit/>
          </a:bodyPr>
          <a:lstStyle/>
          <a:p>
            <a:pPr algn="ctr"/>
            <a:r>
              <a:rPr lang="en-IN" b="1" u="sng" dirty="0">
                <a:latin typeface="Comic Sans MS" panose="030F0702030302020204" pitchFamily="66" charset="0"/>
              </a:rPr>
              <a:t>SQL QUERY</a:t>
            </a:r>
          </a:p>
          <a:p>
            <a:r>
              <a:rPr lang="en-IN" sz="1600" dirty="0">
                <a:latin typeface="Comic Sans MS" panose="030F0702030302020204" pitchFamily="66" charset="0"/>
              </a:rPr>
              <a:t>WITH </a:t>
            </a:r>
            <a:r>
              <a:rPr lang="en-IN" sz="1600" dirty="0" err="1">
                <a:latin typeface="Comic Sans MS" panose="030F0702030302020204" pitchFamily="66" charset="0"/>
              </a:rPr>
              <a:t>MonthlySales</a:t>
            </a:r>
            <a:r>
              <a:rPr lang="en-IN" sz="1600" dirty="0">
                <a:latin typeface="Comic Sans MS" panose="030F0702030302020204" pitchFamily="66" charset="0"/>
              </a:rPr>
              <a:t> AS (    </a:t>
            </a:r>
          </a:p>
          <a:p>
            <a:r>
              <a:rPr lang="en-IN" sz="1600" dirty="0">
                <a:latin typeface="Comic Sans MS" panose="030F0702030302020204" pitchFamily="66" charset="0"/>
              </a:rPr>
              <a:t>SELECT         </a:t>
            </a:r>
          </a:p>
          <a:p>
            <a:r>
              <a:rPr lang="en-IN" sz="1600" dirty="0">
                <a:latin typeface="Comic Sans MS" panose="030F0702030302020204" pitchFamily="66" charset="0"/>
              </a:rPr>
              <a:t>YEAR(STR_TO_DATE(date, '%d-%m-%Y')) AS </a:t>
            </a:r>
            <a:r>
              <a:rPr lang="en-IN" sz="1600" dirty="0" err="1">
                <a:latin typeface="Comic Sans MS" panose="030F0702030302020204" pitchFamily="66" charset="0"/>
              </a:rPr>
              <a:t>Sale_Year</a:t>
            </a:r>
            <a:r>
              <a:rPr lang="en-IN" sz="1600" dirty="0">
                <a:latin typeface="Comic Sans MS" panose="030F0702030302020204" pitchFamily="66" charset="0"/>
              </a:rPr>
              <a:t>,          MONTH(STR_TO_DATE(date, '%d-%m-%Y')) AS </a:t>
            </a:r>
            <a:r>
              <a:rPr lang="en-IN" sz="1600" dirty="0" err="1">
                <a:latin typeface="Comic Sans MS" panose="030F0702030302020204" pitchFamily="66" charset="0"/>
              </a:rPr>
              <a:t>Sale_Month</a:t>
            </a:r>
            <a:r>
              <a:rPr lang="en-IN" sz="1600" dirty="0">
                <a:latin typeface="Comic Sans MS" panose="030F0702030302020204" pitchFamily="66" charset="0"/>
              </a:rPr>
              <a:t>,          </a:t>
            </a:r>
          </a:p>
          <a:p>
            <a:r>
              <a:rPr lang="en-IN" sz="1600" dirty="0">
                <a:latin typeface="Comic Sans MS" panose="030F0702030302020204" pitchFamily="66" charset="0"/>
              </a:rPr>
              <a:t>Gender,          </a:t>
            </a:r>
          </a:p>
          <a:p>
            <a:r>
              <a:rPr lang="en-IN" sz="1600" dirty="0">
                <a:latin typeface="Comic Sans MS" panose="030F0702030302020204" pitchFamily="66" charset="0"/>
              </a:rPr>
              <a:t>SUM(Total) AS </a:t>
            </a:r>
            <a:r>
              <a:rPr lang="en-IN" sz="1600" dirty="0" err="1">
                <a:latin typeface="Comic Sans MS" panose="030F0702030302020204" pitchFamily="66" charset="0"/>
              </a:rPr>
              <a:t>Total_Sales</a:t>
            </a:r>
            <a:r>
              <a:rPr lang="en-IN" sz="1600" dirty="0">
                <a:latin typeface="Comic Sans MS" panose="030F0702030302020204" pitchFamily="66" charset="0"/>
              </a:rPr>
              <a:t>      </a:t>
            </a:r>
          </a:p>
          <a:p>
            <a:r>
              <a:rPr lang="en-IN" sz="1600" dirty="0">
                <a:latin typeface="Comic Sans MS" panose="030F0702030302020204" pitchFamily="66" charset="0"/>
              </a:rPr>
              <a:t>FROM </a:t>
            </a:r>
            <a:r>
              <a:rPr lang="en-IN" sz="1600" dirty="0" err="1">
                <a:latin typeface="Comic Sans MS" panose="030F0702030302020204" pitchFamily="66" charset="0"/>
              </a:rPr>
              <a:t>walmartsales</a:t>
            </a:r>
            <a:r>
              <a:rPr lang="en-IN" sz="1600" dirty="0">
                <a:latin typeface="Comic Sans MS" panose="030F0702030302020204" pitchFamily="66" charset="0"/>
              </a:rPr>
              <a:t>      </a:t>
            </a:r>
          </a:p>
          <a:p>
            <a:r>
              <a:rPr lang="en-IN" sz="1600" dirty="0">
                <a:latin typeface="Comic Sans MS" panose="030F0702030302020204" pitchFamily="66" charset="0"/>
              </a:rPr>
              <a:t>WHERE date IS NOT NULL  </a:t>
            </a:r>
            <a:r>
              <a:rPr lang="en-IN" sz="1600" b="1" dirty="0">
                <a:latin typeface="Comic Sans MS" panose="030F0702030302020204" pitchFamily="66" charset="0"/>
              </a:rPr>
              <a:t>-- Ensure the date is not null    </a:t>
            </a:r>
          </a:p>
          <a:p>
            <a:r>
              <a:rPr lang="en-IN" sz="1600" dirty="0">
                <a:latin typeface="Comic Sans MS" panose="030F0702030302020204" pitchFamily="66" charset="0"/>
              </a:rPr>
              <a:t>GROUP BY YEAR(STR_TO_DATE(date, '%d-%m-%Y')), MONTH(STR_TO_DATE(date, '%d-%m-%Y')), Gender  </a:t>
            </a:r>
          </a:p>
          <a:p>
            <a:r>
              <a:rPr lang="en-IN" sz="1600" b="1" dirty="0">
                <a:latin typeface="Comic Sans MS" panose="030F0702030302020204" pitchFamily="66" charset="0"/>
              </a:rPr>
              <a:t>Group by year, month, and gender</a:t>
            </a:r>
          </a:p>
          <a:p>
            <a:r>
              <a:rPr lang="en-IN" sz="1600" dirty="0">
                <a:latin typeface="Comic Sans MS" panose="030F0702030302020204" pitchFamily="66" charset="0"/>
              </a:rPr>
              <a:t>)</a:t>
            </a:r>
          </a:p>
          <a:p>
            <a:r>
              <a:rPr lang="en-IN" sz="1600" b="1" dirty="0">
                <a:latin typeface="Comic Sans MS" panose="030F0702030302020204" pitchFamily="66" charset="0"/>
              </a:rPr>
              <a:t>Step 2: Select and display the results</a:t>
            </a:r>
          </a:p>
          <a:p>
            <a:r>
              <a:rPr lang="en-IN" sz="1600" dirty="0">
                <a:latin typeface="Comic Sans MS" panose="030F0702030302020204" pitchFamily="66" charset="0"/>
              </a:rPr>
              <a:t>SELECT  </a:t>
            </a:r>
            <a:r>
              <a:rPr lang="en-IN" sz="1600" b="1" dirty="0">
                <a:latin typeface="Comic Sans MS" panose="030F0702030302020204" pitchFamily="66" charset="0"/>
              </a:rPr>
              <a:t>   </a:t>
            </a:r>
          </a:p>
          <a:p>
            <a:r>
              <a:rPr lang="en-IN" sz="1600" dirty="0" err="1">
                <a:latin typeface="Comic Sans MS" panose="030F0702030302020204" pitchFamily="66" charset="0"/>
              </a:rPr>
              <a:t>Sale_Year</a:t>
            </a:r>
            <a:r>
              <a:rPr lang="en-IN" sz="1600" dirty="0">
                <a:latin typeface="Comic Sans MS" panose="030F0702030302020204" pitchFamily="66" charset="0"/>
              </a:rPr>
              <a:t>,  </a:t>
            </a:r>
            <a:r>
              <a:rPr lang="en-IN" sz="1600" dirty="0" err="1">
                <a:latin typeface="Comic Sans MS" panose="030F0702030302020204" pitchFamily="66" charset="0"/>
              </a:rPr>
              <a:t>Sale_Month,Gender</a:t>
            </a:r>
            <a:r>
              <a:rPr lang="en-IN" sz="1600" dirty="0">
                <a:latin typeface="Comic Sans MS" panose="030F0702030302020204" pitchFamily="66" charset="0"/>
              </a:rPr>
              <a:t>, </a:t>
            </a:r>
            <a:r>
              <a:rPr lang="en-IN" sz="1600" dirty="0" err="1">
                <a:latin typeface="Comic Sans MS" panose="030F0702030302020204" pitchFamily="66" charset="0"/>
              </a:rPr>
              <a:t>Total_Sales</a:t>
            </a:r>
            <a:endParaRPr lang="en-IN" sz="1600" dirty="0">
              <a:latin typeface="Comic Sans MS" panose="030F0702030302020204" pitchFamily="66" charset="0"/>
            </a:endParaRPr>
          </a:p>
          <a:p>
            <a:r>
              <a:rPr lang="en-IN" sz="1600" dirty="0">
                <a:latin typeface="Comic Sans MS" panose="030F0702030302020204" pitchFamily="66" charset="0"/>
              </a:rPr>
              <a:t>FROM </a:t>
            </a:r>
            <a:r>
              <a:rPr lang="en-IN" sz="1600" dirty="0" err="1">
                <a:latin typeface="Comic Sans MS" panose="030F0702030302020204" pitchFamily="66" charset="0"/>
              </a:rPr>
              <a:t>MonthlySales</a:t>
            </a:r>
            <a:r>
              <a:rPr lang="en-IN" sz="1600" dirty="0">
                <a:latin typeface="Comic Sans MS" panose="030F0702030302020204" pitchFamily="66" charset="0"/>
              </a:rPr>
              <a:t> ORDER BY </a:t>
            </a:r>
            <a:r>
              <a:rPr lang="en-IN" sz="1600" dirty="0" err="1">
                <a:latin typeface="Comic Sans MS" panose="030F0702030302020204" pitchFamily="66" charset="0"/>
              </a:rPr>
              <a:t>Sale_Year</a:t>
            </a:r>
            <a:r>
              <a:rPr lang="en-IN" sz="1600" dirty="0">
                <a:latin typeface="Comic Sans MS" panose="030F0702030302020204" pitchFamily="66" charset="0"/>
              </a:rPr>
              <a:t>, </a:t>
            </a:r>
            <a:r>
              <a:rPr lang="en-IN" sz="1600" dirty="0" err="1">
                <a:latin typeface="Comic Sans MS" panose="030F0702030302020204" pitchFamily="66" charset="0"/>
              </a:rPr>
              <a:t>Sale_Month</a:t>
            </a:r>
            <a:r>
              <a:rPr lang="en-IN" sz="1600" dirty="0">
                <a:latin typeface="Comic Sans MS" panose="030F0702030302020204" pitchFamily="66" charset="0"/>
              </a:rPr>
              <a:t>, Gender;  </a:t>
            </a:r>
          </a:p>
          <a:p>
            <a:r>
              <a:rPr lang="en-IN" sz="1600" b="1" dirty="0">
                <a:latin typeface="Comic Sans MS" panose="030F0702030302020204" pitchFamily="66" charset="0"/>
              </a:rPr>
              <a:t>-- Order by year, month, and gender</a:t>
            </a:r>
            <a:endParaRPr lang="en-IN" b="1" dirty="0">
              <a:latin typeface="Comic Sans MS" panose="030F0702030302020204" pitchFamily="66" charset="0"/>
            </a:endParaRPr>
          </a:p>
        </p:txBody>
      </p:sp>
      <p:graphicFrame>
        <p:nvGraphicFramePr>
          <p:cNvPr id="7" name="Table 6">
            <a:extLst>
              <a:ext uri="{FF2B5EF4-FFF2-40B4-BE49-F238E27FC236}">
                <a16:creationId xmlns:a16="http://schemas.microsoft.com/office/drawing/2014/main" id="{3515BBB1-F77B-B657-606C-15EDB15355C8}"/>
              </a:ext>
            </a:extLst>
          </p:cNvPr>
          <p:cNvGraphicFramePr>
            <a:graphicFrameLocks noGrp="1"/>
          </p:cNvGraphicFramePr>
          <p:nvPr>
            <p:extLst>
              <p:ext uri="{D42A27DB-BD31-4B8C-83A1-F6EECF244321}">
                <p14:modId xmlns:p14="http://schemas.microsoft.com/office/powerpoint/2010/main" val="3186926153"/>
              </p:ext>
            </p:extLst>
          </p:nvPr>
        </p:nvGraphicFramePr>
        <p:xfrm>
          <a:off x="7180729" y="1586752"/>
          <a:ext cx="4536143" cy="4930588"/>
        </p:xfrm>
        <a:graphic>
          <a:graphicData uri="http://schemas.openxmlformats.org/drawingml/2006/table">
            <a:tbl>
              <a:tblPr firstRow="1" bandRow="1">
                <a:tableStyleId>{5C22544A-7EE6-4342-B048-85BDC9FD1C3A}</a:tableStyleId>
              </a:tblPr>
              <a:tblGrid>
                <a:gridCol w="1018727">
                  <a:extLst>
                    <a:ext uri="{9D8B030D-6E8A-4147-A177-3AD203B41FA5}">
                      <a16:colId xmlns:a16="http://schemas.microsoft.com/office/drawing/2014/main" val="2506746757"/>
                    </a:ext>
                  </a:extLst>
                </a:gridCol>
                <a:gridCol w="1172472">
                  <a:extLst>
                    <a:ext uri="{9D8B030D-6E8A-4147-A177-3AD203B41FA5}">
                      <a16:colId xmlns:a16="http://schemas.microsoft.com/office/drawing/2014/main" val="2317941562"/>
                    </a:ext>
                  </a:extLst>
                </a:gridCol>
                <a:gridCol w="1071954">
                  <a:extLst>
                    <a:ext uri="{9D8B030D-6E8A-4147-A177-3AD203B41FA5}">
                      <a16:colId xmlns:a16="http://schemas.microsoft.com/office/drawing/2014/main" val="1953389096"/>
                    </a:ext>
                  </a:extLst>
                </a:gridCol>
                <a:gridCol w="1272990">
                  <a:extLst>
                    <a:ext uri="{9D8B030D-6E8A-4147-A177-3AD203B41FA5}">
                      <a16:colId xmlns:a16="http://schemas.microsoft.com/office/drawing/2014/main" val="168992818"/>
                    </a:ext>
                  </a:extLst>
                </a:gridCol>
              </a:tblGrid>
              <a:tr h="465622">
                <a:tc>
                  <a:txBody>
                    <a:bodyPr/>
                    <a:lstStyle/>
                    <a:p>
                      <a:r>
                        <a:rPr lang="en-IN" sz="1400" dirty="0" err="1"/>
                        <a:t>Sale_year</a:t>
                      </a:r>
                      <a:endParaRPr lang="en-IN" sz="1400" dirty="0"/>
                    </a:p>
                  </a:txBody>
                  <a:tcPr/>
                </a:tc>
                <a:tc>
                  <a:txBody>
                    <a:bodyPr/>
                    <a:lstStyle/>
                    <a:p>
                      <a:r>
                        <a:rPr lang="en-IN" sz="1400" dirty="0" err="1"/>
                        <a:t>Sale_month</a:t>
                      </a:r>
                      <a:endParaRPr lang="en-IN" sz="1400" dirty="0"/>
                    </a:p>
                  </a:txBody>
                  <a:tcPr/>
                </a:tc>
                <a:tc>
                  <a:txBody>
                    <a:bodyPr/>
                    <a:lstStyle/>
                    <a:p>
                      <a:r>
                        <a:rPr lang="en-IN" sz="1600" dirty="0"/>
                        <a:t>Gender</a:t>
                      </a:r>
                    </a:p>
                  </a:txBody>
                  <a:tcPr/>
                </a:tc>
                <a:tc>
                  <a:txBody>
                    <a:bodyPr/>
                    <a:lstStyle/>
                    <a:p>
                      <a:r>
                        <a:rPr lang="en-IN" sz="1400" dirty="0" err="1"/>
                        <a:t>Total_sales</a:t>
                      </a:r>
                      <a:endParaRPr lang="en-IN" sz="1400" dirty="0"/>
                    </a:p>
                  </a:txBody>
                  <a:tcPr/>
                </a:tc>
                <a:extLst>
                  <a:ext uri="{0D108BD9-81ED-4DB2-BD59-A6C34878D82A}">
                    <a16:rowId xmlns:a16="http://schemas.microsoft.com/office/drawing/2014/main" val="2728168251"/>
                  </a:ext>
                </a:extLst>
              </a:tr>
              <a:tr h="744161">
                <a:tc>
                  <a:txBody>
                    <a:bodyPr/>
                    <a:lstStyle/>
                    <a:p>
                      <a:pPr algn="ctr"/>
                      <a:r>
                        <a:rPr lang="en-IN" sz="1400" dirty="0"/>
                        <a:t>2019</a:t>
                      </a:r>
                    </a:p>
                  </a:txBody>
                  <a:tcPr anchor="ctr"/>
                </a:tc>
                <a:tc>
                  <a:txBody>
                    <a:bodyPr/>
                    <a:lstStyle/>
                    <a:p>
                      <a:pPr algn="ctr"/>
                      <a:r>
                        <a:rPr lang="en-IN" sz="1600" dirty="0"/>
                        <a:t>1</a:t>
                      </a:r>
                    </a:p>
                  </a:txBody>
                  <a:tcPr anchor="ctr"/>
                </a:tc>
                <a:tc>
                  <a:txBody>
                    <a:bodyPr/>
                    <a:lstStyle/>
                    <a:p>
                      <a:pPr algn="ctr"/>
                      <a:r>
                        <a:rPr lang="en-IN" sz="1400" dirty="0"/>
                        <a:t>Female</a:t>
                      </a:r>
                      <a:endParaRPr lang="en-IN" dirty="0"/>
                    </a:p>
                  </a:txBody>
                  <a:tcPr anchor="ctr"/>
                </a:tc>
                <a:tc>
                  <a:txBody>
                    <a:bodyPr/>
                    <a:lstStyle/>
                    <a:p>
                      <a:pPr algn="ctr"/>
                      <a:r>
                        <a:rPr lang="en-IN" sz="1200" dirty="0"/>
                        <a:t>59138.9821</a:t>
                      </a:r>
                      <a:endParaRPr lang="en-IN" sz="700" dirty="0"/>
                    </a:p>
                  </a:txBody>
                  <a:tcPr anchor="ctr"/>
                </a:tc>
                <a:extLst>
                  <a:ext uri="{0D108BD9-81ED-4DB2-BD59-A6C34878D82A}">
                    <a16:rowId xmlns:a16="http://schemas.microsoft.com/office/drawing/2014/main" val="2971300677"/>
                  </a:ext>
                </a:extLst>
              </a:tr>
              <a:tr h="744161">
                <a:tc>
                  <a:txBody>
                    <a:bodyPr/>
                    <a:lstStyle/>
                    <a:p>
                      <a:pPr algn="ctr"/>
                      <a:r>
                        <a:rPr lang="en-IN" sz="1400" dirty="0"/>
                        <a:t>2019</a:t>
                      </a:r>
                    </a:p>
                  </a:txBody>
                  <a:tcPr anchor="ctr"/>
                </a:tc>
                <a:tc>
                  <a:txBody>
                    <a:bodyPr/>
                    <a:lstStyle/>
                    <a:p>
                      <a:pPr algn="ctr"/>
                      <a:r>
                        <a:rPr lang="en-IN" sz="1600" dirty="0"/>
                        <a:t>1</a:t>
                      </a:r>
                    </a:p>
                  </a:txBody>
                  <a:tcPr anchor="ctr"/>
                </a:tc>
                <a:tc>
                  <a:txBody>
                    <a:bodyPr/>
                    <a:lstStyle/>
                    <a:p>
                      <a:pPr algn="ctr"/>
                      <a:r>
                        <a:rPr lang="en-IN" sz="1400" dirty="0"/>
                        <a:t>Male</a:t>
                      </a:r>
                      <a:endParaRPr lang="en-IN" dirty="0"/>
                    </a:p>
                  </a:txBody>
                  <a:tcPr anchor="ctr"/>
                </a:tc>
                <a:tc>
                  <a:txBody>
                    <a:bodyPr/>
                    <a:lstStyle/>
                    <a:p>
                      <a:pPr algn="ctr"/>
                      <a:r>
                        <a:rPr lang="en-IN" sz="1100" dirty="0"/>
                        <a:t>57152.885999</a:t>
                      </a:r>
                      <a:endParaRPr lang="en-IN" dirty="0"/>
                    </a:p>
                  </a:txBody>
                  <a:tcPr anchor="ctr"/>
                </a:tc>
                <a:extLst>
                  <a:ext uri="{0D108BD9-81ED-4DB2-BD59-A6C34878D82A}">
                    <a16:rowId xmlns:a16="http://schemas.microsoft.com/office/drawing/2014/main" val="796386230"/>
                  </a:ext>
                </a:extLst>
              </a:tr>
              <a:tr h="744161">
                <a:tc>
                  <a:txBody>
                    <a:bodyPr/>
                    <a:lstStyle/>
                    <a:p>
                      <a:pPr algn="ctr"/>
                      <a:r>
                        <a:rPr lang="en-IN" sz="1400" dirty="0"/>
                        <a:t>2019</a:t>
                      </a:r>
                    </a:p>
                  </a:txBody>
                  <a:tcPr anchor="ctr"/>
                </a:tc>
                <a:tc>
                  <a:txBody>
                    <a:bodyPr/>
                    <a:lstStyle/>
                    <a:p>
                      <a:pPr algn="ctr"/>
                      <a:r>
                        <a:rPr lang="en-IN" sz="1600" dirty="0"/>
                        <a:t>2</a:t>
                      </a:r>
                    </a:p>
                  </a:txBody>
                  <a:tcPr anchor="ctr"/>
                </a:tc>
                <a:tc>
                  <a:txBody>
                    <a:bodyPr/>
                    <a:lstStyle/>
                    <a:p>
                      <a:pPr algn="ctr"/>
                      <a:r>
                        <a:rPr lang="en-IN" sz="1400" dirty="0"/>
                        <a:t>Female</a:t>
                      </a:r>
                      <a:endParaRPr lang="en-IN" dirty="0"/>
                    </a:p>
                  </a:txBody>
                  <a:tcPr anchor="ctr"/>
                </a:tc>
                <a:tc>
                  <a:txBody>
                    <a:bodyPr/>
                    <a:lstStyle/>
                    <a:p>
                      <a:pPr algn="ctr"/>
                      <a:r>
                        <a:rPr lang="en-IN" sz="1100" dirty="0"/>
                        <a:t>56335.5554999</a:t>
                      </a:r>
                      <a:endParaRPr lang="en-IN" dirty="0"/>
                    </a:p>
                  </a:txBody>
                  <a:tcPr anchor="ctr"/>
                </a:tc>
                <a:extLst>
                  <a:ext uri="{0D108BD9-81ED-4DB2-BD59-A6C34878D82A}">
                    <a16:rowId xmlns:a16="http://schemas.microsoft.com/office/drawing/2014/main" val="441854623"/>
                  </a:ext>
                </a:extLst>
              </a:tr>
              <a:tr h="744161">
                <a:tc>
                  <a:txBody>
                    <a:bodyPr/>
                    <a:lstStyle/>
                    <a:p>
                      <a:pPr algn="ctr"/>
                      <a:r>
                        <a:rPr lang="en-IN" sz="1400" dirty="0"/>
                        <a:t>2019</a:t>
                      </a:r>
                    </a:p>
                  </a:txBody>
                  <a:tcPr anchor="ctr"/>
                </a:tc>
                <a:tc>
                  <a:txBody>
                    <a:bodyPr/>
                    <a:lstStyle/>
                    <a:p>
                      <a:pPr algn="ctr"/>
                      <a:r>
                        <a:rPr lang="en-IN" sz="1600" dirty="0"/>
                        <a:t>2</a:t>
                      </a:r>
                    </a:p>
                  </a:txBody>
                  <a:tcPr anchor="ctr"/>
                </a:tc>
                <a:tc>
                  <a:txBody>
                    <a:bodyPr/>
                    <a:lstStyle/>
                    <a:p>
                      <a:pPr algn="ctr"/>
                      <a:r>
                        <a:rPr lang="en-IN" sz="1400" dirty="0"/>
                        <a:t>Male</a:t>
                      </a:r>
                      <a:endParaRPr lang="en-IN" dirty="0"/>
                    </a:p>
                  </a:txBody>
                  <a:tcPr anchor="ctr"/>
                </a:tc>
                <a:tc>
                  <a:txBody>
                    <a:bodyPr/>
                    <a:lstStyle/>
                    <a:p>
                      <a:pPr algn="ctr"/>
                      <a:r>
                        <a:rPr lang="en-IN" sz="1100" dirty="0"/>
                        <a:t>40883.8184999</a:t>
                      </a:r>
                      <a:endParaRPr lang="en-IN" dirty="0"/>
                    </a:p>
                  </a:txBody>
                  <a:tcPr anchor="ctr"/>
                </a:tc>
                <a:extLst>
                  <a:ext uri="{0D108BD9-81ED-4DB2-BD59-A6C34878D82A}">
                    <a16:rowId xmlns:a16="http://schemas.microsoft.com/office/drawing/2014/main" val="679609385"/>
                  </a:ext>
                </a:extLst>
              </a:tr>
              <a:tr h="744161">
                <a:tc>
                  <a:txBody>
                    <a:bodyPr/>
                    <a:lstStyle/>
                    <a:p>
                      <a:pPr algn="ctr"/>
                      <a:r>
                        <a:rPr lang="en-IN" sz="1400" dirty="0"/>
                        <a:t>2019</a:t>
                      </a:r>
                    </a:p>
                  </a:txBody>
                  <a:tcPr anchor="ctr"/>
                </a:tc>
                <a:tc>
                  <a:txBody>
                    <a:bodyPr/>
                    <a:lstStyle/>
                    <a:p>
                      <a:pPr algn="ctr"/>
                      <a:r>
                        <a:rPr lang="en-IN" sz="1600" dirty="0"/>
                        <a:t>3</a:t>
                      </a:r>
                    </a:p>
                  </a:txBody>
                  <a:tcPr anchor="ctr"/>
                </a:tc>
                <a:tc>
                  <a:txBody>
                    <a:bodyPr/>
                    <a:lstStyle/>
                    <a:p>
                      <a:pPr algn="ctr"/>
                      <a:r>
                        <a:rPr lang="en-IN" sz="1400" dirty="0"/>
                        <a:t>Female</a:t>
                      </a:r>
                      <a:endParaRPr lang="en-IN" dirty="0"/>
                    </a:p>
                  </a:txBody>
                  <a:tcPr anchor="ctr"/>
                </a:tc>
                <a:tc>
                  <a:txBody>
                    <a:bodyPr/>
                    <a:lstStyle/>
                    <a:p>
                      <a:pPr algn="ctr"/>
                      <a:r>
                        <a:rPr lang="en-IN" sz="1100" dirty="0"/>
                        <a:t>52408.38754</a:t>
                      </a:r>
                      <a:endParaRPr lang="en-IN" dirty="0"/>
                    </a:p>
                  </a:txBody>
                  <a:tcPr anchor="ctr"/>
                </a:tc>
                <a:extLst>
                  <a:ext uri="{0D108BD9-81ED-4DB2-BD59-A6C34878D82A}">
                    <a16:rowId xmlns:a16="http://schemas.microsoft.com/office/drawing/2014/main" val="964254657"/>
                  </a:ext>
                </a:extLst>
              </a:tr>
              <a:tr h="744161">
                <a:tc>
                  <a:txBody>
                    <a:bodyPr/>
                    <a:lstStyle/>
                    <a:p>
                      <a:pPr algn="ctr"/>
                      <a:r>
                        <a:rPr lang="en-IN" sz="1400" dirty="0"/>
                        <a:t>2019</a:t>
                      </a:r>
                    </a:p>
                  </a:txBody>
                  <a:tcPr anchor="ctr"/>
                </a:tc>
                <a:tc>
                  <a:txBody>
                    <a:bodyPr/>
                    <a:lstStyle/>
                    <a:p>
                      <a:pPr algn="ctr"/>
                      <a:r>
                        <a:rPr lang="en-IN" sz="1600" dirty="0"/>
                        <a:t>3</a:t>
                      </a:r>
                    </a:p>
                  </a:txBody>
                  <a:tcPr anchor="ctr"/>
                </a:tc>
                <a:tc>
                  <a:txBody>
                    <a:bodyPr/>
                    <a:lstStyle/>
                    <a:p>
                      <a:pPr algn="ctr"/>
                      <a:r>
                        <a:rPr lang="en-IN" sz="1400" dirty="0"/>
                        <a:t>Male</a:t>
                      </a:r>
                      <a:endParaRPr lang="en-IN" dirty="0"/>
                    </a:p>
                  </a:txBody>
                  <a:tcPr anchor="ctr"/>
                </a:tc>
                <a:tc>
                  <a:txBody>
                    <a:bodyPr/>
                    <a:lstStyle/>
                    <a:p>
                      <a:pPr algn="ctr"/>
                      <a:r>
                        <a:rPr lang="en-IN" sz="1100" dirty="0"/>
                        <a:t>57047.1194997</a:t>
                      </a:r>
                      <a:endParaRPr lang="en-IN" dirty="0"/>
                    </a:p>
                  </a:txBody>
                  <a:tcPr anchor="ctr"/>
                </a:tc>
                <a:extLst>
                  <a:ext uri="{0D108BD9-81ED-4DB2-BD59-A6C34878D82A}">
                    <a16:rowId xmlns:a16="http://schemas.microsoft.com/office/drawing/2014/main" val="335014757"/>
                  </a:ext>
                </a:extLst>
              </a:tr>
            </a:tbl>
          </a:graphicData>
        </a:graphic>
      </p:graphicFrame>
    </p:spTree>
    <p:extLst>
      <p:ext uri="{BB962C8B-B14F-4D97-AF65-F5344CB8AC3E}">
        <p14:creationId xmlns:p14="http://schemas.microsoft.com/office/powerpoint/2010/main" val="7684877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9E48938-CE0A-4976-83E6-A8FD4583CC20}">
  <ds:schemaRefs>
    <ds:schemaRef ds:uri="http://schemas.microsoft.com/sharepoint/v3/contenttype/forms"/>
  </ds:schemaRefs>
</ds:datastoreItem>
</file>

<file path=customXml/itemProps2.xml><?xml version="1.0" encoding="utf-8"?>
<ds:datastoreItem xmlns:ds="http://schemas.openxmlformats.org/officeDocument/2006/customXml" ds:itemID="{7F32B251-29F3-43CE-BD66-A3B48CC7BC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755A93C-578E-47D2-96A6-AF17136F6BCE}">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Travel design</Template>
  <TotalTime>309</TotalTime>
  <Words>1515</Words>
  <Application>Microsoft Office PowerPoint</Application>
  <PresentationFormat>Widescreen</PresentationFormat>
  <Paragraphs>318</Paragraphs>
  <Slides>14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Comic Sans MS</vt:lpstr>
      <vt:lpstr>Franklin Gothic Book</vt:lpstr>
      <vt:lpstr>Crop</vt:lpstr>
      <vt:lpstr>WALMART </vt:lpstr>
      <vt:lpstr>WALMART STORES OVERVIEW</vt:lpstr>
      <vt:lpstr>PowerPoint Presentation</vt:lpstr>
      <vt:lpstr>TASK-1 Walmart wants to identify which branch has exhibited the highest sales growth over time Analyze the total sales for each branch and compare the growth rate across months to find the top performer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Prashant Jha</dc:creator>
  <cp:lastModifiedBy>Prashant Jha</cp:lastModifiedBy>
  <cp:revision>1</cp:revision>
  <dcterms:created xsi:type="dcterms:W3CDTF">2024-10-15T12:59:19Z</dcterms:created>
  <dcterms:modified xsi:type="dcterms:W3CDTF">2024-10-15T18:08:22Z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